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drawings/drawing1.xml" ContentType="application/vnd.openxmlformats-officedocument.drawingml.chartshape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7"/>
  </p:notesMasterIdLst>
  <p:sldIdLst>
    <p:sldId id="256" r:id="rId2"/>
    <p:sldId id="285" r:id="rId3"/>
    <p:sldId id="257" r:id="rId4"/>
    <p:sldId id="258" r:id="rId5"/>
    <p:sldId id="259" r:id="rId6"/>
    <p:sldId id="279" r:id="rId7"/>
    <p:sldId id="280" r:id="rId8"/>
    <p:sldId id="260" r:id="rId9"/>
    <p:sldId id="281" r:id="rId10"/>
    <p:sldId id="282" r:id="rId11"/>
    <p:sldId id="278" r:id="rId12"/>
    <p:sldId id="284" r:id="rId13"/>
    <p:sldId id="283" r:id="rId14"/>
    <p:sldId id="261" r:id="rId15"/>
    <p:sldId id="263" r:id="rId16"/>
    <p:sldId id="264" r:id="rId17"/>
    <p:sldId id="286" r:id="rId18"/>
    <p:sldId id="265" r:id="rId19"/>
    <p:sldId id="266" r:id="rId20"/>
    <p:sldId id="267" r:id="rId21"/>
    <p:sldId id="268" r:id="rId22"/>
    <p:sldId id="288" r:id="rId23"/>
    <p:sldId id="292" r:id="rId24"/>
    <p:sldId id="271" r:id="rId25"/>
    <p:sldId id="291" r:id="rId26"/>
    <p:sldId id="293" r:id="rId27"/>
    <p:sldId id="295" r:id="rId28"/>
    <p:sldId id="296" r:id="rId29"/>
    <p:sldId id="297" r:id="rId30"/>
    <p:sldId id="298" r:id="rId31"/>
    <p:sldId id="300" r:id="rId32"/>
    <p:sldId id="301" r:id="rId33"/>
    <p:sldId id="302" r:id="rId34"/>
    <p:sldId id="303" r:id="rId35"/>
    <p:sldId id="308" r:id="rId36"/>
    <p:sldId id="310" r:id="rId37"/>
    <p:sldId id="313" r:id="rId38"/>
    <p:sldId id="314" r:id="rId39"/>
    <p:sldId id="315" r:id="rId40"/>
    <p:sldId id="317" r:id="rId41"/>
    <p:sldId id="321" r:id="rId42"/>
    <p:sldId id="322" r:id="rId43"/>
    <p:sldId id="323" r:id="rId44"/>
    <p:sldId id="324" r:id="rId45"/>
    <p:sldId id="325" r:id="rId46"/>
  </p:sldIdLst>
  <p:sldSz cx="9144000" cy="6858000" type="screen4x3"/>
  <p:notesSz cx="7010400" cy="92360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74" d="100"/>
          <a:sy n="74" d="100"/>
        </p:scale>
        <p:origin x="1446" y="60"/>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2" Type="http://schemas.openxmlformats.org/officeDocument/2006/relationships/chartUserShapes" Target="../drawings/drawing1.xml"/><Relationship Id="rId1" Type="http://schemas.openxmlformats.org/officeDocument/2006/relationships/package" Target="../embeddings/Microsoft_Excel_Worksheet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3320369736391647"/>
          <c:y val="1.4340368912219306E-2"/>
          <c:w val="0.67507965308684237"/>
          <c:h val="0.94862259405074367"/>
        </c:manualLayout>
      </c:layout>
      <c:pieChart>
        <c:varyColors val="1"/>
        <c:ser>
          <c:idx val="0"/>
          <c:order val="0"/>
          <c:tx>
            <c:strRef>
              <c:f>Sheet1!$B$1</c:f>
              <c:strCache>
                <c:ptCount val="1"/>
                <c:pt idx="0">
                  <c:v>DiSC Characteristics</c:v>
                </c:pt>
              </c:strCache>
            </c:strRef>
          </c:tx>
          <c:explosion val="37"/>
          <c:cat>
            <c:strRef>
              <c:f>Sheet1!$A$2:$A$5</c:f>
              <c:strCache>
                <c:ptCount val="4"/>
                <c:pt idx="0">
                  <c:v>D</c:v>
                </c:pt>
                <c:pt idx="1">
                  <c:v>i</c:v>
                </c:pt>
                <c:pt idx="2">
                  <c:v>S</c:v>
                </c:pt>
                <c:pt idx="3">
                  <c:v>C</c:v>
                </c:pt>
              </c:strCache>
            </c:strRef>
          </c:cat>
          <c:val>
            <c:numRef>
              <c:f>Sheet1!$B$2:$B$5</c:f>
              <c:numCache>
                <c:formatCode>General</c:formatCode>
                <c:ptCount val="4"/>
                <c:pt idx="0">
                  <c:v>25</c:v>
                </c:pt>
                <c:pt idx="1">
                  <c:v>25</c:v>
                </c:pt>
                <c:pt idx="2">
                  <c:v>25</c:v>
                </c:pt>
                <c:pt idx="3">
                  <c:v>25</c:v>
                </c:pt>
              </c:numCache>
            </c:numRef>
          </c:val>
        </c:ser>
        <c:dLbls>
          <c:showLegendKey val="0"/>
          <c:showVal val="0"/>
          <c:showCatName val="0"/>
          <c:showSerName val="0"/>
          <c:showPercent val="0"/>
          <c:showBubbleSize val="0"/>
          <c:showLeaderLines val="1"/>
        </c:dLbls>
        <c:firstSliceAng val="0"/>
      </c:pieChart>
    </c:plotArea>
    <c:plotVisOnly val="1"/>
    <c:dispBlanksAs val="gap"/>
    <c:showDLblsOverMax val="0"/>
  </c:chart>
  <c:txPr>
    <a:bodyPr/>
    <a:lstStyle/>
    <a:p>
      <a:pPr>
        <a:defRPr sz="1800"/>
      </a:pPr>
      <a:endParaRPr lang="en-US"/>
    </a:p>
  </c:txPr>
  <c:externalData r:id="rId1">
    <c:autoUpdate val="0"/>
  </c:externalData>
  <c:userShapes r:id="rId2"/>
</c:chartSpace>
</file>

<file path=ppt/drawings/_rels/vmlDrawing1.vml.rels><?xml version="1.0" encoding="UTF-8" standalone="yes"?>
<Relationships xmlns="http://schemas.openxmlformats.org/package/2006/relationships"><Relationship Id="rId2" Type="http://schemas.openxmlformats.org/officeDocument/2006/relationships/image" Target="../media/image11.wmf"/><Relationship Id="rId1" Type="http://schemas.openxmlformats.org/officeDocument/2006/relationships/image" Target="../media/image10.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8.e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image" Target="../media/image23.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6.png"/></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8.png"/></Relationships>
</file>

<file path=ppt/drawings/drawing1.xml><?xml version="1.0" encoding="utf-8"?>
<c:userShapes xmlns:c="http://schemas.openxmlformats.org/drawingml/2006/chart">
  <cdr:relSizeAnchor xmlns:cdr="http://schemas.openxmlformats.org/drawingml/2006/chartDrawing">
    <cdr:from>
      <cdr:x>0.56601</cdr:x>
      <cdr:y>0.26389</cdr:y>
    </cdr:from>
    <cdr:to>
      <cdr:x>0.67905</cdr:x>
      <cdr:y>0.40278</cdr:y>
    </cdr:to>
    <cdr:sp macro="" textlink="">
      <cdr:nvSpPr>
        <cdr:cNvPr id="2" name="TextBox 1"/>
        <cdr:cNvSpPr txBox="1"/>
      </cdr:nvSpPr>
      <cdr:spPr>
        <a:xfrm xmlns:a="http://schemas.openxmlformats.org/drawingml/2006/main">
          <a:off x="4959927" y="1447800"/>
          <a:ext cx="990600" cy="762000"/>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pPr algn="ctr"/>
          <a:endParaRPr lang="en-US" sz="2800" dirty="0"/>
        </a:p>
      </cdr:txBody>
    </cdr:sp>
  </cdr:relSizeAnchor>
  <cdr:relSizeAnchor xmlns:cdr="http://schemas.openxmlformats.org/drawingml/2006/chartDrawing">
    <cdr:from>
      <cdr:x>0.67352</cdr:x>
      <cdr:y>0.19444</cdr:y>
    </cdr:from>
    <cdr:to>
      <cdr:x>0.75178</cdr:x>
      <cdr:y>0.29167</cdr:y>
    </cdr:to>
    <cdr:sp macro="" textlink="">
      <cdr:nvSpPr>
        <cdr:cNvPr id="3" name="TextBox 2"/>
        <cdr:cNvSpPr txBox="1"/>
      </cdr:nvSpPr>
      <cdr:spPr>
        <a:xfrm xmlns:a="http://schemas.openxmlformats.org/drawingml/2006/main">
          <a:off x="5902036" y="1066800"/>
          <a:ext cx="685800" cy="533400"/>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pPr algn="ctr"/>
          <a:r>
            <a:rPr lang="en-US" sz="4400" b="1" dirty="0"/>
            <a:t>i</a:t>
          </a:r>
        </a:p>
      </cdr:txBody>
    </cdr:sp>
  </cdr:relSizeAnchor>
  <cdr:relSizeAnchor xmlns:cdr="http://schemas.openxmlformats.org/drawingml/2006/chartDrawing">
    <cdr:from>
      <cdr:x>0.28969</cdr:x>
      <cdr:y>0.68056</cdr:y>
    </cdr:from>
    <cdr:to>
      <cdr:x>0.39404</cdr:x>
      <cdr:y>0.84722</cdr:y>
    </cdr:to>
    <cdr:sp macro="" textlink="">
      <cdr:nvSpPr>
        <cdr:cNvPr id="4" name="TextBox 3"/>
        <cdr:cNvSpPr txBox="1"/>
      </cdr:nvSpPr>
      <cdr:spPr>
        <a:xfrm xmlns:a="http://schemas.openxmlformats.org/drawingml/2006/main">
          <a:off x="2538562" y="3733800"/>
          <a:ext cx="914400" cy="914400"/>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endParaRPr lang="en-US" sz="1100" dirty="0"/>
        </a:p>
      </cdr:txBody>
    </cdr:sp>
  </cdr:relSizeAnchor>
  <cdr:relSizeAnchor xmlns:cdr="http://schemas.openxmlformats.org/drawingml/2006/chartDrawing">
    <cdr:from>
      <cdr:x>0.36522</cdr:x>
      <cdr:y>0.65278</cdr:y>
    </cdr:from>
    <cdr:to>
      <cdr:x>0.45023</cdr:x>
      <cdr:y>0.79167</cdr:y>
    </cdr:to>
    <cdr:sp macro="" textlink="">
      <cdr:nvSpPr>
        <cdr:cNvPr id="5" name="TextBox 4"/>
        <cdr:cNvSpPr txBox="1"/>
      </cdr:nvSpPr>
      <cdr:spPr>
        <a:xfrm xmlns:a="http://schemas.openxmlformats.org/drawingml/2006/main">
          <a:off x="3200400" y="3581400"/>
          <a:ext cx="744965" cy="762000"/>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pPr algn="ctr"/>
          <a:r>
            <a:rPr lang="en-US" sz="3200" b="1" dirty="0"/>
            <a:t>S</a:t>
          </a:r>
        </a:p>
      </cdr:txBody>
    </cdr:sp>
  </cdr:relSizeAnchor>
  <cdr:relSizeAnchor xmlns:cdr="http://schemas.openxmlformats.org/drawingml/2006/chartDrawing">
    <cdr:from>
      <cdr:x>0.66087</cdr:x>
      <cdr:y>0.66667</cdr:y>
    </cdr:from>
    <cdr:to>
      <cdr:x>0.73043</cdr:x>
      <cdr:y>0.76389</cdr:y>
    </cdr:to>
    <cdr:sp macro="" textlink="">
      <cdr:nvSpPr>
        <cdr:cNvPr id="6" name="TextBox 5"/>
        <cdr:cNvSpPr txBox="1"/>
      </cdr:nvSpPr>
      <cdr:spPr>
        <a:xfrm xmlns:a="http://schemas.openxmlformats.org/drawingml/2006/main">
          <a:off x="5791200" y="3657600"/>
          <a:ext cx="609600" cy="533400"/>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r>
            <a:rPr lang="en-US" sz="4400" dirty="0" smtClean="0"/>
            <a:t>C</a:t>
          </a:r>
          <a:endParaRPr lang="en-US" sz="4400" dirty="0"/>
        </a:p>
      </cdr:txBody>
    </cdr:sp>
  </cdr:relSizeAnchor>
  <cdr:relSizeAnchor xmlns:cdr="http://schemas.openxmlformats.org/drawingml/2006/chartDrawing">
    <cdr:from>
      <cdr:x>0.28933</cdr:x>
      <cdr:y>0.42857</cdr:y>
    </cdr:from>
    <cdr:to>
      <cdr:x>0.82846</cdr:x>
      <cdr:y>0.49802</cdr:y>
    </cdr:to>
    <cdr:sp macro="" textlink="">
      <cdr:nvSpPr>
        <cdr:cNvPr id="7" name="TextBox 6"/>
        <cdr:cNvSpPr txBox="1"/>
      </cdr:nvSpPr>
      <cdr:spPr>
        <a:xfrm xmlns:a="http://schemas.openxmlformats.org/drawingml/2006/main">
          <a:off x="2535382" y="2514600"/>
          <a:ext cx="4724400" cy="407458"/>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r>
            <a:rPr lang="en-US" sz="2400" dirty="0" smtClean="0"/>
            <a:t>Dominance             Influence</a:t>
          </a:r>
          <a:endParaRPr lang="en-US" sz="2400" dirty="0"/>
        </a:p>
      </cdr:txBody>
    </cdr:sp>
  </cdr:relSizeAnchor>
  <cdr:relSizeAnchor xmlns:cdr="http://schemas.openxmlformats.org/drawingml/2006/chartDrawing">
    <cdr:from>
      <cdr:x>0.32411</cdr:x>
      <cdr:y>0.92208</cdr:y>
    </cdr:from>
    <cdr:to>
      <cdr:x>0.81976</cdr:x>
      <cdr:y>1</cdr:y>
    </cdr:to>
    <cdr:sp macro="" textlink="">
      <cdr:nvSpPr>
        <cdr:cNvPr id="8" name="TextBox 7"/>
        <cdr:cNvSpPr txBox="1"/>
      </cdr:nvSpPr>
      <cdr:spPr>
        <a:xfrm xmlns:a="http://schemas.openxmlformats.org/drawingml/2006/main">
          <a:off x="2840182" y="5410200"/>
          <a:ext cx="4343400" cy="457200"/>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endParaRPr lang="en-US" sz="1100" dirty="0"/>
        </a:p>
      </cdr:txBody>
    </cdr:sp>
  </cdr:relSizeAnchor>
  <cdr:relSizeAnchor xmlns:cdr="http://schemas.openxmlformats.org/drawingml/2006/chartDrawing">
    <cdr:from>
      <cdr:x>0.29802</cdr:x>
      <cdr:y>0.93056</cdr:y>
    </cdr:from>
    <cdr:to>
      <cdr:x>0.95889</cdr:x>
      <cdr:y>1</cdr:y>
    </cdr:to>
    <cdr:sp macro="" textlink="">
      <cdr:nvSpPr>
        <cdr:cNvPr id="9" name="TextBox 1"/>
        <cdr:cNvSpPr txBox="1"/>
      </cdr:nvSpPr>
      <cdr:spPr>
        <a:xfrm xmlns:a="http://schemas.openxmlformats.org/drawingml/2006/main">
          <a:off x="2611582" y="5459942"/>
          <a:ext cx="5791200" cy="407458"/>
        </a:xfrm>
        <a:prstGeom xmlns:a="http://schemas.openxmlformats.org/drawingml/2006/main" prst="rect">
          <a:avLst/>
        </a:prstGeom>
      </cdr:spPr>
      <cdr:txBody>
        <a:bodyPr xmlns:a="http://schemas.openxmlformats.org/drawingml/2006/main" wrap="squar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US" sz="2400" dirty="0" smtClean="0"/>
            <a:t>Steadiness         Conscientiousness           Influence</a:t>
          </a:r>
          <a:endParaRPr lang="en-US" sz="2400" dirty="0"/>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1804"/>
          </a:xfrm>
          <a:prstGeom prst="rect">
            <a:avLst/>
          </a:prstGeom>
        </p:spPr>
        <p:txBody>
          <a:bodyPr vert="horz" lIns="92830" tIns="46415" rIns="92830" bIns="46415" rtlCol="0"/>
          <a:lstStyle>
            <a:lvl1pPr algn="l">
              <a:defRPr sz="1200"/>
            </a:lvl1pPr>
          </a:lstStyle>
          <a:p>
            <a:endParaRPr lang="en-US" dirty="0"/>
          </a:p>
        </p:txBody>
      </p:sp>
      <p:sp>
        <p:nvSpPr>
          <p:cNvPr id="3" name="Date Placeholder 2"/>
          <p:cNvSpPr>
            <a:spLocks noGrp="1"/>
          </p:cNvSpPr>
          <p:nvPr>
            <p:ph type="dt" idx="1"/>
          </p:nvPr>
        </p:nvSpPr>
        <p:spPr>
          <a:xfrm>
            <a:off x="3970938" y="0"/>
            <a:ext cx="3037840" cy="461804"/>
          </a:xfrm>
          <a:prstGeom prst="rect">
            <a:avLst/>
          </a:prstGeom>
        </p:spPr>
        <p:txBody>
          <a:bodyPr vert="horz" lIns="92830" tIns="46415" rIns="92830" bIns="46415" rtlCol="0"/>
          <a:lstStyle>
            <a:lvl1pPr algn="r">
              <a:defRPr sz="1200"/>
            </a:lvl1pPr>
          </a:lstStyle>
          <a:p>
            <a:fld id="{88F4469F-45F9-410A-B941-918108FA33CB}" type="datetimeFigureOut">
              <a:rPr lang="en-US" smtClean="0"/>
              <a:t>11/21/2014</a:t>
            </a:fld>
            <a:endParaRPr lang="en-US" dirty="0"/>
          </a:p>
        </p:txBody>
      </p:sp>
      <p:sp>
        <p:nvSpPr>
          <p:cNvPr id="4" name="Slide Image Placeholder 3"/>
          <p:cNvSpPr>
            <a:spLocks noGrp="1" noRot="1" noChangeAspect="1"/>
          </p:cNvSpPr>
          <p:nvPr>
            <p:ph type="sldImg" idx="2"/>
          </p:nvPr>
        </p:nvSpPr>
        <p:spPr>
          <a:xfrm>
            <a:off x="1195388" y="692150"/>
            <a:ext cx="4619625" cy="3463925"/>
          </a:xfrm>
          <a:prstGeom prst="rect">
            <a:avLst/>
          </a:prstGeom>
          <a:noFill/>
          <a:ln w="12700">
            <a:solidFill>
              <a:prstClr val="black"/>
            </a:solidFill>
          </a:ln>
        </p:spPr>
        <p:txBody>
          <a:bodyPr vert="horz" lIns="92830" tIns="46415" rIns="92830" bIns="46415" rtlCol="0" anchor="ctr"/>
          <a:lstStyle/>
          <a:p>
            <a:endParaRPr lang="en-US" dirty="0"/>
          </a:p>
        </p:txBody>
      </p:sp>
      <p:sp>
        <p:nvSpPr>
          <p:cNvPr id="5" name="Notes Placeholder 4"/>
          <p:cNvSpPr>
            <a:spLocks noGrp="1"/>
          </p:cNvSpPr>
          <p:nvPr>
            <p:ph type="body" sz="quarter" idx="3"/>
          </p:nvPr>
        </p:nvSpPr>
        <p:spPr>
          <a:xfrm>
            <a:off x="701040" y="4387136"/>
            <a:ext cx="5608320" cy="4156234"/>
          </a:xfrm>
          <a:prstGeom prst="rect">
            <a:avLst/>
          </a:prstGeom>
        </p:spPr>
        <p:txBody>
          <a:bodyPr vert="horz" lIns="92830" tIns="46415" rIns="92830" bIns="46415"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772668"/>
            <a:ext cx="3037840" cy="461804"/>
          </a:xfrm>
          <a:prstGeom prst="rect">
            <a:avLst/>
          </a:prstGeom>
        </p:spPr>
        <p:txBody>
          <a:bodyPr vert="horz" lIns="92830" tIns="46415" rIns="92830" bIns="46415" rtlCol="0" anchor="b"/>
          <a:lstStyle>
            <a:lvl1pPr algn="l">
              <a:defRPr sz="1200"/>
            </a:lvl1pPr>
          </a:lstStyle>
          <a:p>
            <a:endParaRPr lang="en-US" dirty="0"/>
          </a:p>
        </p:txBody>
      </p:sp>
      <p:sp>
        <p:nvSpPr>
          <p:cNvPr id="7" name="Slide Number Placeholder 6"/>
          <p:cNvSpPr>
            <a:spLocks noGrp="1"/>
          </p:cNvSpPr>
          <p:nvPr>
            <p:ph type="sldNum" sz="quarter" idx="5"/>
          </p:nvPr>
        </p:nvSpPr>
        <p:spPr>
          <a:xfrm>
            <a:off x="3970938" y="8772668"/>
            <a:ext cx="3037840" cy="461804"/>
          </a:xfrm>
          <a:prstGeom prst="rect">
            <a:avLst/>
          </a:prstGeom>
        </p:spPr>
        <p:txBody>
          <a:bodyPr vert="horz" lIns="92830" tIns="46415" rIns="92830" bIns="46415" rtlCol="0" anchor="b"/>
          <a:lstStyle>
            <a:lvl1pPr algn="r">
              <a:defRPr sz="1200"/>
            </a:lvl1pPr>
          </a:lstStyle>
          <a:p>
            <a:fld id="{0435C446-A00B-4268-9C0A-F20C1B93DBA0}" type="slidenum">
              <a:rPr lang="en-US" smtClean="0"/>
              <a:t>‹#›</a:t>
            </a:fld>
            <a:endParaRPr lang="en-US" dirty="0"/>
          </a:p>
        </p:txBody>
      </p:sp>
    </p:spTree>
    <p:extLst>
      <p:ext uri="{BB962C8B-B14F-4D97-AF65-F5344CB8AC3E}">
        <p14:creationId xmlns:p14="http://schemas.microsoft.com/office/powerpoint/2010/main" val="32477542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435C446-A00B-4268-9C0A-F20C1B93DBA0}" type="slidenum">
              <a:rPr lang="en-US" smtClean="0"/>
              <a:t>1</a:t>
            </a:fld>
            <a:endParaRPr lang="en-US" dirty="0"/>
          </a:p>
        </p:txBody>
      </p:sp>
    </p:spTree>
    <p:extLst>
      <p:ext uri="{BB962C8B-B14F-4D97-AF65-F5344CB8AC3E}">
        <p14:creationId xmlns:p14="http://schemas.microsoft.com/office/powerpoint/2010/main" val="41178457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a:ln/>
        </p:spPr>
        <p:txBody>
          <a:bodyPr/>
          <a:lstStyle/>
          <a:p>
            <a:fld id="{007C8563-5C60-42CE-AE82-249547D64B58}" type="slidenum">
              <a:rPr lang="en-US"/>
              <a:pPr/>
              <a:t>36</a:t>
            </a:fld>
            <a:endParaRPr lang="en-US"/>
          </a:p>
        </p:txBody>
      </p:sp>
      <p:sp>
        <p:nvSpPr>
          <p:cNvPr id="208898" name="Rectangle 1026"/>
          <p:cNvSpPr>
            <a:spLocks noGrp="1" noRot="1" noChangeAspect="1" noChangeArrowheads="1" noTextEdit="1"/>
          </p:cNvSpPr>
          <p:nvPr>
            <p:ph type="sldImg"/>
          </p:nvPr>
        </p:nvSpPr>
        <p:spPr>
          <a:ln/>
        </p:spPr>
      </p:sp>
      <p:sp>
        <p:nvSpPr>
          <p:cNvPr id="208899" name="Rectangle 1027"/>
          <p:cNvSpPr>
            <a:spLocks noGrp="1" noChangeArrowheads="1"/>
          </p:cNvSpPr>
          <p:nvPr>
            <p:ph type="body" idx="1"/>
          </p:nvPr>
        </p:nvSpPr>
        <p:spPr/>
        <p:txBody>
          <a:bodyPr/>
          <a:lstStyle/>
          <a:p>
            <a:r>
              <a:rPr lang="en-US"/>
              <a:t>Review Slide &amp; ask participants the question at the bottom of the slide.</a:t>
            </a:r>
          </a:p>
        </p:txBody>
      </p:sp>
    </p:spTree>
    <p:extLst>
      <p:ext uri="{BB962C8B-B14F-4D97-AF65-F5344CB8AC3E}">
        <p14:creationId xmlns:p14="http://schemas.microsoft.com/office/powerpoint/2010/main" val="28628701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a:ln/>
        </p:spPr>
        <p:txBody>
          <a:bodyPr/>
          <a:lstStyle/>
          <a:p>
            <a:fld id="{98B71005-6942-441B-AD56-44DE1383CDEF}" type="slidenum">
              <a:rPr lang="en-US"/>
              <a:pPr/>
              <a:t>37</a:t>
            </a:fld>
            <a:endParaRPr lang="en-US"/>
          </a:p>
        </p:txBody>
      </p:sp>
      <p:sp>
        <p:nvSpPr>
          <p:cNvPr id="342018" name="Rectangle 2"/>
          <p:cNvSpPr>
            <a:spLocks noGrp="1" noRot="1" noChangeAspect="1" noChangeArrowheads="1" noTextEdit="1"/>
          </p:cNvSpPr>
          <p:nvPr>
            <p:ph type="sldImg"/>
          </p:nvPr>
        </p:nvSpPr>
        <p:spPr>
          <a:ln/>
        </p:spPr>
      </p:sp>
      <p:sp>
        <p:nvSpPr>
          <p:cNvPr id="342019" name="Rectangle 3"/>
          <p:cNvSpPr>
            <a:spLocks noGrp="1" noChangeArrowheads="1"/>
          </p:cNvSpPr>
          <p:nvPr>
            <p:ph type="body" idx="1"/>
          </p:nvPr>
        </p:nvSpPr>
        <p:spPr/>
        <p:txBody>
          <a:bodyPr/>
          <a:lstStyle/>
          <a:p>
            <a:pPr>
              <a:spcBef>
                <a:spcPct val="0"/>
              </a:spcBef>
            </a:pPr>
            <a:r>
              <a:rPr lang="en-US"/>
              <a:t>First, we are going to show respect – called deference . Give some deference to this generatio for the life threy lived and worked done.  We do this by listening to them ….acknowledge By listren to their </a:t>
            </a:r>
          </a:p>
          <a:p>
            <a:pPr>
              <a:spcBef>
                <a:spcPct val="0"/>
              </a:spcBef>
            </a:pPr>
            <a:r>
              <a:rPr lang="en-US" b="1">
                <a:solidFill>
                  <a:srgbClr val="D09024"/>
                </a:solidFill>
              </a:rPr>
              <a:t>Value of experienced workers</a:t>
            </a:r>
            <a:r>
              <a:rPr lang="en-US" b="1"/>
              <a:t/>
            </a:r>
            <a:br>
              <a:rPr lang="en-US" b="1"/>
            </a:br>
            <a:r>
              <a:rPr lang="en-US"/>
              <a:t>It is an accepted truth today that our culture favors youth. But in the business world, there are many reasons for small companies to do just the opposite. Older employees offer experience, reliability, stability and wisdom. Veteran workers often have the experience to know what will work and what won’t––a skill that cannot be taught. When involved in split-second decisions, such experience can save a company time and money.</a:t>
            </a:r>
          </a:p>
          <a:p>
            <a:pPr>
              <a:spcBef>
                <a:spcPct val="0"/>
              </a:spcBef>
            </a:pPr>
            <a:endParaRPr lang="en-US"/>
          </a:p>
        </p:txBody>
      </p:sp>
    </p:spTree>
    <p:extLst>
      <p:ext uri="{BB962C8B-B14F-4D97-AF65-F5344CB8AC3E}">
        <p14:creationId xmlns:p14="http://schemas.microsoft.com/office/powerpoint/2010/main" val="18055097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a:ln/>
        </p:spPr>
        <p:txBody>
          <a:bodyPr/>
          <a:lstStyle/>
          <a:p>
            <a:fld id="{83B7B675-7126-48FA-BB79-04003B1A12FB}" type="slidenum">
              <a:rPr lang="en-US"/>
              <a:pPr/>
              <a:t>38</a:t>
            </a:fld>
            <a:endParaRPr lang="en-US"/>
          </a:p>
        </p:txBody>
      </p:sp>
      <p:sp>
        <p:nvSpPr>
          <p:cNvPr id="347138" name="Rectangle 2"/>
          <p:cNvSpPr>
            <a:spLocks noGrp="1" noRot="1" noChangeAspect="1" noChangeArrowheads="1" noTextEdit="1"/>
          </p:cNvSpPr>
          <p:nvPr>
            <p:ph type="sldImg"/>
          </p:nvPr>
        </p:nvSpPr>
        <p:spPr>
          <a:ln/>
        </p:spPr>
      </p:sp>
      <p:sp>
        <p:nvSpPr>
          <p:cNvPr id="347139" name="Rectangle 3"/>
          <p:cNvSpPr>
            <a:spLocks noGrp="1" noChangeArrowheads="1"/>
          </p:cNvSpPr>
          <p:nvPr>
            <p:ph type="body" idx="1"/>
          </p:nvPr>
        </p:nvSpPr>
        <p:spPr/>
        <p:txBody>
          <a:bodyPr/>
          <a:lstStyle/>
          <a:p>
            <a:pPr>
              <a:spcBef>
                <a:spcPct val="0"/>
              </a:spcBef>
            </a:pPr>
            <a:r>
              <a:rPr lang="en-US"/>
              <a:t>Read Slide </a:t>
            </a:r>
          </a:p>
        </p:txBody>
      </p:sp>
    </p:spTree>
    <p:extLst>
      <p:ext uri="{BB962C8B-B14F-4D97-AF65-F5344CB8AC3E}">
        <p14:creationId xmlns:p14="http://schemas.microsoft.com/office/powerpoint/2010/main" val="34019852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a:ln/>
        </p:spPr>
        <p:txBody>
          <a:bodyPr/>
          <a:lstStyle/>
          <a:p>
            <a:fld id="{67E7ACA6-1D9E-4573-BFA5-AE62397D3C36}" type="slidenum">
              <a:rPr lang="en-US"/>
              <a:pPr/>
              <a:t>39</a:t>
            </a:fld>
            <a:endParaRPr lang="en-US"/>
          </a:p>
        </p:txBody>
      </p:sp>
      <p:sp>
        <p:nvSpPr>
          <p:cNvPr id="345090" name="Rectangle 2"/>
          <p:cNvSpPr>
            <a:spLocks noGrp="1" noRot="1" noChangeAspect="1" noChangeArrowheads="1" noTextEdit="1"/>
          </p:cNvSpPr>
          <p:nvPr>
            <p:ph type="sldImg"/>
          </p:nvPr>
        </p:nvSpPr>
        <p:spPr>
          <a:ln/>
        </p:spPr>
      </p:sp>
      <p:sp>
        <p:nvSpPr>
          <p:cNvPr id="345091" name="Rectangle 3"/>
          <p:cNvSpPr>
            <a:spLocks noGrp="1" noChangeArrowheads="1"/>
          </p:cNvSpPr>
          <p:nvPr>
            <p:ph type="body" idx="1"/>
          </p:nvPr>
        </p:nvSpPr>
        <p:spPr/>
        <p:txBody>
          <a:bodyPr/>
          <a:lstStyle/>
          <a:p>
            <a:pPr>
              <a:spcBef>
                <a:spcPct val="0"/>
              </a:spcBef>
            </a:pPr>
            <a:r>
              <a:rPr lang="en-US"/>
              <a:t>Read Slide</a:t>
            </a:r>
          </a:p>
          <a:p>
            <a:pPr>
              <a:spcBef>
                <a:spcPct val="0"/>
              </a:spcBef>
            </a:pPr>
            <a:endParaRPr lang="en-US"/>
          </a:p>
          <a:p>
            <a:pPr>
              <a:spcBef>
                <a:spcPct val="0"/>
              </a:spcBef>
            </a:pPr>
            <a:r>
              <a:rPr lang="en-US"/>
              <a:t>Loyal to people, not companies.</a:t>
            </a:r>
          </a:p>
        </p:txBody>
      </p:sp>
    </p:spTree>
    <p:extLst>
      <p:ext uri="{BB962C8B-B14F-4D97-AF65-F5344CB8AC3E}">
        <p14:creationId xmlns:p14="http://schemas.microsoft.com/office/powerpoint/2010/main" val="15692177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a:ln/>
        </p:spPr>
        <p:txBody>
          <a:bodyPr/>
          <a:lstStyle/>
          <a:p>
            <a:fld id="{A238CE81-B7A3-4766-9D7C-2AA917B688DB}" type="slidenum">
              <a:rPr lang="en-US"/>
              <a:pPr/>
              <a:t>40</a:t>
            </a:fld>
            <a:endParaRPr lang="en-US"/>
          </a:p>
        </p:txBody>
      </p:sp>
      <p:sp>
        <p:nvSpPr>
          <p:cNvPr id="353282" name="Rectangle 2"/>
          <p:cNvSpPr>
            <a:spLocks noGrp="1" noRot="1" noChangeAspect="1" noChangeArrowheads="1" noTextEdit="1"/>
          </p:cNvSpPr>
          <p:nvPr>
            <p:ph type="sldImg"/>
          </p:nvPr>
        </p:nvSpPr>
        <p:spPr>
          <a:ln/>
        </p:spPr>
      </p:sp>
      <p:sp>
        <p:nvSpPr>
          <p:cNvPr id="353283" name="Rectangle 3"/>
          <p:cNvSpPr>
            <a:spLocks noGrp="1" noChangeArrowheads="1"/>
          </p:cNvSpPr>
          <p:nvPr>
            <p:ph type="body" idx="1"/>
          </p:nvPr>
        </p:nvSpPr>
        <p:spPr/>
        <p:txBody>
          <a:bodyPr/>
          <a:lstStyle/>
          <a:p>
            <a:r>
              <a:rPr lang="en-GB" sz="1800">
                <a:latin typeface="Arial" charset="0"/>
              </a:rPr>
              <a:t>Read Slide</a:t>
            </a:r>
          </a:p>
        </p:txBody>
      </p:sp>
    </p:spTree>
    <p:extLst>
      <p:ext uri="{BB962C8B-B14F-4D97-AF65-F5344CB8AC3E}">
        <p14:creationId xmlns:p14="http://schemas.microsoft.com/office/powerpoint/2010/main" val="4900361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A7A055C-CC97-4362-BBCA-2AC510625611}" type="slidenum">
              <a:rPr lang="en-US"/>
              <a:pPr/>
              <a:t>41</a:t>
            </a:fld>
            <a:endParaRPr lang="en-US"/>
          </a:p>
        </p:txBody>
      </p:sp>
      <p:sp>
        <p:nvSpPr>
          <p:cNvPr id="16386" name="Rectangle 2"/>
          <p:cNvSpPr>
            <a:spLocks noGrp="1" noRot="1" noChangeAspect="1" noChangeArrowheads="1" noTextEdit="1"/>
          </p:cNvSpPr>
          <p:nvPr>
            <p:ph type="sldImg"/>
          </p:nvPr>
        </p:nvSpPr>
        <p:spPr>
          <a:ln/>
        </p:spPr>
      </p:sp>
      <p:sp>
        <p:nvSpPr>
          <p:cNvPr id="16387" name="Rectangle 3"/>
          <p:cNvSpPr>
            <a:spLocks noGrp="1" noChangeArrowheads="1"/>
          </p:cNvSpPr>
          <p:nvPr>
            <p:ph type="body" idx="1"/>
          </p:nvPr>
        </p:nvSpPr>
        <p:spPr/>
        <p:txBody>
          <a:bodyPr/>
          <a:lstStyle/>
          <a:p>
            <a:r>
              <a:rPr lang="en-US"/>
              <a:t>NOTE:  It’s best to have this “Me Chart” as a separate handout.</a:t>
            </a:r>
          </a:p>
          <a:p>
            <a:r>
              <a:rPr lang="en-US"/>
              <a:t>Instruct participants to select ten dimensions of diversity and complete the “me” chart.  They are to give specific information about themselves.  They will be sharing this information with the group.</a:t>
            </a:r>
          </a:p>
        </p:txBody>
      </p:sp>
    </p:spTree>
    <p:extLst>
      <p:ext uri="{BB962C8B-B14F-4D97-AF65-F5344CB8AC3E}">
        <p14:creationId xmlns:p14="http://schemas.microsoft.com/office/powerpoint/2010/main" val="29845545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514423ED-AFC7-4695-9940-325D76C0637D}" type="slidenum">
              <a:rPr lang="en-US" smtClean="0"/>
              <a:pPr/>
              <a:t>43</a:t>
            </a:fld>
            <a:endParaRPr lang="en-US" dirty="0"/>
          </a:p>
        </p:txBody>
      </p:sp>
    </p:spTree>
    <p:extLst>
      <p:ext uri="{BB962C8B-B14F-4D97-AF65-F5344CB8AC3E}">
        <p14:creationId xmlns:p14="http://schemas.microsoft.com/office/powerpoint/2010/main" val="38170115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a:ln/>
        </p:spPr>
        <p:txBody>
          <a:bodyPr/>
          <a:lstStyle/>
          <a:p>
            <a:fld id="{F89D68A3-361A-4311-A219-278AE019B82B}" type="slidenum">
              <a:rPr lang="en-US"/>
              <a:pPr/>
              <a:t>23</a:t>
            </a:fld>
            <a:endParaRPr lang="en-US"/>
          </a:p>
        </p:txBody>
      </p:sp>
      <p:sp>
        <p:nvSpPr>
          <p:cNvPr id="104450" name="Rectangle 2"/>
          <p:cNvSpPr>
            <a:spLocks noGrp="1" noRot="1" noChangeAspect="1" noChangeArrowheads="1" noTextEdit="1"/>
          </p:cNvSpPr>
          <p:nvPr>
            <p:ph type="sldImg"/>
          </p:nvPr>
        </p:nvSpPr>
        <p:spPr>
          <a:ln/>
        </p:spPr>
      </p:sp>
      <p:sp>
        <p:nvSpPr>
          <p:cNvPr id="104451" name="Rectangle 3"/>
          <p:cNvSpPr>
            <a:spLocks noGrp="1" noChangeArrowheads="1"/>
          </p:cNvSpPr>
          <p:nvPr>
            <p:ph type="body" idx="1"/>
          </p:nvPr>
        </p:nvSpPr>
        <p:spPr/>
        <p:txBody>
          <a:bodyPr/>
          <a:lstStyle/>
          <a:p>
            <a:r>
              <a:rPr lang="en-US" b="1"/>
              <a:t>DO:</a:t>
            </a:r>
            <a:r>
              <a:rPr lang="en-US"/>
              <a:t> Read each question and ask any participant to share their description(s) before you shares the definitions.</a:t>
            </a:r>
          </a:p>
          <a:p>
            <a:r>
              <a:rPr lang="en-US"/>
              <a:t>SAY: “Let’s meet them” and go to the next slide.  </a:t>
            </a:r>
          </a:p>
        </p:txBody>
      </p:sp>
    </p:spTree>
    <p:extLst>
      <p:ext uri="{BB962C8B-B14F-4D97-AF65-F5344CB8AC3E}">
        <p14:creationId xmlns:p14="http://schemas.microsoft.com/office/powerpoint/2010/main" val="34759118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a:ln/>
        </p:spPr>
        <p:txBody>
          <a:bodyPr/>
          <a:lstStyle/>
          <a:p>
            <a:fld id="{1C1F39D1-3ED9-4503-B0F6-2A8EED3A91E4}" type="slidenum">
              <a:rPr lang="en-US"/>
              <a:pPr/>
              <a:t>26</a:t>
            </a:fld>
            <a:endParaRPr lang="en-US"/>
          </a:p>
        </p:txBody>
      </p:sp>
      <p:sp>
        <p:nvSpPr>
          <p:cNvPr id="188418" name="Rectangle 1026"/>
          <p:cNvSpPr>
            <a:spLocks noGrp="1" noRot="1" noChangeAspect="1" noChangeArrowheads="1" noTextEdit="1"/>
          </p:cNvSpPr>
          <p:nvPr>
            <p:ph type="sldImg"/>
          </p:nvPr>
        </p:nvSpPr>
        <p:spPr>
          <a:ln/>
        </p:spPr>
      </p:sp>
      <p:sp>
        <p:nvSpPr>
          <p:cNvPr id="188419" name="Rectangle 1027"/>
          <p:cNvSpPr>
            <a:spLocks noGrp="1" noChangeArrowheads="1"/>
          </p:cNvSpPr>
          <p:nvPr>
            <p:ph type="body" idx="1"/>
          </p:nvPr>
        </p:nvSpPr>
        <p:spPr/>
        <p:txBody>
          <a:bodyPr/>
          <a:lstStyle/>
          <a:p>
            <a:r>
              <a:rPr lang="en-US" sz="1000"/>
              <a:t>Read slide and</a:t>
            </a:r>
          </a:p>
          <a:p>
            <a:r>
              <a:rPr lang="en-US" sz="1000" b="1"/>
              <a:t>SAY:</a:t>
            </a:r>
            <a:r>
              <a:rPr lang="en-US" sz="1000"/>
              <a:t> “Each generation is unique. During the 1</a:t>
            </a:r>
            <a:r>
              <a:rPr lang="en-US" sz="1000" baseline="30000"/>
              <a:t>st</a:t>
            </a:r>
            <a:r>
              <a:rPr lang="en-US" sz="1000"/>
              <a:t> 15-20 years of their lives, they shared a whole set of circumstances such as national events, trends, fads, music, leaders, media, which are large shapers of their personalities.”</a:t>
            </a:r>
          </a:p>
          <a:p>
            <a:endParaRPr lang="en-US" sz="1000"/>
          </a:p>
        </p:txBody>
      </p:sp>
    </p:spTree>
    <p:extLst>
      <p:ext uri="{BB962C8B-B14F-4D97-AF65-F5344CB8AC3E}">
        <p14:creationId xmlns:p14="http://schemas.microsoft.com/office/powerpoint/2010/main" val="382129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a:ln/>
        </p:spPr>
        <p:txBody>
          <a:bodyPr/>
          <a:lstStyle/>
          <a:p>
            <a:fld id="{3495F739-94D0-421E-AB82-0280F41706D5}" type="slidenum">
              <a:rPr lang="en-US"/>
              <a:pPr/>
              <a:t>27</a:t>
            </a:fld>
            <a:endParaRPr lang="en-US"/>
          </a:p>
        </p:txBody>
      </p:sp>
      <p:sp>
        <p:nvSpPr>
          <p:cNvPr id="339970" name="Rectangle 2"/>
          <p:cNvSpPr>
            <a:spLocks noGrp="1" noRot="1" noChangeAspect="1" noChangeArrowheads="1" noTextEdit="1"/>
          </p:cNvSpPr>
          <p:nvPr>
            <p:ph type="sldImg"/>
          </p:nvPr>
        </p:nvSpPr>
        <p:spPr>
          <a:ln/>
        </p:spPr>
      </p:sp>
      <p:sp>
        <p:nvSpPr>
          <p:cNvPr id="339971" name="Rectangle 3"/>
          <p:cNvSpPr>
            <a:spLocks noGrp="1" noChangeArrowheads="1"/>
          </p:cNvSpPr>
          <p:nvPr>
            <p:ph type="body" idx="1"/>
          </p:nvPr>
        </p:nvSpPr>
        <p:spPr/>
        <p:txBody>
          <a:bodyPr/>
          <a:lstStyle/>
          <a:p>
            <a:r>
              <a:rPr lang="en-US" sz="1000"/>
              <a:t>Read slide and</a:t>
            </a:r>
          </a:p>
          <a:p>
            <a:r>
              <a:rPr lang="en-US" sz="1000" b="1"/>
              <a:t>SAY:</a:t>
            </a:r>
            <a:r>
              <a:rPr lang="en-US" sz="1000"/>
              <a:t> “Each generation is unique. During the 1</a:t>
            </a:r>
            <a:r>
              <a:rPr lang="en-US" sz="1000" baseline="30000"/>
              <a:t>st</a:t>
            </a:r>
            <a:r>
              <a:rPr lang="en-US" sz="1000"/>
              <a:t> 15-20 years of their lives, they shared a whole set of circumstances such as national events, trends, fads, music, leaders, media, which are large shapers of their personalities.”</a:t>
            </a:r>
          </a:p>
          <a:p>
            <a:endParaRPr lang="en-US" sz="1000"/>
          </a:p>
        </p:txBody>
      </p:sp>
    </p:spTree>
    <p:extLst>
      <p:ext uri="{BB962C8B-B14F-4D97-AF65-F5344CB8AC3E}">
        <p14:creationId xmlns:p14="http://schemas.microsoft.com/office/powerpoint/2010/main" val="40634491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a:ln/>
        </p:spPr>
        <p:txBody>
          <a:bodyPr/>
          <a:lstStyle/>
          <a:p>
            <a:fld id="{AED88902-015F-4FD8-AF55-69FB759DBDF3}" type="slidenum">
              <a:rPr lang="en-US"/>
              <a:pPr/>
              <a:t>30</a:t>
            </a:fld>
            <a:endParaRPr lang="en-US"/>
          </a:p>
        </p:txBody>
      </p:sp>
      <p:sp>
        <p:nvSpPr>
          <p:cNvPr id="361474" name="Rectangle 2"/>
          <p:cNvSpPr>
            <a:spLocks noGrp="1" noRot="1" noChangeAspect="1" noChangeArrowheads="1" noTextEdit="1"/>
          </p:cNvSpPr>
          <p:nvPr>
            <p:ph type="sldImg"/>
          </p:nvPr>
        </p:nvSpPr>
        <p:spPr>
          <a:ln/>
        </p:spPr>
      </p:sp>
      <p:sp>
        <p:nvSpPr>
          <p:cNvPr id="361475" name="Rectangle 3"/>
          <p:cNvSpPr>
            <a:spLocks noGrp="1" noChangeArrowheads="1"/>
          </p:cNvSpPr>
          <p:nvPr>
            <p:ph type="body" idx="1"/>
          </p:nvPr>
        </p:nvSpPr>
        <p:spPr/>
        <p:txBody>
          <a:bodyPr/>
          <a:lstStyle/>
          <a:p>
            <a:r>
              <a:rPr lang="en-US"/>
              <a:t>Read Slide:</a:t>
            </a:r>
          </a:p>
          <a:p>
            <a:endParaRPr lang="en-US"/>
          </a:p>
          <a:p>
            <a:r>
              <a:rPr lang="en-US" b="1"/>
              <a:t>Other notes:</a:t>
            </a:r>
            <a:r>
              <a:rPr lang="en-US" i="1"/>
              <a:t>The United States population aged 65 and over is expected to double in size within the next 25 years</a:t>
            </a:r>
            <a:r>
              <a:rPr lang="en-US"/>
              <a:t>. By 2030, almost 1 out of every 5 Americans -- some 72 million people -- will be 65 years or older. The age group 85 and older is now the fastest growing segment of the U.S. population. </a:t>
            </a:r>
          </a:p>
          <a:p>
            <a:endParaRPr lang="en-US"/>
          </a:p>
        </p:txBody>
      </p:sp>
    </p:spTree>
    <p:extLst>
      <p:ext uri="{BB962C8B-B14F-4D97-AF65-F5344CB8AC3E}">
        <p14:creationId xmlns:p14="http://schemas.microsoft.com/office/powerpoint/2010/main" val="18089981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a:ln/>
        </p:spPr>
        <p:txBody>
          <a:bodyPr/>
          <a:lstStyle/>
          <a:p>
            <a:fld id="{89A93231-A429-4042-A045-1A08B2BBE0F2}" type="slidenum">
              <a:rPr lang="en-US"/>
              <a:pPr/>
              <a:t>31</a:t>
            </a:fld>
            <a:endParaRPr lang="en-US"/>
          </a:p>
        </p:txBody>
      </p:sp>
      <p:sp>
        <p:nvSpPr>
          <p:cNvPr id="200706" name="Rectangle 2"/>
          <p:cNvSpPr>
            <a:spLocks noGrp="1" noRot="1" noChangeAspect="1" noChangeArrowheads="1" noTextEdit="1"/>
          </p:cNvSpPr>
          <p:nvPr>
            <p:ph type="sldImg"/>
          </p:nvPr>
        </p:nvSpPr>
        <p:spPr>
          <a:ln/>
        </p:spPr>
      </p:sp>
      <p:sp>
        <p:nvSpPr>
          <p:cNvPr id="200707" name="Rectangle 3"/>
          <p:cNvSpPr>
            <a:spLocks noGrp="1" noChangeArrowheads="1"/>
          </p:cNvSpPr>
          <p:nvPr>
            <p:ph type="body" idx="1"/>
          </p:nvPr>
        </p:nvSpPr>
        <p:spPr/>
        <p:txBody>
          <a:bodyPr/>
          <a:lstStyle/>
          <a:p>
            <a:r>
              <a:rPr lang="en-US"/>
              <a:t>Read Slide </a:t>
            </a:r>
          </a:p>
        </p:txBody>
      </p:sp>
    </p:spTree>
    <p:extLst>
      <p:ext uri="{BB962C8B-B14F-4D97-AF65-F5344CB8AC3E}">
        <p14:creationId xmlns:p14="http://schemas.microsoft.com/office/powerpoint/2010/main" val="7332840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a:ln/>
        </p:spPr>
        <p:txBody>
          <a:bodyPr/>
          <a:lstStyle/>
          <a:p>
            <a:fld id="{DC124245-2DFB-4B6C-A197-D70D10CFDA47}" type="slidenum">
              <a:rPr lang="en-US"/>
              <a:pPr/>
              <a:t>32</a:t>
            </a:fld>
            <a:endParaRPr lang="en-US"/>
          </a:p>
        </p:txBody>
      </p:sp>
      <p:sp>
        <p:nvSpPr>
          <p:cNvPr id="193538" name="Rectangle 2"/>
          <p:cNvSpPr>
            <a:spLocks noGrp="1" noRot="1" noChangeAspect="1" noChangeArrowheads="1" noTextEdit="1"/>
          </p:cNvSpPr>
          <p:nvPr>
            <p:ph type="sldImg"/>
          </p:nvPr>
        </p:nvSpPr>
        <p:spPr>
          <a:ln/>
        </p:spPr>
      </p:sp>
      <p:sp>
        <p:nvSpPr>
          <p:cNvPr id="193539" name="Rectangle 3"/>
          <p:cNvSpPr>
            <a:spLocks noGrp="1" noChangeArrowheads="1"/>
          </p:cNvSpPr>
          <p:nvPr>
            <p:ph type="body" idx="1"/>
          </p:nvPr>
        </p:nvSpPr>
        <p:spPr/>
        <p:txBody>
          <a:bodyPr/>
          <a:lstStyle/>
          <a:p>
            <a:pPr lvl="1"/>
            <a:r>
              <a:rPr lang="en-US"/>
              <a:t>Read Slide</a:t>
            </a:r>
          </a:p>
          <a:p>
            <a:pPr lvl="1"/>
            <a:endParaRPr lang="en-US"/>
          </a:p>
          <a:p>
            <a:r>
              <a:rPr lang="en-US" b="1"/>
              <a:t>Reference Notes:</a:t>
            </a:r>
            <a:r>
              <a:rPr lang="en-US"/>
              <a:t> </a:t>
            </a:r>
            <a:r>
              <a:rPr lang="en-US" sz="1400"/>
              <a:t>Skeptical of the “establishment”</a:t>
            </a:r>
          </a:p>
          <a:p>
            <a:pPr lvl="1"/>
            <a:r>
              <a:rPr lang="en-US" sz="1400"/>
              <a:t>Resourceful and independent</a:t>
            </a:r>
          </a:p>
          <a:p>
            <a:pPr lvl="1"/>
            <a:r>
              <a:rPr lang="en-US" sz="1400"/>
              <a:t>Hate to be micro-managed</a:t>
            </a:r>
          </a:p>
          <a:p>
            <a:pPr lvl="1"/>
            <a:r>
              <a:rPr lang="en-US" sz="1400"/>
              <a:t>Quick to leave for another opportunity</a:t>
            </a:r>
          </a:p>
          <a:p>
            <a:pPr lvl="1"/>
            <a:r>
              <a:rPr lang="en-US" sz="1400"/>
              <a:t>Rewarded by flexibility in the workplace</a:t>
            </a:r>
          </a:p>
          <a:p>
            <a:pPr lvl="1"/>
            <a:r>
              <a:rPr lang="en-US" sz="1400"/>
              <a:t>Place a high emphasis on work / life balance; 70 percent would choose time off instead of more money and 40 percent would choose time off over a promotion</a:t>
            </a:r>
          </a:p>
          <a:p>
            <a:pPr lvl="1"/>
            <a:r>
              <a:rPr lang="en-US" sz="1400"/>
              <a:t>Define their work by their projects</a:t>
            </a:r>
          </a:p>
          <a:p>
            <a:pPr lvl="1"/>
            <a:r>
              <a:rPr lang="en-US" sz="1400"/>
              <a:t>80% of all new businesses started in the last three years belong to X-ers</a:t>
            </a:r>
          </a:p>
          <a:p>
            <a:pPr lvl="1"/>
            <a:r>
              <a:rPr lang="en-US" sz="1400"/>
              <a:t>Average 11 to 13 jobs per career</a:t>
            </a:r>
          </a:p>
          <a:p>
            <a:pPr lvl="1"/>
            <a:endParaRPr lang="en-US"/>
          </a:p>
          <a:p>
            <a:pPr lvl="1"/>
            <a:endParaRPr lang="en-US"/>
          </a:p>
        </p:txBody>
      </p:sp>
    </p:spTree>
    <p:extLst>
      <p:ext uri="{BB962C8B-B14F-4D97-AF65-F5344CB8AC3E}">
        <p14:creationId xmlns:p14="http://schemas.microsoft.com/office/powerpoint/2010/main" val="21888874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a:ln/>
        </p:spPr>
        <p:txBody>
          <a:bodyPr/>
          <a:lstStyle/>
          <a:p>
            <a:fld id="{B356917F-5F31-4DD3-BAA1-231610DA9ADD}" type="slidenum">
              <a:rPr lang="en-US"/>
              <a:pPr/>
              <a:t>33</a:t>
            </a:fld>
            <a:endParaRPr lang="en-US"/>
          </a:p>
        </p:txBody>
      </p:sp>
      <p:sp>
        <p:nvSpPr>
          <p:cNvPr id="196610" name="Rectangle 2"/>
          <p:cNvSpPr>
            <a:spLocks noGrp="1" noRot="1" noChangeAspect="1" noChangeArrowheads="1" noTextEdit="1"/>
          </p:cNvSpPr>
          <p:nvPr>
            <p:ph type="sldImg"/>
          </p:nvPr>
        </p:nvSpPr>
        <p:spPr>
          <a:ln/>
        </p:spPr>
      </p:sp>
      <p:sp>
        <p:nvSpPr>
          <p:cNvPr id="196611" name="Rectangle 3"/>
          <p:cNvSpPr>
            <a:spLocks noGrp="1" noChangeArrowheads="1"/>
          </p:cNvSpPr>
          <p:nvPr>
            <p:ph type="body" idx="1"/>
          </p:nvPr>
        </p:nvSpPr>
        <p:spPr/>
        <p:txBody>
          <a:bodyPr/>
          <a:lstStyle/>
          <a:p>
            <a:r>
              <a:rPr lang="en-US"/>
              <a:t>Other references: </a:t>
            </a:r>
          </a:p>
          <a:p>
            <a:r>
              <a:rPr lang="en-US"/>
              <a:t>Realistic, optimistic, savvy</a:t>
            </a:r>
          </a:p>
          <a:p>
            <a:r>
              <a:rPr lang="en-US"/>
              <a:t>Take a collaborative approach to work</a:t>
            </a:r>
          </a:p>
          <a:p>
            <a:r>
              <a:rPr lang="en-US"/>
              <a:t>Share their ideas with managers and colleagues to get the job done</a:t>
            </a:r>
          </a:p>
          <a:p>
            <a:r>
              <a:rPr lang="en-US"/>
              <a:t>Average 21 to 35 jobs per career</a:t>
            </a:r>
          </a:p>
          <a:p>
            <a:r>
              <a:rPr lang="en-GB"/>
              <a:t>They are not looking for career paths - they are looking for life paths.</a:t>
            </a:r>
            <a:endParaRPr lang="en-US"/>
          </a:p>
          <a:p>
            <a:endParaRPr lang="en-US"/>
          </a:p>
          <a:p>
            <a:endParaRPr lang="en-US"/>
          </a:p>
        </p:txBody>
      </p:sp>
    </p:spTree>
    <p:extLst>
      <p:ext uri="{BB962C8B-B14F-4D97-AF65-F5344CB8AC3E}">
        <p14:creationId xmlns:p14="http://schemas.microsoft.com/office/powerpoint/2010/main" val="31745487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a:ln/>
        </p:spPr>
        <p:txBody>
          <a:bodyPr/>
          <a:lstStyle/>
          <a:p>
            <a:fld id="{CDE6C3E4-6D3A-4444-8CF9-8890764ADFAF}" type="slidenum">
              <a:rPr lang="en-US"/>
              <a:pPr/>
              <a:t>35</a:t>
            </a:fld>
            <a:endParaRPr lang="en-US"/>
          </a:p>
        </p:txBody>
      </p:sp>
      <p:sp>
        <p:nvSpPr>
          <p:cNvPr id="204802" name="Rectangle 2"/>
          <p:cNvSpPr>
            <a:spLocks noGrp="1" noRot="1" noChangeAspect="1" noChangeArrowheads="1" noTextEdit="1"/>
          </p:cNvSpPr>
          <p:nvPr>
            <p:ph type="sldImg"/>
          </p:nvPr>
        </p:nvSpPr>
        <p:spPr>
          <a:ln/>
        </p:spPr>
      </p:sp>
      <p:sp>
        <p:nvSpPr>
          <p:cNvPr id="204803" name="Rectangle 3"/>
          <p:cNvSpPr>
            <a:spLocks noGrp="1" noChangeArrowheads="1"/>
          </p:cNvSpPr>
          <p:nvPr>
            <p:ph type="body" idx="1"/>
          </p:nvPr>
        </p:nvSpPr>
        <p:spPr/>
        <p:txBody>
          <a:bodyPr/>
          <a:lstStyle/>
          <a:p>
            <a:r>
              <a:rPr lang="en-US"/>
              <a:t>Read Slide &amp; cite Examples:</a:t>
            </a:r>
          </a:p>
          <a:p>
            <a:r>
              <a:rPr lang="en-US"/>
              <a:t>SAY: Managing across generations is simply understanding the differences and similarities between the generations and to try to build bridges to lessen the gaps</a:t>
            </a:r>
          </a:p>
        </p:txBody>
      </p:sp>
    </p:spTree>
    <p:extLst>
      <p:ext uri="{BB962C8B-B14F-4D97-AF65-F5344CB8AC3E}">
        <p14:creationId xmlns:p14="http://schemas.microsoft.com/office/powerpoint/2010/main" val="265507520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ight Triangle 9"/>
          <p:cNvSpPr/>
          <p:nvPr/>
        </p:nvSpPr>
        <p:spPr>
          <a:xfrm>
            <a:off x="-2" y="4664147"/>
            <a:ext cx="9151089" cy="0"/>
          </a:xfrm>
          <a:prstGeom prst="rtTriangle">
            <a:avLst/>
          </a:prstGeom>
          <a:gradFill flip="none" rotWithShape="1">
            <a:gsLst>
              <a:gs pos="0">
                <a:schemeClr val="accent1">
                  <a:shade val="35000"/>
                  <a:satMod val="170000"/>
                  <a:alpha val="100000"/>
                </a:schemeClr>
              </a:gs>
              <a:gs pos="55000">
                <a:schemeClr val="accent1">
                  <a:tint val="90000"/>
                  <a:satMod val="150000"/>
                  <a:alpha val="100000"/>
                </a:schemeClr>
              </a:gs>
              <a:gs pos="100000">
                <a:schemeClr val="accent1">
                  <a:shade val="35000"/>
                  <a:satMod val="170000"/>
                  <a:alpha val="100000"/>
                </a:schemeClr>
              </a:gs>
            </a:gsLst>
            <a:lin ang="3000000" scaled="1"/>
            <a:tileRect/>
          </a:gradFill>
          <a:ln w="127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9" name="Title 8"/>
          <p:cNvSpPr>
            <a:spLocks noGrp="1"/>
          </p:cNvSpPr>
          <p:nvPr>
            <p:ph type="ctrTitle"/>
          </p:nvPr>
        </p:nvSpPr>
        <p:spPr>
          <a:xfrm>
            <a:off x="685800" y="1752601"/>
            <a:ext cx="7772400" cy="1829761"/>
          </a:xfrm>
        </p:spPr>
        <p:txBody>
          <a:bodyPr vert="horz" anchor="b">
            <a:normAutofit/>
            <a:scene3d>
              <a:camera prst="orthographicFront"/>
              <a:lightRig rig="soft" dir="t"/>
            </a:scene3d>
            <a:sp3d prstMaterial="softEdge">
              <a:bevelT w="25400" h="25400"/>
            </a:sp3d>
          </a:bodyPr>
          <a:lstStyle>
            <a:lvl1pPr algn="r">
              <a:defRPr sz="4800" b="1">
                <a:solidFill>
                  <a:schemeClr val="tx2"/>
                </a:solidFill>
                <a:effectLst>
                  <a:outerShdw blurRad="31750" dist="25400" dir="5400000" algn="tl" rotWithShape="0">
                    <a:srgbClr val="000000">
                      <a:alpha val="25000"/>
                    </a:srgbClr>
                  </a:outerShdw>
                </a:effectLst>
              </a:defRPr>
            </a:lvl1pPr>
            <a:extLst/>
          </a:lstStyle>
          <a:p>
            <a:r>
              <a:rPr kumimoji="0" lang="en-US" smtClean="0"/>
              <a:t>Click to edit Master title style</a:t>
            </a:r>
            <a:endParaRPr kumimoji="0" lang="en-US"/>
          </a:p>
        </p:txBody>
      </p:sp>
      <p:sp>
        <p:nvSpPr>
          <p:cNvPr id="17" name="Subtitle 16"/>
          <p:cNvSpPr>
            <a:spLocks noGrp="1"/>
          </p:cNvSpPr>
          <p:nvPr>
            <p:ph type="subTitle" idx="1"/>
          </p:nvPr>
        </p:nvSpPr>
        <p:spPr>
          <a:xfrm>
            <a:off x="685800" y="3611607"/>
            <a:ext cx="7772400" cy="1199704"/>
          </a:xfrm>
        </p:spPr>
        <p:txBody>
          <a:bodyPr lIns="45720" rIns="45720"/>
          <a:lstStyle>
            <a:lvl1pPr marL="0" marR="64008" indent="0" algn="r">
              <a:buNone/>
              <a:defRPr>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smtClean="0"/>
              <a:t>Click to edit Master subtitle style</a:t>
            </a:r>
            <a:endParaRPr kumimoji="0" lang="en-US"/>
          </a:p>
        </p:txBody>
      </p:sp>
      <p:grpSp>
        <p:nvGrpSpPr>
          <p:cNvPr id="2" name="Group 1"/>
          <p:cNvGrpSpPr/>
          <p:nvPr/>
        </p:nvGrpSpPr>
        <p:grpSpPr>
          <a:xfrm>
            <a:off x="-3765" y="4953000"/>
            <a:ext cx="9147765" cy="1912088"/>
            <a:chOff x="-3765" y="4832896"/>
            <a:chExt cx="9147765" cy="2032192"/>
          </a:xfrm>
        </p:grpSpPr>
        <p:sp>
          <p:nvSpPr>
            <p:cNvPr id="7" name="Freeform 6"/>
            <p:cNvSpPr>
              <a:spLocks/>
            </p:cNvSpPr>
            <p:nvPr/>
          </p:nvSpPr>
          <p:spPr bwMode="auto">
            <a:xfrm>
              <a:off x="1687513" y="4832896"/>
              <a:ext cx="7456487" cy="518816"/>
            </a:xfrm>
            <a:custGeom>
              <a:avLst>
                <a:gd name="A1" fmla="val 0"/>
                <a:gd name="A2" fmla="val 0"/>
                <a:gd name="A3" fmla="val 0"/>
                <a:gd name="A4" fmla="val 0"/>
                <a:gd name="A5" fmla="val 0"/>
                <a:gd name="A6" fmla="val 0"/>
                <a:gd name="A7" fmla="val 0"/>
                <a:gd name="A8" fmla="val 0"/>
              </a:avLst>
              <a:gdLst/>
              <a:ahLst/>
              <a:cxnLst>
                <a:cxn ang="0">
                  <a:pos x="4697" y="0"/>
                </a:cxn>
                <a:cxn ang="0">
                  <a:pos x="4697" y="367"/>
                </a:cxn>
                <a:cxn ang="0">
                  <a:pos x="0" y="218"/>
                </a:cxn>
                <a:cxn ang="0">
                  <a:pos x="4697" y="0"/>
                </a:cxn>
              </a:cxnLst>
              <a:rect l="0" t="0" r="0" b="0"/>
              <a:pathLst>
                <a:path w="4697" h="367">
                  <a:moveTo>
                    <a:pt x="4697" y="0"/>
                  </a:moveTo>
                  <a:lnTo>
                    <a:pt x="4697" y="367"/>
                  </a:lnTo>
                  <a:lnTo>
                    <a:pt x="0" y="218"/>
                  </a:lnTo>
                  <a:lnTo>
                    <a:pt x="4697" y="0"/>
                  </a:lnTo>
                  <a:close/>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dirty="0"/>
            </a:p>
          </p:txBody>
        </p:sp>
        <p:sp>
          <p:nvSpPr>
            <p:cNvPr id="8" name="Freeform 7"/>
            <p:cNvSpPr>
              <a:spLocks/>
            </p:cNvSpPr>
            <p:nvPr/>
          </p:nvSpPr>
          <p:spPr bwMode="auto">
            <a:xfrm>
              <a:off x="35443" y="5135526"/>
              <a:ext cx="9108557"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0" y="0"/>
                  </a:moveTo>
                  <a:lnTo>
                    <a:pt x="5760" y="0"/>
                  </a:lnTo>
                  <a:lnTo>
                    <a:pt x="5760" y="528"/>
                  </a:lnTo>
                  <a:lnTo>
                    <a:pt x="48" y="0"/>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dirty="0"/>
            </a:p>
          </p:txBody>
        </p:sp>
        <p:sp>
          <p:nvSpPr>
            <p:cNvPr id="11" name="Freeform 10"/>
            <p:cNvSpPr>
              <a:spLocks/>
            </p:cNvSpPr>
            <p:nvPr/>
          </p:nvSpPr>
          <p:spPr bwMode="auto">
            <a:xfrm>
              <a:off x="0" y="4883888"/>
              <a:ext cx="9144000" cy="1981200"/>
            </a:xfrm>
            <a:custGeom>
              <a:avLst>
                <a:gd name="A1" fmla="val 0"/>
                <a:gd name="A2" fmla="val 0"/>
                <a:gd name="A3" fmla="val 0"/>
                <a:gd name="A4" fmla="val 0"/>
                <a:gd name="A5" fmla="val 0"/>
                <a:gd name="A6" fmla="val 0"/>
                <a:gd name="A7" fmla="val 0"/>
                <a:gd name="A8" fmla="val 0"/>
              </a:avLst>
              <a:gdLst/>
              <a:ahLst/>
              <a:cxnLst>
                <a:cxn ang="0">
                  <a:pos x="0" y="0"/>
                </a:cxn>
                <a:cxn ang="0">
                  <a:pos x="0" y="1248"/>
                </a:cxn>
                <a:cxn ang="0">
                  <a:pos x="5760" y="1248"/>
                </a:cxn>
                <a:cxn ang="0">
                  <a:pos x="5760" y="528"/>
                </a:cxn>
                <a:cxn ang="0">
                  <a:pos x="0" y="0"/>
                </a:cxn>
              </a:cxnLst>
              <a:rect l="0" t="0" r="0" b="0"/>
              <a:pathLst>
                <a:path w="5760" h="1248">
                  <a:moveTo>
                    <a:pt x="0" y="0"/>
                  </a:moveTo>
                  <a:lnTo>
                    <a:pt x="0" y="1248"/>
                  </a:lnTo>
                  <a:lnTo>
                    <a:pt x="5760" y="1248"/>
                  </a:lnTo>
                  <a:lnTo>
                    <a:pt x="5760" y="528"/>
                  </a:lnTo>
                  <a:lnTo>
                    <a:pt x="0" y="0"/>
                  </a:lnTo>
                  <a:close/>
                </a:path>
              </a:pathLst>
            </a:custGeom>
            <a:blipFill>
              <a:blip r:embed="rId2">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eaLnBrk="1" latinLnBrk="0" hangingPunct="1"/>
              <a:endParaRPr kumimoji="0" lang="en-US" dirty="0"/>
            </a:p>
          </p:txBody>
        </p:sp>
        <p:cxnSp>
          <p:nvCxnSpPr>
            <p:cNvPr id="12" name="Straight Connector 11"/>
            <p:cNvCxnSpPr/>
            <p:nvPr/>
          </p:nvCxnSpPr>
          <p:spPr>
            <a:xfrm>
              <a:off x="-3765" y="4880373"/>
              <a:ext cx="9147765" cy="83994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grpSp>
      <p:sp>
        <p:nvSpPr>
          <p:cNvPr id="30" name="Date Placeholder 29"/>
          <p:cNvSpPr>
            <a:spLocks noGrp="1"/>
          </p:cNvSpPr>
          <p:nvPr>
            <p:ph type="dt" sz="half" idx="10"/>
          </p:nvPr>
        </p:nvSpPr>
        <p:spPr/>
        <p:txBody>
          <a:bodyPr/>
          <a:lstStyle>
            <a:lvl1pPr>
              <a:defRPr>
                <a:solidFill>
                  <a:srgbClr val="FFFFFF"/>
                </a:solidFill>
              </a:defRPr>
            </a:lvl1pPr>
            <a:extLst/>
          </a:lstStyle>
          <a:p>
            <a:fld id="{6281856F-7C03-4760-8B55-F1CFB4D9A472}" type="datetimeFigureOut">
              <a:rPr lang="en-US" smtClean="0"/>
              <a:t>11/21/2014</a:t>
            </a:fld>
            <a:endParaRPr lang="en-US" dirty="0"/>
          </a:p>
        </p:txBody>
      </p:sp>
      <p:sp>
        <p:nvSpPr>
          <p:cNvPr id="19" name="Footer Placeholder 18"/>
          <p:cNvSpPr>
            <a:spLocks noGrp="1"/>
          </p:cNvSpPr>
          <p:nvPr>
            <p:ph type="ftr" sz="quarter" idx="11"/>
          </p:nvPr>
        </p:nvSpPr>
        <p:spPr/>
        <p:txBody>
          <a:bodyPr/>
          <a:lstStyle>
            <a:lvl1pPr>
              <a:defRPr>
                <a:solidFill>
                  <a:schemeClr val="accent1">
                    <a:tint val="20000"/>
                  </a:schemeClr>
                </a:solidFill>
              </a:defRPr>
            </a:lvl1pPr>
            <a:extLst/>
          </a:lstStyle>
          <a:p>
            <a:endParaRPr lang="en-US" dirty="0"/>
          </a:p>
        </p:txBody>
      </p:sp>
      <p:sp>
        <p:nvSpPr>
          <p:cNvPr id="27" name="Slide Number Placeholder 26"/>
          <p:cNvSpPr>
            <a:spLocks noGrp="1"/>
          </p:cNvSpPr>
          <p:nvPr>
            <p:ph type="sldNum" sz="quarter" idx="12"/>
          </p:nvPr>
        </p:nvSpPr>
        <p:spPr/>
        <p:txBody>
          <a:bodyPr/>
          <a:lstStyle>
            <a:lvl1pPr>
              <a:defRPr>
                <a:solidFill>
                  <a:srgbClr val="FFFFFF"/>
                </a:solidFill>
              </a:defRPr>
            </a:lvl1pPr>
            <a:extLst/>
          </a:lstStyle>
          <a:p>
            <a:fld id="{CD6503A9-8F32-4BBC-8FFB-09F5755F4B47}" type="slidenum">
              <a:rPr lang="en-US" smtClean="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1481329"/>
            <a:ext cx="8229600" cy="4386071"/>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6281856F-7C03-4760-8B55-F1CFB4D9A472}" type="datetimeFigureOut">
              <a:rPr lang="en-US" smtClean="0"/>
              <a:t>11/21/2014</a:t>
            </a:fld>
            <a:endParaRPr lang="en-US" dirty="0"/>
          </a:p>
        </p:txBody>
      </p:sp>
      <p:sp>
        <p:nvSpPr>
          <p:cNvPr id="5" name="Footer Placeholder 4"/>
          <p:cNvSpPr>
            <a:spLocks noGrp="1"/>
          </p:cNvSpPr>
          <p:nvPr>
            <p:ph type="ftr" sz="quarter" idx="11"/>
          </p:nvPr>
        </p:nvSpPr>
        <p:spPr/>
        <p:txBody>
          <a:bodyPr/>
          <a:lstStyle>
            <a:extLst/>
          </a:lstStyle>
          <a:p>
            <a:endParaRPr lang="en-US" dirty="0"/>
          </a:p>
        </p:txBody>
      </p:sp>
      <p:sp>
        <p:nvSpPr>
          <p:cNvPr id="6" name="Slide Number Placeholder 5"/>
          <p:cNvSpPr>
            <a:spLocks noGrp="1"/>
          </p:cNvSpPr>
          <p:nvPr>
            <p:ph type="sldNum" sz="quarter" idx="12"/>
          </p:nvPr>
        </p:nvSpPr>
        <p:spPr/>
        <p:txBody>
          <a:bodyPr/>
          <a:lstStyle>
            <a:extLst/>
          </a:lstStyle>
          <a:p>
            <a:fld id="{CD6503A9-8F32-4BBC-8FFB-09F5755F4B47}" type="slidenum">
              <a:rPr lang="en-US" smtClean="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44013" y="274640"/>
            <a:ext cx="1777470" cy="5592761"/>
          </a:xfrm>
        </p:spPr>
        <p:txBody>
          <a:bodyPr vert="eaVert"/>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274641"/>
            <a:ext cx="6324600" cy="5592760"/>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6281856F-7C03-4760-8B55-F1CFB4D9A472}" type="datetimeFigureOut">
              <a:rPr lang="en-US" smtClean="0"/>
              <a:t>11/21/2014</a:t>
            </a:fld>
            <a:endParaRPr lang="en-US" dirty="0"/>
          </a:p>
        </p:txBody>
      </p:sp>
      <p:sp>
        <p:nvSpPr>
          <p:cNvPr id="5" name="Footer Placeholder 4"/>
          <p:cNvSpPr>
            <a:spLocks noGrp="1"/>
          </p:cNvSpPr>
          <p:nvPr>
            <p:ph type="ftr" sz="quarter" idx="11"/>
          </p:nvPr>
        </p:nvSpPr>
        <p:spPr/>
        <p:txBody>
          <a:bodyPr/>
          <a:lstStyle>
            <a:extLst/>
          </a:lstStyle>
          <a:p>
            <a:endParaRPr lang="en-US" dirty="0"/>
          </a:p>
        </p:txBody>
      </p:sp>
      <p:sp>
        <p:nvSpPr>
          <p:cNvPr id="6" name="Slide Number Placeholder 5"/>
          <p:cNvSpPr>
            <a:spLocks noGrp="1"/>
          </p:cNvSpPr>
          <p:nvPr>
            <p:ph type="sldNum" sz="quarter" idx="12"/>
          </p:nvPr>
        </p:nvSpPr>
        <p:spPr/>
        <p:txBody>
          <a:bodyPr/>
          <a:lstStyle>
            <a:extLst/>
          </a:lstStyle>
          <a:p>
            <a:fld id="{CD6503A9-8F32-4BBC-8FFB-09F5755F4B47}" type="slidenum">
              <a:rPr lang="en-US" smtClean="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990600"/>
            <a:ext cx="7772400" cy="381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1981200" y="1981200"/>
            <a:ext cx="3162300" cy="4114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295900" y="1981200"/>
            <a:ext cx="3162300" cy="4114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31765458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990600"/>
            <a:ext cx="7772400" cy="381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1981200" y="1981200"/>
            <a:ext cx="3162300" cy="4114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5295900" y="1981200"/>
            <a:ext cx="3162300" cy="1981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5295900" y="4114800"/>
            <a:ext cx="3162300" cy="1981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01344873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5800" y="990600"/>
            <a:ext cx="7772400" cy="381000"/>
          </a:xfrm>
        </p:spPr>
        <p:txBody>
          <a:bodyPr/>
          <a:lstStyle/>
          <a:p>
            <a:r>
              <a:rPr lang="en-US" smtClean="0"/>
              <a:t>Click to edit Master title style</a:t>
            </a:r>
            <a:endParaRPr lang="en-US"/>
          </a:p>
        </p:txBody>
      </p:sp>
      <p:sp>
        <p:nvSpPr>
          <p:cNvPr id="3" name="Table Placeholder 2"/>
          <p:cNvSpPr>
            <a:spLocks noGrp="1"/>
          </p:cNvSpPr>
          <p:nvPr>
            <p:ph type="tbl" idx="1"/>
          </p:nvPr>
        </p:nvSpPr>
        <p:spPr>
          <a:xfrm>
            <a:off x="1981200" y="1981200"/>
            <a:ext cx="6477000" cy="4114800"/>
          </a:xfrm>
        </p:spPr>
        <p:txBody>
          <a:bodyPr/>
          <a:lstStyle/>
          <a:p>
            <a:endParaRPr lang="en-US" dirty="0"/>
          </a:p>
        </p:txBody>
      </p:sp>
    </p:spTree>
    <p:extLst>
      <p:ext uri="{BB962C8B-B14F-4D97-AF65-F5344CB8AC3E}">
        <p14:creationId xmlns:p14="http://schemas.microsoft.com/office/powerpoint/2010/main" val="272833601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Only">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685800" y="990600"/>
            <a:ext cx="7772400" cy="5105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8329978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6281856F-7C03-4760-8B55-F1CFB4D9A472}" type="datetimeFigureOut">
              <a:rPr lang="en-US" smtClean="0"/>
              <a:t>11/21/2014</a:t>
            </a:fld>
            <a:endParaRPr lang="en-US" dirty="0"/>
          </a:p>
        </p:txBody>
      </p:sp>
      <p:sp>
        <p:nvSpPr>
          <p:cNvPr id="5" name="Footer Placeholder 4"/>
          <p:cNvSpPr>
            <a:spLocks noGrp="1"/>
          </p:cNvSpPr>
          <p:nvPr>
            <p:ph type="ftr" sz="quarter" idx="11"/>
          </p:nvPr>
        </p:nvSpPr>
        <p:spPr/>
        <p:txBody>
          <a:bodyPr/>
          <a:lstStyle>
            <a:extLst/>
          </a:lstStyle>
          <a:p>
            <a:endParaRPr lang="en-US" dirty="0"/>
          </a:p>
        </p:txBody>
      </p:sp>
      <p:sp>
        <p:nvSpPr>
          <p:cNvPr id="6" name="Slide Number Placeholder 5"/>
          <p:cNvSpPr>
            <a:spLocks noGrp="1"/>
          </p:cNvSpPr>
          <p:nvPr>
            <p:ph type="sldNum" sz="quarter" idx="12"/>
          </p:nvPr>
        </p:nvSpPr>
        <p:spPr/>
        <p:txBody>
          <a:bodyPr/>
          <a:lstStyle>
            <a:extLst/>
          </a:lstStyle>
          <a:p>
            <a:fld id="{CD6503A9-8F32-4BBC-8FFB-09F5755F4B47}" type="slidenum">
              <a:rPr lang="en-US" smtClean="0"/>
              <a:t>‹#›</a:t>
            </a:fld>
            <a:endParaRPr lang="en-US" dirty="0"/>
          </a:p>
        </p:txBody>
      </p:sp>
      <p:sp>
        <p:nvSpPr>
          <p:cNvPr id="7" name="Title 6"/>
          <p:cNvSpPr>
            <a:spLocks noGrp="1"/>
          </p:cNvSpPr>
          <p:nvPr>
            <p:ph type="title"/>
          </p:nvPr>
        </p:nvSpPr>
        <p:spPr/>
        <p:txBody>
          <a:bodyPr rtlCol="0"/>
          <a:lstStyle>
            <a:extLst/>
          </a:lstStyle>
          <a:p>
            <a:r>
              <a:rPr kumimoji="0" lang="en-US" smtClean="0"/>
              <a:t>Click to edit Master title style</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76" y="1059712"/>
            <a:ext cx="7772400" cy="1828800"/>
          </a:xfrm>
        </p:spPr>
        <p:txBody>
          <a:bodyPr vert="horz" anchor="b">
            <a:normAutofit/>
            <a:scene3d>
              <a:camera prst="orthographicFront"/>
              <a:lightRig rig="soft" dir="t"/>
            </a:scene3d>
            <a:sp3d prstMaterial="softEdge">
              <a:bevelT w="25400" h="25400"/>
            </a:sp3d>
          </a:bodyPr>
          <a:lstStyle>
            <a:lvl1pPr algn="r">
              <a:buNone/>
              <a:defRPr sz="4800" b="1" cap="none" baseline="0">
                <a:effectLst>
                  <a:outerShdw blurRad="31750" dist="25400" dir="5400000" algn="tl" rotWithShape="0">
                    <a:srgbClr val="000000">
                      <a:alpha val="25000"/>
                    </a:srgbClr>
                  </a:outerShdw>
                </a:effectLst>
              </a:defRPr>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3922713" y="2931712"/>
            <a:ext cx="4572000" cy="1454888"/>
          </a:xfrm>
        </p:spPr>
        <p:txBody>
          <a:bodyPr lIns="91440" rIns="91440" anchor="t"/>
          <a:lstStyle>
            <a:lvl1pPr marL="0" indent="0" algn="l">
              <a:buNone/>
              <a:defRPr sz="23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extLst/>
          </a:lstStyle>
          <a:p>
            <a:fld id="{6281856F-7C03-4760-8B55-F1CFB4D9A472}" type="datetimeFigureOut">
              <a:rPr lang="en-US" smtClean="0"/>
              <a:t>11/21/2014</a:t>
            </a:fld>
            <a:endParaRPr lang="en-US" dirty="0"/>
          </a:p>
        </p:txBody>
      </p:sp>
      <p:sp>
        <p:nvSpPr>
          <p:cNvPr id="5" name="Footer Placeholder 4"/>
          <p:cNvSpPr>
            <a:spLocks noGrp="1"/>
          </p:cNvSpPr>
          <p:nvPr>
            <p:ph type="ftr" sz="quarter" idx="11"/>
          </p:nvPr>
        </p:nvSpPr>
        <p:spPr/>
        <p:txBody>
          <a:bodyPr/>
          <a:lstStyle>
            <a:extLst/>
          </a:lstStyle>
          <a:p>
            <a:endParaRPr lang="en-US" dirty="0"/>
          </a:p>
        </p:txBody>
      </p:sp>
      <p:sp>
        <p:nvSpPr>
          <p:cNvPr id="6" name="Slide Number Placeholder 5"/>
          <p:cNvSpPr>
            <a:spLocks noGrp="1"/>
          </p:cNvSpPr>
          <p:nvPr>
            <p:ph type="sldNum" sz="quarter" idx="12"/>
          </p:nvPr>
        </p:nvSpPr>
        <p:spPr/>
        <p:txBody>
          <a:bodyPr/>
          <a:lstStyle>
            <a:extLst/>
          </a:lstStyle>
          <a:p>
            <a:fld id="{CD6503A9-8F32-4BBC-8FFB-09F5755F4B47}" type="slidenum">
              <a:rPr lang="en-US" smtClean="0"/>
              <a:t>‹#›</a:t>
            </a:fld>
            <a:endParaRPr lang="en-US" dirty="0"/>
          </a:p>
        </p:txBody>
      </p:sp>
      <p:sp>
        <p:nvSpPr>
          <p:cNvPr id="7" name="Chevron 6"/>
          <p:cNvSpPr/>
          <p:nvPr/>
        </p:nvSpPr>
        <p:spPr>
          <a:xfrm>
            <a:off x="3636680" y="3005472"/>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dirty="0"/>
          </a:p>
        </p:txBody>
      </p:sp>
      <p:sp>
        <p:nvSpPr>
          <p:cNvPr id="8" name="Chevron 7"/>
          <p:cNvSpPr/>
          <p:nvPr/>
        </p:nvSpPr>
        <p:spPr>
          <a:xfrm>
            <a:off x="3450264" y="3005472"/>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bg>
      <p:bgRef idx="1002">
        <a:schemeClr val="bg1"/>
      </p:bgRef>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481328"/>
            <a:ext cx="40386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648200" y="1481328"/>
            <a:ext cx="40386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extLst/>
          </a:lstStyle>
          <a:p>
            <a:fld id="{6281856F-7C03-4760-8B55-F1CFB4D9A472}" type="datetimeFigureOut">
              <a:rPr lang="en-US" smtClean="0"/>
              <a:t>11/21/2014</a:t>
            </a:fld>
            <a:endParaRPr lang="en-US" dirty="0"/>
          </a:p>
        </p:txBody>
      </p:sp>
      <p:sp>
        <p:nvSpPr>
          <p:cNvPr id="6" name="Footer Placeholder 5"/>
          <p:cNvSpPr>
            <a:spLocks noGrp="1"/>
          </p:cNvSpPr>
          <p:nvPr>
            <p:ph type="ftr" sz="quarter" idx="11"/>
          </p:nvPr>
        </p:nvSpPr>
        <p:spPr/>
        <p:txBody>
          <a:bodyPr/>
          <a:lstStyle>
            <a:extLst/>
          </a:lstStyle>
          <a:p>
            <a:endParaRPr lang="en-US" dirty="0"/>
          </a:p>
        </p:txBody>
      </p:sp>
      <p:sp>
        <p:nvSpPr>
          <p:cNvPr id="7" name="Slide Number Placeholder 6"/>
          <p:cNvSpPr>
            <a:spLocks noGrp="1"/>
          </p:cNvSpPr>
          <p:nvPr>
            <p:ph type="sldNum" sz="quarter" idx="12"/>
          </p:nvPr>
        </p:nvSpPr>
        <p:spPr/>
        <p:txBody>
          <a:bodyPr/>
          <a:lstStyle>
            <a:extLst/>
          </a:lstStyle>
          <a:p>
            <a:fld id="{CD6503A9-8F32-4BBC-8FFB-09F5755F4B47}" type="slidenum">
              <a:rPr lang="en-US" smtClean="0"/>
              <a:t>‹#›</a:t>
            </a:fld>
            <a:endParaRPr lang="en-US" dirty="0"/>
          </a:p>
        </p:txBody>
      </p:sp>
      <p:sp>
        <p:nvSpPr>
          <p:cNvPr id="8" name="Title 7"/>
          <p:cNvSpPr>
            <a:spLocks noGrp="1"/>
          </p:cNvSpPr>
          <p:nvPr>
            <p:ph type="title"/>
          </p:nvPr>
        </p:nvSpPr>
        <p:spPr/>
        <p:txBody>
          <a:bodyPr rtlCol="0"/>
          <a:lstStyle>
            <a:extLst/>
          </a:lstStyle>
          <a:p>
            <a:r>
              <a:rPr kumimoji="0" lang="en-US" smtClean="0"/>
              <a:t>Click to edit Master title style</a:t>
            </a:r>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8229600" cy="1143000"/>
          </a:xfrm>
        </p:spPr>
        <p:txBody>
          <a:bodyPr anchor="ctr"/>
          <a:lstStyle>
            <a:lvl1pPr>
              <a:defRPr/>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5410200"/>
            <a:ext cx="4040188"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45026" y="5410200"/>
            <a:ext cx="4041775"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457200" y="1444294"/>
            <a:ext cx="4040188" cy="3941763"/>
          </a:xfrm>
          <a:ln>
            <a:noFill/>
            <a:prstDash val="sysDash"/>
            <a:miter lim="800000"/>
          </a:ln>
        </p:spPr>
        <p:txBody>
          <a:bodyPr/>
          <a:lstStyle>
            <a:lvl1pPr>
              <a:defRPr sz="2400"/>
            </a:lvl1pPr>
            <a:lvl2pPr>
              <a:defRPr sz="2000"/>
            </a:lvl2pPr>
            <a:lvl3pPr>
              <a:defRPr sz="1800"/>
            </a:lvl3pPr>
            <a:lvl4pPr>
              <a:defRPr sz="1600"/>
            </a:lvl4pPr>
            <a:lvl5pPr>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645025" y="1444294"/>
            <a:ext cx="4041775" cy="3941763"/>
          </a:xfrm>
          <a:ln>
            <a:noFill/>
            <a:prstDash val="sysDash"/>
            <a:miter lim="800000"/>
          </a:ln>
        </p:spPr>
        <p:txBody>
          <a:bodyPr/>
          <a:lstStyle>
            <a:lvl1pPr>
              <a:spcBef>
                <a:spcPts val="0"/>
              </a:spcBef>
              <a:defRPr sz="2400"/>
            </a:lvl1pPr>
            <a:lvl2pPr>
              <a:defRPr sz="2000"/>
            </a:lvl2pPr>
            <a:lvl3pPr>
              <a:defRPr sz="1800"/>
            </a:lvl3pPr>
            <a:lvl4pPr>
              <a:defRPr sz="1600"/>
            </a:lvl4pPr>
            <a:lvl5pPr>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extLst/>
          </a:lstStyle>
          <a:p>
            <a:fld id="{6281856F-7C03-4760-8B55-F1CFB4D9A472}" type="datetimeFigureOut">
              <a:rPr lang="en-US" smtClean="0"/>
              <a:t>11/21/2014</a:t>
            </a:fld>
            <a:endParaRPr lang="en-US" dirty="0"/>
          </a:p>
        </p:txBody>
      </p:sp>
      <p:sp>
        <p:nvSpPr>
          <p:cNvPr id="8" name="Footer Placeholder 7"/>
          <p:cNvSpPr>
            <a:spLocks noGrp="1"/>
          </p:cNvSpPr>
          <p:nvPr>
            <p:ph type="ftr" sz="quarter" idx="11"/>
          </p:nvPr>
        </p:nvSpPr>
        <p:spPr/>
        <p:txBody>
          <a:bodyPr/>
          <a:lstStyle>
            <a:extLst/>
          </a:lstStyle>
          <a:p>
            <a:endParaRPr lang="en-US" dirty="0"/>
          </a:p>
        </p:txBody>
      </p:sp>
      <p:sp>
        <p:nvSpPr>
          <p:cNvPr id="9" name="Slide Number Placeholder 8"/>
          <p:cNvSpPr>
            <a:spLocks noGrp="1"/>
          </p:cNvSpPr>
          <p:nvPr>
            <p:ph type="sldNum" sz="quarter" idx="12"/>
          </p:nvPr>
        </p:nvSpPr>
        <p:spPr/>
        <p:txBody>
          <a:bodyPr/>
          <a:lstStyle>
            <a:extLst/>
          </a:lstStyle>
          <a:p>
            <a:fld id="{CD6503A9-8F32-4BBC-8FFB-09F5755F4B47}" type="slidenum">
              <a:rPr lang="en-US" smtClean="0"/>
              <a:t>‹#›</a:t>
            </a:fld>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bg>
      <p:bgRef idx="1002">
        <a:schemeClr val="bg1"/>
      </p:bgRef>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extLst/>
          </a:lstStyle>
          <a:p>
            <a:fld id="{6281856F-7C03-4760-8B55-F1CFB4D9A472}" type="datetimeFigureOut">
              <a:rPr lang="en-US" smtClean="0"/>
              <a:t>11/21/2014</a:t>
            </a:fld>
            <a:endParaRPr lang="en-US" dirty="0"/>
          </a:p>
        </p:txBody>
      </p:sp>
      <p:sp>
        <p:nvSpPr>
          <p:cNvPr id="4" name="Footer Placeholder 3"/>
          <p:cNvSpPr>
            <a:spLocks noGrp="1"/>
          </p:cNvSpPr>
          <p:nvPr>
            <p:ph type="ftr" sz="quarter" idx="11"/>
          </p:nvPr>
        </p:nvSpPr>
        <p:spPr/>
        <p:txBody>
          <a:bodyPr/>
          <a:lstStyle>
            <a:extLst/>
          </a:lstStyle>
          <a:p>
            <a:endParaRPr lang="en-US" dirty="0"/>
          </a:p>
        </p:txBody>
      </p:sp>
      <p:sp>
        <p:nvSpPr>
          <p:cNvPr id="5" name="Slide Number Placeholder 4"/>
          <p:cNvSpPr>
            <a:spLocks noGrp="1"/>
          </p:cNvSpPr>
          <p:nvPr>
            <p:ph type="sldNum" sz="quarter" idx="12"/>
          </p:nvPr>
        </p:nvSpPr>
        <p:spPr/>
        <p:txBody>
          <a:bodyPr/>
          <a:lstStyle>
            <a:extLst/>
          </a:lstStyle>
          <a:p>
            <a:fld id="{CD6503A9-8F32-4BBC-8FFB-09F5755F4B47}" type="slidenum">
              <a:rPr lang="en-US" smtClean="0"/>
              <a:t>‹#›</a:t>
            </a:fld>
            <a:endParaRPr lang="en-US" dirty="0"/>
          </a:p>
        </p:txBody>
      </p:sp>
      <p:sp>
        <p:nvSpPr>
          <p:cNvPr id="6" name="Title 5"/>
          <p:cNvSpPr>
            <a:spLocks noGrp="1"/>
          </p:cNvSpPr>
          <p:nvPr>
            <p:ph type="title"/>
          </p:nvPr>
        </p:nvSpPr>
        <p:spPr/>
        <p:txBody>
          <a:bodyPr rtlCol="0"/>
          <a:lstStyle>
            <a:extLst/>
          </a:lstStyle>
          <a:p>
            <a:r>
              <a:rPr kumimoji="0" lang="en-US" smtClean="0"/>
              <a:t>Click to edit Master title style</a:t>
            </a:r>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extLst/>
          </a:lstStyle>
          <a:p>
            <a:fld id="{6281856F-7C03-4760-8B55-F1CFB4D9A472}" type="datetimeFigureOut">
              <a:rPr lang="en-US" smtClean="0"/>
              <a:t>11/21/2014</a:t>
            </a:fld>
            <a:endParaRPr lang="en-US" dirty="0"/>
          </a:p>
        </p:txBody>
      </p:sp>
      <p:sp>
        <p:nvSpPr>
          <p:cNvPr id="3" name="Footer Placeholder 2"/>
          <p:cNvSpPr>
            <a:spLocks noGrp="1"/>
          </p:cNvSpPr>
          <p:nvPr>
            <p:ph type="ftr" sz="quarter" idx="11"/>
          </p:nvPr>
        </p:nvSpPr>
        <p:spPr/>
        <p:txBody>
          <a:bodyPr/>
          <a:lstStyle>
            <a:extLst/>
          </a:lstStyle>
          <a:p>
            <a:endParaRPr lang="en-US" dirty="0"/>
          </a:p>
        </p:txBody>
      </p:sp>
      <p:sp>
        <p:nvSpPr>
          <p:cNvPr id="4" name="Slide Number Placeholder 3"/>
          <p:cNvSpPr>
            <a:spLocks noGrp="1"/>
          </p:cNvSpPr>
          <p:nvPr>
            <p:ph type="sldNum" sz="quarter" idx="12"/>
          </p:nvPr>
        </p:nvSpPr>
        <p:spPr/>
        <p:txBody>
          <a:bodyPr/>
          <a:lstStyle>
            <a:extLst/>
          </a:lstStyle>
          <a:p>
            <a:fld id="{CD6503A9-8F32-4BBC-8FFB-09F5755F4B47}" type="slidenum">
              <a:rPr lang="en-US" smtClean="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914400" y="4876800"/>
            <a:ext cx="7481776" cy="457200"/>
          </a:xfrm>
        </p:spPr>
        <p:txBody>
          <a:bodyPr vert="horz" anchor="t">
            <a:noAutofit/>
            <a:sp3d prstMaterial="softEdge">
              <a:bevelT w="0" h="0"/>
            </a:sp3d>
          </a:bodyPr>
          <a:lstStyle>
            <a:lvl1pPr algn="r">
              <a:buNone/>
              <a:defRPr sz="2500" b="0">
                <a:solidFill>
                  <a:schemeClr val="accent1"/>
                </a:solidFill>
                <a:effectLst/>
              </a:defRPr>
            </a:lvl1pPr>
            <a:extLst/>
          </a:lstStyle>
          <a:p>
            <a:r>
              <a:rPr kumimoji="0" lang="en-US" smtClean="0"/>
              <a:t>Click to edit Master title style</a:t>
            </a:r>
            <a:endParaRPr kumimoji="0" lang="en-US"/>
          </a:p>
        </p:txBody>
      </p:sp>
      <p:sp>
        <p:nvSpPr>
          <p:cNvPr id="3" name="Text Placeholder 2"/>
          <p:cNvSpPr>
            <a:spLocks noGrp="1"/>
          </p:cNvSpPr>
          <p:nvPr>
            <p:ph type="body" idx="2"/>
          </p:nvPr>
        </p:nvSpPr>
        <p:spPr>
          <a:xfrm>
            <a:off x="4419600" y="5355102"/>
            <a:ext cx="3974592" cy="914400"/>
          </a:xfrm>
        </p:spPr>
        <p:txBody>
          <a:bodyPr/>
          <a:lstStyle>
            <a:lvl1pPr marL="0" indent="0" algn="r">
              <a:buNone/>
              <a:defRPr sz="1600"/>
            </a:lvl1pPr>
            <a:lvl2pPr>
              <a:buNone/>
              <a:defRPr sz="1200"/>
            </a:lvl2pPr>
            <a:lvl3pPr>
              <a:buNone/>
              <a:defRPr sz="1000"/>
            </a:lvl3pPr>
            <a:lvl4pPr>
              <a:buNone/>
              <a:defRPr sz="900"/>
            </a:lvl4pPr>
            <a:lvl5pPr>
              <a:buNone/>
              <a:defRPr sz="900"/>
            </a:lvl5pPr>
            <a:extLst/>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914400" y="274320"/>
            <a:ext cx="7479792" cy="4572000"/>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a:xfrm>
            <a:off x="6727032" y="6407944"/>
            <a:ext cx="1920240" cy="365760"/>
          </a:xfrm>
        </p:spPr>
        <p:txBody>
          <a:bodyPr/>
          <a:lstStyle>
            <a:extLst/>
          </a:lstStyle>
          <a:p>
            <a:fld id="{6281856F-7C03-4760-8B55-F1CFB4D9A472}" type="datetimeFigureOut">
              <a:rPr lang="en-US" smtClean="0"/>
              <a:t>11/21/2014</a:t>
            </a:fld>
            <a:endParaRPr lang="en-US" dirty="0"/>
          </a:p>
        </p:txBody>
      </p:sp>
      <p:sp>
        <p:nvSpPr>
          <p:cNvPr id="6" name="Footer Placeholder 5"/>
          <p:cNvSpPr>
            <a:spLocks noGrp="1"/>
          </p:cNvSpPr>
          <p:nvPr>
            <p:ph type="ftr" sz="quarter" idx="11"/>
          </p:nvPr>
        </p:nvSpPr>
        <p:spPr/>
        <p:txBody>
          <a:bodyPr/>
          <a:lstStyle>
            <a:extLst/>
          </a:lstStyle>
          <a:p>
            <a:endParaRPr lang="en-US" dirty="0"/>
          </a:p>
        </p:txBody>
      </p:sp>
      <p:sp>
        <p:nvSpPr>
          <p:cNvPr id="7" name="Slide Number Placeholder 6"/>
          <p:cNvSpPr>
            <a:spLocks noGrp="1"/>
          </p:cNvSpPr>
          <p:nvPr>
            <p:ph type="sldNum" sz="quarter" idx="12"/>
          </p:nvPr>
        </p:nvSpPr>
        <p:spPr/>
        <p:txBody>
          <a:bodyPr/>
          <a:lstStyle>
            <a:extLst/>
          </a:lstStyle>
          <a:p>
            <a:fld id="{CD6503A9-8F32-4BBC-8FFB-09F5755F4B47}" type="slidenum">
              <a:rPr lang="en-US" smtClean="0"/>
              <a:t>‹#›</a:t>
            </a:fld>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2">
        <a:schemeClr val="bg1"/>
      </p:bgRef>
    </p:bg>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1141232" y="5443402"/>
            <a:ext cx="7162800" cy="648232"/>
          </a:xfrm>
          <a:noFill/>
        </p:spPr>
        <p:txBody>
          <a:bodyPr lIns="91440" tIns="0" rIns="91440" anchor="t"/>
          <a:lstStyle>
            <a:lvl1pPr marL="0" marR="18288" indent="0" algn="r">
              <a:buNone/>
              <a:defRPr sz="1400"/>
            </a:lvl1pPr>
            <a:lvl2pPr>
              <a:defRPr sz="1200"/>
            </a:lvl2pPr>
            <a:lvl3pPr>
              <a:defRPr sz="1000"/>
            </a:lvl3pPr>
            <a:lvl4pPr>
              <a:defRPr sz="900"/>
            </a:lvl4pPr>
            <a:lvl5pPr>
              <a:defRPr sz="900"/>
            </a:lvl5pPr>
            <a:extLst/>
          </a:lstStyle>
          <a:p>
            <a:pPr lvl="0" eaLnBrk="1" latinLnBrk="0" hangingPunct="1"/>
            <a:r>
              <a:rPr kumimoji="0" lang="en-US" smtClean="0"/>
              <a:t>Click to edit Master text styles</a:t>
            </a:r>
          </a:p>
        </p:txBody>
      </p:sp>
      <p:sp>
        <p:nvSpPr>
          <p:cNvPr id="3" name="Picture Placeholder 2"/>
          <p:cNvSpPr>
            <a:spLocks noGrp="1"/>
          </p:cNvSpPr>
          <p:nvPr>
            <p:ph type="pic" idx="1"/>
          </p:nvPr>
        </p:nvSpPr>
        <p:spPr>
          <a:xfrm>
            <a:off x="228600" y="189968"/>
            <a:ext cx="8686800" cy="4389120"/>
          </a:xfrm>
          <a:prstGeom prst="rect">
            <a:avLst/>
          </a:prstGeom>
          <a:solidFill>
            <a:schemeClr val="bg2"/>
          </a:solidFill>
          <a:ln>
            <a:solidFill>
              <a:schemeClr val="bg1"/>
            </a:solidFill>
          </a:ln>
          <a:effectLst>
            <a:innerShdw blurRad="95250">
              <a:srgbClr val="000000"/>
            </a:innerShdw>
          </a:effectLst>
        </p:spPr>
        <p:txBody>
          <a:bodyPr/>
          <a:lstStyle>
            <a:lvl1pPr marL="0" indent="0">
              <a:buNone/>
              <a:defRPr sz="3200"/>
            </a:lvl1pPr>
            <a:extLst/>
          </a:lstStyle>
          <a:p>
            <a:r>
              <a:rPr kumimoji="0" lang="en-US" dirty="0" smtClean="0"/>
              <a:t>Click icon to add picture</a:t>
            </a:r>
            <a:endParaRPr kumimoji="0" lang="en-US" dirty="0"/>
          </a:p>
        </p:txBody>
      </p:sp>
      <p:sp>
        <p:nvSpPr>
          <p:cNvPr id="5" name="Date Placeholder 4"/>
          <p:cNvSpPr>
            <a:spLocks noGrp="1"/>
          </p:cNvSpPr>
          <p:nvPr>
            <p:ph type="dt" sz="half" idx="10"/>
          </p:nvPr>
        </p:nvSpPr>
        <p:spPr/>
        <p:txBody>
          <a:bodyPr/>
          <a:lstStyle>
            <a:lvl1pPr>
              <a:defRPr>
                <a:solidFill>
                  <a:schemeClr val="tx1"/>
                </a:solidFill>
              </a:defRPr>
            </a:lvl1pPr>
            <a:extLst/>
          </a:lstStyle>
          <a:p>
            <a:fld id="{6281856F-7C03-4760-8B55-F1CFB4D9A472}" type="datetimeFigureOut">
              <a:rPr lang="en-US" smtClean="0"/>
              <a:t>11/21/2014</a:t>
            </a:fld>
            <a:endParaRPr lang="en-US" dirty="0"/>
          </a:p>
        </p:txBody>
      </p:sp>
      <p:sp>
        <p:nvSpPr>
          <p:cNvPr id="6" name="Footer Placeholder 5"/>
          <p:cNvSpPr>
            <a:spLocks noGrp="1"/>
          </p:cNvSpPr>
          <p:nvPr>
            <p:ph type="ftr" sz="quarter" idx="11"/>
          </p:nvPr>
        </p:nvSpPr>
        <p:spPr>
          <a:xfrm>
            <a:off x="4380072" y="6407944"/>
            <a:ext cx="2350681" cy="365125"/>
          </a:xfrm>
        </p:spPr>
        <p:txBody>
          <a:bodyPr/>
          <a:lstStyle>
            <a:lvl1pPr>
              <a:defRPr>
                <a:solidFill>
                  <a:schemeClr val="tx1"/>
                </a:solidFill>
              </a:defRPr>
            </a:lvl1pPr>
            <a:extLst/>
          </a:lstStyle>
          <a:p>
            <a:endParaRPr lang="en-US" dirty="0"/>
          </a:p>
        </p:txBody>
      </p:sp>
      <p:sp>
        <p:nvSpPr>
          <p:cNvPr id="7" name="Slide Number Placeholder 6"/>
          <p:cNvSpPr>
            <a:spLocks noGrp="1"/>
          </p:cNvSpPr>
          <p:nvPr>
            <p:ph type="sldNum" sz="quarter" idx="12"/>
          </p:nvPr>
        </p:nvSpPr>
        <p:spPr/>
        <p:txBody>
          <a:bodyPr/>
          <a:lstStyle>
            <a:lvl1pPr>
              <a:defRPr>
                <a:solidFill>
                  <a:schemeClr val="tx1"/>
                </a:solidFill>
              </a:defRPr>
            </a:lvl1pPr>
            <a:extLst/>
          </a:lstStyle>
          <a:p>
            <a:fld id="{CD6503A9-8F32-4BBC-8FFB-09F5755F4B47}" type="slidenum">
              <a:rPr lang="en-US" smtClean="0"/>
              <a:t>‹#›</a:t>
            </a:fld>
            <a:endParaRPr lang="en-US" dirty="0"/>
          </a:p>
        </p:txBody>
      </p:sp>
      <p:sp>
        <p:nvSpPr>
          <p:cNvPr id="2" name="Title 1"/>
          <p:cNvSpPr>
            <a:spLocks noGrp="1"/>
          </p:cNvSpPr>
          <p:nvPr>
            <p:ph type="title"/>
          </p:nvPr>
        </p:nvSpPr>
        <p:spPr>
          <a:xfrm>
            <a:off x="228600" y="4865122"/>
            <a:ext cx="8075432" cy="562672"/>
          </a:xfrm>
          <a:noFill/>
        </p:spPr>
        <p:txBody>
          <a:bodyPr anchor="t">
            <a:sp3d prstMaterial="softEdge"/>
          </a:bodyPr>
          <a:lstStyle>
            <a:lvl1pPr marR="0" algn="r">
              <a:buNone/>
              <a:defRPr sz="3000" b="0">
                <a:solidFill>
                  <a:schemeClr val="accent1"/>
                </a:solidFill>
                <a:effectLst>
                  <a:outerShdw blurRad="50800" dist="25000" dir="5400000" algn="t" rotWithShape="0">
                    <a:prstClr val="black">
                      <a:alpha val="45000"/>
                    </a:prstClr>
                  </a:outerShdw>
                </a:effectLst>
              </a:defRPr>
            </a:lvl1pPr>
            <a:extLst/>
          </a:lstStyle>
          <a:p>
            <a:r>
              <a:rPr kumimoji="0" lang="en-US" smtClean="0"/>
              <a:t>Click to edit Master title style</a:t>
            </a:r>
            <a:endParaRPr kumimoji="0" lang="en-US"/>
          </a:p>
        </p:txBody>
      </p:sp>
      <p:sp>
        <p:nvSpPr>
          <p:cNvPr id="8" name="Freeform 7"/>
          <p:cNvSpPr>
            <a:spLocks/>
          </p:cNvSpPr>
          <p:nvPr/>
        </p:nvSpPr>
        <p:spPr bwMode="auto">
          <a:xfrm>
            <a:off x="499273" y="5944936"/>
            <a:ext cx="4940624" cy="921076"/>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dirty="0"/>
          </a:p>
        </p:txBody>
      </p:sp>
      <p:sp>
        <p:nvSpPr>
          <p:cNvPr id="9" name="Freeform 8"/>
          <p:cNvSpPr>
            <a:spLocks/>
          </p:cNvSpPr>
          <p:nvPr/>
        </p:nvSpPr>
        <p:spPr bwMode="auto">
          <a:xfrm>
            <a:off x="485717" y="5939011"/>
            <a:ext cx="3690451" cy="9334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591" h="588">
                <a:moveTo>
                  <a:pt x="0" y="0"/>
                </a:moveTo>
                <a:lnTo>
                  <a:pt x="5591" y="585"/>
                </a:lnTo>
                <a:lnTo>
                  <a:pt x="4415" y="588"/>
                </a:lnTo>
                <a:lnTo>
                  <a:pt x="12" y="4"/>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dirty="0"/>
          </a:p>
        </p:txBody>
      </p:sp>
      <p:sp>
        <p:nvSpPr>
          <p:cNvPr id="10" name="Right Triangle 9"/>
          <p:cNvSpPr>
            <a:spLocks/>
          </p:cNvSpPr>
          <p:nvPr/>
        </p:nvSpPr>
        <p:spPr bwMode="auto">
          <a:xfrm>
            <a:off x="-6042" y="5791253"/>
            <a:ext cx="3402314" cy="1080868"/>
          </a:xfrm>
          <a:prstGeom prst="rtTriangle">
            <a:avLst/>
          </a:prstGeom>
          <a:blipFill>
            <a:blip r:embed="rId2">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eaLnBrk="1" latinLnBrk="0" hangingPunct="1"/>
            <a:endParaRPr kumimoji="0" lang="en-US" dirty="0"/>
          </a:p>
        </p:txBody>
      </p:sp>
      <p:cxnSp>
        <p:nvCxnSpPr>
          <p:cNvPr id="11" name="Straight Connector 10"/>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12" name="Chevron 11"/>
          <p:cNvSpPr/>
          <p:nvPr/>
        </p:nvSpPr>
        <p:spPr>
          <a:xfrm>
            <a:off x="8664112" y="4988440"/>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dirty="0"/>
          </a:p>
        </p:txBody>
      </p:sp>
      <p:sp>
        <p:nvSpPr>
          <p:cNvPr id="13" name="Chevron 12"/>
          <p:cNvSpPr/>
          <p:nvPr/>
        </p:nvSpPr>
        <p:spPr>
          <a:xfrm>
            <a:off x="8477696" y="4988440"/>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jpe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Freeform 12"/>
          <p:cNvSpPr>
            <a:spLocks/>
          </p:cNvSpPr>
          <p:nvPr/>
        </p:nvSpPr>
        <p:spPr bwMode="auto">
          <a:xfrm>
            <a:off x="499273" y="5944936"/>
            <a:ext cx="4940624" cy="921076"/>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dirty="0"/>
          </a:p>
        </p:txBody>
      </p:sp>
      <p:sp>
        <p:nvSpPr>
          <p:cNvPr id="12" name="Freeform 11"/>
          <p:cNvSpPr>
            <a:spLocks/>
          </p:cNvSpPr>
          <p:nvPr/>
        </p:nvSpPr>
        <p:spPr bwMode="auto">
          <a:xfrm>
            <a:off x="485717" y="5939011"/>
            <a:ext cx="3690451" cy="9334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591" h="588">
                <a:moveTo>
                  <a:pt x="0" y="0"/>
                </a:moveTo>
                <a:lnTo>
                  <a:pt x="5591" y="585"/>
                </a:lnTo>
                <a:lnTo>
                  <a:pt x="4415" y="588"/>
                </a:lnTo>
                <a:lnTo>
                  <a:pt x="12" y="4"/>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dirty="0"/>
          </a:p>
        </p:txBody>
      </p:sp>
      <p:sp>
        <p:nvSpPr>
          <p:cNvPr id="14" name="Right Triangle 13"/>
          <p:cNvSpPr>
            <a:spLocks/>
          </p:cNvSpPr>
          <p:nvPr/>
        </p:nvSpPr>
        <p:spPr bwMode="auto">
          <a:xfrm>
            <a:off x="-6042" y="5791253"/>
            <a:ext cx="3402314" cy="1080868"/>
          </a:xfrm>
          <a:prstGeom prst="rtTriangle">
            <a:avLst/>
          </a:prstGeom>
          <a:blipFill>
            <a:blip r:embed="rId17">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eaLnBrk="1" latinLnBrk="0" hangingPunct="1"/>
            <a:endParaRPr kumimoji="0" lang="en-US" dirty="0"/>
          </a:p>
        </p:txBody>
      </p:sp>
      <p:cxnSp>
        <p:nvCxnSpPr>
          <p:cNvPr id="15" name="Straight Connector 14"/>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9" name="Title Placeholder 8"/>
          <p:cNvSpPr>
            <a:spLocks noGrp="1"/>
          </p:cNvSpPr>
          <p:nvPr>
            <p:ph type="title"/>
          </p:nvPr>
        </p:nvSpPr>
        <p:spPr>
          <a:xfrm>
            <a:off x="457200" y="274638"/>
            <a:ext cx="8229600" cy="1143000"/>
          </a:xfrm>
          <a:prstGeom prst="rect">
            <a:avLst/>
          </a:prstGeom>
        </p:spPr>
        <p:txBody>
          <a:bodyPr vert="horz" anchor="ctr">
            <a:normAutofit/>
            <a:scene3d>
              <a:camera prst="orthographicFront"/>
              <a:lightRig rig="soft" dir="t"/>
            </a:scene3d>
            <a:sp3d prstMaterial="softEdge">
              <a:bevelT w="25400" h="25400"/>
            </a:sp3d>
          </a:bodyPr>
          <a:lstStyle>
            <a:extLst/>
          </a:lstStyle>
          <a:p>
            <a:r>
              <a:rPr kumimoji="0" lang="en-US" smtClean="0"/>
              <a:t>Click to edit Master title style</a:t>
            </a:r>
            <a:endParaRPr kumimoji="0" lang="en-US"/>
          </a:p>
        </p:txBody>
      </p:sp>
      <p:sp>
        <p:nvSpPr>
          <p:cNvPr id="30" name="Text Placeholder 29"/>
          <p:cNvSpPr>
            <a:spLocks noGrp="1"/>
          </p:cNvSpPr>
          <p:nvPr>
            <p:ph type="body" idx="1"/>
          </p:nvPr>
        </p:nvSpPr>
        <p:spPr>
          <a:xfrm>
            <a:off x="457200" y="1481328"/>
            <a:ext cx="8229600" cy="4525963"/>
          </a:xfrm>
          <a:prstGeom prst="rect">
            <a:avLst/>
          </a:prstGeom>
        </p:spPr>
        <p:txBody>
          <a:bodyPr vert="horz">
            <a:normAutofit/>
          </a:bodyPr>
          <a:lstStyle>
            <a:extLst/>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0" name="Date Placeholder 9"/>
          <p:cNvSpPr>
            <a:spLocks noGrp="1"/>
          </p:cNvSpPr>
          <p:nvPr>
            <p:ph type="dt" sz="half" idx="2"/>
          </p:nvPr>
        </p:nvSpPr>
        <p:spPr>
          <a:xfrm>
            <a:off x="6727032" y="6407944"/>
            <a:ext cx="1920240" cy="365760"/>
          </a:xfrm>
          <a:prstGeom prst="rect">
            <a:avLst/>
          </a:prstGeom>
        </p:spPr>
        <p:txBody>
          <a:bodyPr vert="horz" anchor="b"/>
          <a:lstStyle>
            <a:lvl1pPr algn="l" eaLnBrk="1" latinLnBrk="0" hangingPunct="1">
              <a:defRPr kumimoji="0" sz="1000">
                <a:solidFill>
                  <a:schemeClr val="tx1"/>
                </a:solidFill>
              </a:defRPr>
            </a:lvl1pPr>
            <a:extLst/>
          </a:lstStyle>
          <a:p>
            <a:fld id="{6281856F-7C03-4760-8B55-F1CFB4D9A472}" type="datetimeFigureOut">
              <a:rPr lang="en-US" smtClean="0"/>
              <a:t>11/21/2014</a:t>
            </a:fld>
            <a:endParaRPr lang="en-US" dirty="0"/>
          </a:p>
        </p:txBody>
      </p:sp>
      <p:sp>
        <p:nvSpPr>
          <p:cNvPr id="22" name="Footer Placeholder 21"/>
          <p:cNvSpPr>
            <a:spLocks noGrp="1"/>
          </p:cNvSpPr>
          <p:nvPr>
            <p:ph type="ftr" sz="quarter" idx="3"/>
          </p:nvPr>
        </p:nvSpPr>
        <p:spPr>
          <a:xfrm>
            <a:off x="4380072" y="6407944"/>
            <a:ext cx="2350681" cy="365125"/>
          </a:xfrm>
          <a:prstGeom prst="rect">
            <a:avLst/>
          </a:prstGeom>
        </p:spPr>
        <p:txBody>
          <a:bodyPr vert="horz" anchor="b"/>
          <a:lstStyle>
            <a:lvl1pPr algn="r" eaLnBrk="1" latinLnBrk="0" hangingPunct="1">
              <a:defRPr kumimoji="0" sz="1000">
                <a:solidFill>
                  <a:schemeClr val="tx1"/>
                </a:solidFill>
              </a:defRPr>
            </a:lvl1pPr>
            <a:extLst/>
          </a:lstStyle>
          <a:p>
            <a:endParaRPr lang="en-US" dirty="0"/>
          </a:p>
        </p:txBody>
      </p:sp>
      <p:sp>
        <p:nvSpPr>
          <p:cNvPr id="18" name="Slide Number Placeholder 17"/>
          <p:cNvSpPr>
            <a:spLocks noGrp="1"/>
          </p:cNvSpPr>
          <p:nvPr>
            <p:ph type="sldNum" sz="quarter" idx="4"/>
          </p:nvPr>
        </p:nvSpPr>
        <p:spPr>
          <a:xfrm>
            <a:off x="8647272" y="6407944"/>
            <a:ext cx="365760" cy="365125"/>
          </a:xfrm>
          <a:prstGeom prst="rect">
            <a:avLst/>
          </a:prstGeom>
        </p:spPr>
        <p:txBody>
          <a:bodyPr vert="horz" anchor="b"/>
          <a:lstStyle>
            <a:lvl1pPr algn="r" eaLnBrk="1" latinLnBrk="0" hangingPunct="1">
              <a:defRPr kumimoji="0" sz="1000" b="0">
                <a:solidFill>
                  <a:schemeClr val="tx1"/>
                </a:solidFill>
              </a:defRPr>
            </a:lvl1pPr>
            <a:extLst/>
          </a:lstStyle>
          <a:p>
            <a:fld id="{CD6503A9-8F32-4BBC-8FFB-09F5755F4B47}" type="slidenum">
              <a:rPr lang="en-US" smtClean="0"/>
              <a:t>‹#›</a:t>
            </a:fld>
            <a:endParaRPr lang="en-US"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Lst>
  <p:txStyles>
    <p:title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p:titleStyle>
    <p:body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image" Target="../media/image14.jpeg"/><Relationship Id="rId13" Type="http://schemas.openxmlformats.org/officeDocument/2006/relationships/image" Target="../media/image17.png"/><Relationship Id="rId3" Type="http://schemas.openxmlformats.org/officeDocument/2006/relationships/notesSlide" Target="../notesSlides/notesSlide3.xml"/><Relationship Id="rId7" Type="http://schemas.openxmlformats.org/officeDocument/2006/relationships/image" Target="../media/image10.wmf"/><Relationship Id="rId12" Type="http://schemas.openxmlformats.org/officeDocument/2006/relationships/image" Target="../media/image16.jpeg"/><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oleObject" Target="../embeddings/oleObject1.bin"/><Relationship Id="rId11" Type="http://schemas.openxmlformats.org/officeDocument/2006/relationships/image" Target="../media/image11.wmf"/><Relationship Id="rId5" Type="http://schemas.openxmlformats.org/officeDocument/2006/relationships/image" Target="../media/image13.png"/><Relationship Id="rId10" Type="http://schemas.openxmlformats.org/officeDocument/2006/relationships/oleObject" Target="../embeddings/oleObject2.bin"/><Relationship Id="rId4" Type="http://schemas.openxmlformats.org/officeDocument/2006/relationships/image" Target="../media/image12.png"/><Relationship Id="rId9" Type="http://schemas.openxmlformats.org/officeDocument/2006/relationships/image" Target="../media/image15.jpe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18.emf"/></Relationships>
</file>

<file path=ppt/slides/_rels/slide3.xml.rels><?xml version="1.0" encoding="UTF-8" standalone="yes"?>
<Relationships xmlns="http://schemas.openxmlformats.org/package/2006/relationships"><Relationship Id="rId2" Type="http://schemas.openxmlformats.org/officeDocument/2006/relationships/hyperlink" Target="https://www.onlinediscprofile.com/what-is-disc/"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image" Target="../media/image22.jpeg"/><Relationship Id="rId5" Type="http://schemas.openxmlformats.org/officeDocument/2006/relationships/image" Target="../media/image21.png"/><Relationship Id="rId4" Type="http://schemas.openxmlformats.org/officeDocument/2006/relationships/image" Target="../media/image20.jpeg"/></Relationships>
</file>

<file path=ppt/slides/_rels/slide31.xml.rels><?xml version="1.0" encoding="UTF-8" standalone="yes"?>
<Relationships xmlns="http://schemas.openxmlformats.org/package/2006/relationships"><Relationship Id="rId8" Type="http://schemas.openxmlformats.org/officeDocument/2006/relationships/image" Target="../media/image25.jpeg"/><Relationship Id="rId3" Type="http://schemas.openxmlformats.org/officeDocument/2006/relationships/notesSlide" Target="../notesSlides/notesSlide6.xml"/><Relationship Id="rId7" Type="http://schemas.openxmlformats.org/officeDocument/2006/relationships/image" Target="../media/image24.png"/><Relationship Id="rId2" Type="http://schemas.openxmlformats.org/officeDocument/2006/relationships/slideLayout" Target="../slideLayouts/slideLayout13.xml"/><Relationship Id="rId1" Type="http://schemas.openxmlformats.org/officeDocument/2006/relationships/vmlDrawing" Target="../drawings/vmlDrawing3.vml"/><Relationship Id="rId6" Type="http://schemas.openxmlformats.org/officeDocument/2006/relationships/oleObject" Target="../embeddings/oleObject5.bin"/><Relationship Id="rId5" Type="http://schemas.openxmlformats.org/officeDocument/2006/relationships/image" Target="../media/image23.png"/><Relationship Id="rId4" Type="http://schemas.openxmlformats.org/officeDocument/2006/relationships/oleObject" Target="../embeddings/oleObject4.bin"/></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2.xml"/><Relationship Id="rId1" Type="http://schemas.openxmlformats.org/officeDocument/2006/relationships/vmlDrawing" Target="../drawings/vmlDrawing4.vml"/><Relationship Id="rId6" Type="http://schemas.openxmlformats.org/officeDocument/2006/relationships/image" Target="../media/image26.png"/><Relationship Id="rId5" Type="http://schemas.openxmlformats.org/officeDocument/2006/relationships/oleObject" Target="../embeddings/oleObject6.bin"/><Relationship Id="rId4" Type="http://schemas.openxmlformats.org/officeDocument/2006/relationships/image" Target="../media/image27.jpe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2.xml"/><Relationship Id="rId1" Type="http://schemas.openxmlformats.org/officeDocument/2006/relationships/vmlDrawing" Target="../drawings/vmlDrawing5.vml"/><Relationship Id="rId6" Type="http://schemas.openxmlformats.org/officeDocument/2006/relationships/image" Target="../media/image28.png"/><Relationship Id="rId5" Type="http://schemas.openxmlformats.org/officeDocument/2006/relationships/oleObject" Target="../embeddings/oleObject7.bin"/><Relationship Id="rId4" Type="http://schemas.openxmlformats.org/officeDocument/2006/relationships/image" Target="../media/image29.jpe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1.jpeg"/><Relationship Id="rId7" Type="http://schemas.openxmlformats.org/officeDocument/2006/relationships/image" Target="../media/image35.jpe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34.jpeg"/><Relationship Id="rId5" Type="http://schemas.openxmlformats.org/officeDocument/2006/relationships/image" Target="../media/image33.jpeg"/><Relationship Id="rId4" Type="http://schemas.openxmlformats.org/officeDocument/2006/relationships/image" Target="../media/image32.jpeg"/></Relationships>
</file>

<file path=ppt/slides/_rels/slide44.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pPr algn="ctr"/>
            <a:r>
              <a:rPr lang="en-US" sz="6000" dirty="0" smtClean="0"/>
              <a:t>It  Takes  All   Kinds</a:t>
            </a:r>
            <a:endParaRPr lang="en-US" sz="6000" dirty="0"/>
          </a:p>
        </p:txBody>
      </p:sp>
      <p:sp>
        <p:nvSpPr>
          <p:cNvPr id="3" name="Subtitle 2"/>
          <p:cNvSpPr>
            <a:spLocks noGrp="1"/>
          </p:cNvSpPr>
          <p:nvPr>
            <p:ph type="subTitle" idx="1"/>
          </p:nvPr>
        </p:nvSpPr>
        <p:spPr/>
        <p:txBody>
          <a:bodyPr/>
          <a:lstStyle/>
          <a:p>
            <a:r>
              <a:rPr lang="en-US" dirty="0" smtClean="0"/>
              <a:t>Appreciating our differences while recognizing our similarities</a:t>
            </a:r>
            <a:endParaRPr lang="en-US" dirty="0"/>
          </a:p>
        </p:txBody>
      </p:sp>
      <p:pic>
        <p:nvPicPr>
          <p:cNvPr id="9218" name="Picture 2" descr="C:\Users\massed01.COMPASS-USA\AppData\Local\Microsoft\Windows\Temporary Internet Files\Content.IE5\QGW0BZFN\MP900430642[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24200" y="227767"/>
            <a:ext cx="3430430" cy="22833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624933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Control time</a:t>
            </a:r>
          </a:p>
          <a:p>
            <a:r>
              <a:rPr lang="en-US" dirty="0" smtClean="0"/>
              <a:t>Make objective decisions</a:t>
            </a:r>
          </a:p>
          <a:p>
            <a:r>
              <a:rPr lang="en-US" dirty="0" smtClean="0"/>
              <a:t>Use hands-on management</a:t>
            </a:r>
          </a:p>
          <a:p>
            <a:r>
              <a:rPr lang="en-US" dirty="0" smtClean="0"/>
              <a:t>Be more realistic appraising others</a:t>
            </a:r>
          </a:p>
          <a:p>
            <a:r>
              <a:rPr lang="en-US" dirty="0" smtClean="0"/>
              <a:t>Make priorities and deadlines</a:t>
            </a:r>
          </a:p>
          <a:p>
            <a:r>
              <a:rPr lang="en-US" dirty="0" smtClean="0"/>
              <a:t>Be more firm with others</a:t>
            </a:r>
            <a:endParaRPr lang="en-US" dirty="0"/>
          </a:p>
        </p:txBody>
      </p:sp>
      <p:sp>
        <p:nvSpPr>
          <p:cNvPr id="4" name="Title 2"/>
          <p:cNvSpPr>
            <a:spLocks noGrp="1"/>
          </p:cNvSpPr>
          <p:nvPr>
            <p:ph type="title"/>
          </p:nvPr>
        </p:nvSpPr>
        <p:spPr/>
        <p:txBody>
          <a:bodyPr>
            <a:normAutofit fontScale="90000"/>
          </a:bodyPr>
          <a:lstStyle/>
          <a:p>
            <a:pPr algn="ctr"/>
            <a:r>
              <a:rPr lang="en-US" dirty="0" smtClean="0"/>
              <a:t>High i’s Action Plan To Be </a:t>
            </a:r>
            <a:br>
              <a:rPr lang="en-US" dirty="0" smtClean="0"/>
            </a:br>
            <a:r>
              <a:rPr lang="en-US" dirty="0" smtClean="0"/>
              <a:t>More Effective</a:t>
            </a:r>
            <a:endParaRPr lang="en-US" dirty="0"/>
          </a:p>
        </p:txBody>
      </p:sp>
    </p:spTree>
    <p:extLst>
      <p:ext uri="{BB962C8B-B14F-4D97-AF65-F5344CB8AC3E}">
        <p14:creationId xmlns:p14="http://schemas.microsoft.com/office/powerpoint/2010/main" val="315441448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52400" y="1295400"/>
            <a:ext cx="8991600" cy="4525963"/>
          </a:xfrm>
        </p:spPr>
        <p:txBody>
          <a:bodyPr>
            <a:normAutofit fontScale="92500" lnSpcReduction="10000"/>
          </a:bodyPr>
          <a:lstStyle/>
          <a:p>
            <a:pPr marL="109728" indent="0" algn="ctr">
              <a:buNone/>
            </a:pPr>
            <a:r>
              <a:rPr lang="en-US" dirty="0" smtClean="0"/>
              <a:t>even-tempered</a:t>
            </a:r>
            <a:r>
              <a:rPr lang="en-US" dirty="0"/>
              <a:t>, accommodating, patient, humble, and </a:t>
            </a:r>
            <a:r>
              <a:rPr lang="en-US" dirty="0" smtClean="0"/>
              <a:t>tactful</a:t>
            </a:r>
          </a:p>
          <a:p>
            <a:pPr marL="109728" indent="0" algn="ctr">
              <a:buNone/>
            </a:pPr>
            <a:endParaRPr lang="en-US" dirty="0"/>
          </a:p>
          <a:p>
            <a:pPr marL="109728" indent="0">
              <a:buNone/>
            </a:pPr>
            <a:r>
              <a:rPr lang="en-US" sz="2400" b="1" dirty="0" smtClean="0"/>
              <a:t>Tendencies:                   		Needs People Who:</a:t>
            </a:r>
          </a:p>
          <a:p>
            <a:pPr>
              <a:buFont typeface="Arial" panose="020B0604020202020204" pitchFamily="34" charset="0"/>
              <a:buChar char="•"/>
            </a:pPr>
            <a:r>
              <a:rPr lang="en-US" sz="2400" b="1" dirty="0"/>
              <a:t>C</a:t>
            </a:r>
            <a:r>
              <a:rPr lang="en-US" sz="2400" b="1" dirty="0" smtClean="0"/>
              <a:t>onsistent/predictable		*  Are self-promoting</a:t>
            </a:r>
          </a:p>
          <a:p>
            <a:pPr>
              <a:buFont typeface="Arial" panose="020B0604020202020204" pitchFamily="34" charset="0"/>
              <a:buChar char="•"/>
            </a:pPr>
            <a:r>
              <a:rPr lang="en-US" sz="2400" b="1" dirty="0" smtClean="0"/>
              <a:t>Demonstrate patience		*  Apply pressure on others</a:t>
            </a:r>
          </a:p>
          <a:p>
            <a:pPr>
              <a:buFont typeface="Arial" panose="020B0604020202020204" pitchFamily="34" charset="0"/>
              <a:buChar char="•"/>
            </a:pPr>
            <a:r>
              <a:rPr lang="en-US" sz="2400" b="1" dirty="0" smtClean="0"/>
              <a:t>Showing loyalty			*  Help prioritize work</a:t>
            </a:r>
          </a:p>
          <a:p>
            <a:pPr>
              <a:buFont typeface="Arial" panose="020B0604020202020204" pitchFamily="34" charset="0"/>
              <a:buChar char="•"/>
            </a:pPr>
            <a:r>
              <a:rPr lang="en-US" sz="2400" b="1" dirty="0" smtClean="0"/>
              <a:t>Being a good listener		*   Able to multi-task </a:t>
            </a:r>
          </a:p>
          <a:p>
            <a:pPr>
              <a:buFont typeface="Arial" panose="020B0604020202020204" pitchFamily="34" charset="0"/>
              <a:buChar char="•"/>
            </a:pPr>
            <a:r>
              <a:rPr lang="en-US" sz="2400" b="1" dirty="0" smtClean="0"/>
              <a:t>Handling excited people	*  React quickly to 							unexpected change</a:t>
            </a:r>
          </a:p>
          <a:p>
            <a:pPr>
              <a:buFont typeface="Arial" panose="020B0604020202020204" pitchFamily="34" charset="0"/>
              <a:buChar char="•"/>
            </a:pPr>
            <a:r>
              <a:rPr lang="en-US" sz="2400" b="1" dirty="0" smtClean="0"/>
              <a:t>Create stable, harmonious</a:t>
            </a:r>
          </a:p>
          <a:p>
            <a:pPr marL="109728" indent="0">
              <a:buNone/>
            </a:pPr>
            <a:r>
              <a:rPr lang="en-US" sz="2400" b="1" dirty="0"/>
              <a:t>w</a:t>
            </a:r>
            <a:r>
              <a:rPr lang="en-US" sz="2400" b="1" dirty="0" smtClean="0"/>
              <a:t>ork environment</a:t>
            </a:r>
            <a:endParaRPr lang="en-US" sz="2400" b="1" dirty="0"/>
          </a:p>
        </p:txBody>
      </p:sp>
      <p:sp>
        <p:nvSpPr>
          <p:cNvPr id="3" name="Title 2"/>
          <p:cNvSpPr>
            <a:spLocks noGrp="1"/>
          </p:cNvSpPr>
          <p:nvPr>
            <p:ph type="title"/>
          </p:nvPr>
        </p:nvSpPr>
        <p:spPr/>
        <p:txBody>
          <a:bodyPr/>
          <a:lstStyle/>
          <a:p>
            <a:r>
              <a:rPr lang="en-US" dirty="0" smtClean="0"/>
              <a:t>Steadiness</a:t>
            </a:r>
            <a:endParaRPr lang="en-US" dirty="0"/>
          </a:p>
        </p:txBody>
      </p:sp>
    </p:spTree>
    <p:extLst>
      <p:ext uri="{BB962C8B-B14F-4D97-AF65-F5344CB8AC3E}">
        <p14:creationId xmlns:p14="http://schemas.microsoft.com/office/powerpoint/2010/main" val="329612614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Maintenance of status-quo</a:t>
            </a:r>
          </a:p>
          <a:p>
            <a:r>
              <a:rPr lang="en-US" dirty="0" smtClean="0"/>
              <a:t>Predictable routines</a:t>
            </a:r>
          </a:p>
          <a:p>
            <a:r>
              <a:rPr lang="en-US" dirty="0" smtClean="0"/>
              <a:t>Credit for work accomplished</a:t>
            </a:r>
          </a:p>
          <a:p>
            <a:r>
              <a:rPr lang="en-US" dirty="0" smtClean="0"/>
              <a:t>Minimal work infringement on home life</a:t>
            </a:r>
          </a:p>
          <a:p>
            <a:r>
              <a:rPr lang="en-US" dirty="0" smtClean="0"/>
              <a:t>Sincere appreciation</a:t>
            </a:r>
          </a:p>
          <a:p>
            <a:r>
              <a:rPr lang="en-US" dirty="0" smtClean="0"/>
              <a:t>Identification with a group</a:t>
            </a:r>
          </a:p>
          <a:p>
            <a:r>
              <a:rPr lang="en-US" dirty="0" smtClean="0"/>
              <a:t>Standard operating procedures</a:t>
            </a:r>
          </a:p>
          <a:p>
            <a:r>
              <a:rPr lang="en-US" dirty="0" smtClean="0"/>
              <a:t>Minimal conflict</a:t>
            </a:r>
            <a:endParaRPr lang="en-US" dirty="0"/>
          </a:p>
        </p:txBody>
      </p:sp>
      <p:sp>
        <p:nvSpPr>
          <p:cNvPr id="3" name="Title 2"/>
          <p:cNvSpPr>
            <a:spLocks noGrp="1"/>
          </p:cNvSpPr>
          <p:nvPr>
            <p:ph type="title"/>
          </p:nvPr>
        </p:nvSpPr>
        <p:spPr/>
        <p:txBody>
          <a:bodyPr/>
          <a:lstStyle/>
          <a:p>
            <a:r>
              <a:rPr lang="en-US" dirty="0" smtClean="0"/>
              <a:t>High S’s Environment</a:t>
            </a:r>
            <a:endParaRPr lang="en-US" dirty="0"/>
          </a:p>
        </p:txBody>
      </p:sp>
    </p:spTree>
    <p:extLst>
      <p:ext uri="{BB962C8B-B14F-4D97-AF65-F5344CB8AC3E}">
        <p14:creationId xmlns:p14="http://schemas.microsoft.com/office/powerpoint/2010/main" val="346488402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Be conditioned prior to change</a:t>
            </a:r>
          </a:p>
          <a:p>
            <a:r>
              <a:rPr lang="en-US" dirty="0" smtClean="0"/>
              <a:t>Validate self-worth</a:t>
            </a:r>
          </a:p>
          <a:p>
            <a:r>
              <a:rPr lang="en-US" dirty="0" smtClean="0"/>
              <a:t>Know how personal effort contributes to the group effort</a:t>
            </a:r>
          </a:p>
          <a:p>
            <a:r>
              <a:rPr lang="en-US" dirty="0" smtClean="0"/>
              <a:t>Have colleagues of similar competence and sincerity</a:t>
            </a:r>
          </a:p>
          <a:p>
            <a:r>
              <a:rPr lang="en-US" dirty="0" smtClean="0"/>
              <a:t>Know task guidelines</a:t>
            </a:r>
          </a:p>
          <a:p>
            <a:r>
              <a:rPr lang="en-US" dirty="0" smtClean="0"/>
              <a:t>Have creativity encouraged </a:t>
            </a:r>
            <a:endParaRPr lang="en-US" dirty="0"/>
          </a:p>
        </p:txBody>
      </p:sp>
      <p:sp>
        <p:nvSpPr>
          <p:cNvPr id="4" name="Title 2"/>
          <p:cNvSpPr>
            <a:spLocks noGrp="1"/>
          </p:cNvSpPr>
          <p:nvPr>
            <p:ph type="title"/>
          </p:nvPr>
        </p:nvSpPr>
        <p:spPr/>
        <p:txBody>
          <a:bodyPr>
            <a:normAutofit fontScale="90000"/>
          </a:bodyPr>
          <a:lstStyle/>
          <a:p>
            <a:pPr algn="ctr"/>
            <a:r>
              <a:rPr lang="en-US" dirty="0" smtClean="0"/>
              <a:t>High S’s Action Plan To Be </a:t>
            </a:r>
            <a:br>
              <a:rPr lang="en-US" dirty="0" smtClean="0"/>
            </a:br>
            <a:r>
              <a:rPr lang="en-US" dirty="0" smtClean="0"/>
              <a:t>More Effective</a:t>
            </a:r>
            <a:endParaRPr lang="en-US" dirty="0"/>
          </a:p>
        </p:txBody>
      </p:sp>
    </p:spTree>
    <p:extLst>
      <p:ext uri="{BB962C8B-B14F-4D97-AF65-F5344CB8AC3E}">
        <p14:creationId xmlns:p14="http://schemas.microsoft.com/office/powerpoint/2010/main" val="201236403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smtClean="0"/>
              <a:t>Concientiousness</a:t>
            </a:r>
            <a:endParaRPr lang="en-US" dirty="0"/>
          </a:p>
        </p:txBody>
      </p:sp>
      <p:sp>
        <p:nvSpPr>
          <p:cNvPr id="5" name="Rectangle 4"/>
          <p:cNvSpPr/>
          <p:nvPr/>
        </p:nvSpPr>
        <p:spPr>
          <a:xfrm>
            <a:off x="0" y="1524000"/>
            <a:ext cx="9144000" cy="4708981"/>
          </a:xfrm>
          <a:prstGeom prst="rect">
            <a:avLst/>
          </a:prstGeom>
        </p:spPr>
        <p:txBody>
          <a:bodyPr wrap="square">
            <a:spAutoFit/>
          </a:bodyPr>
          <a:lstStyle/>
          <a:p>
            <a:pPr algn="ctr"/>
            <a:r>
              <a:rPr lang="en-US" sz="2800" b="1" dirty="0" smtClean="0"/>
              <a:t>analytical, reserved, precise, private, and systematic</a:t>
            </a:r>
          </a:p>
          <a:p>
            <a:pPr algn="ctr"/>
            <a:endParaRPr lang="en-US" sz="2800" b="1" dirty="0"/>
          </a:p>
          <a:p>
            <a:r>
              <a:rPr lang="en-US" sz="2400" b="1" dirty="0" smtClean="0"/>
              <a:t>Tendencies:				Needs People Who:</a:t>
            </a:r>
          </a:p>
          <a:p>
            <a:pPr marL="342900" indent="-342900">
              <a:buFont typeface="Arial" panose="020B0604020202020204" pitchFamily="34" charset="0"/>
              <a:buChar char="•"/>
            </a:pPr>
            <a:r>
              <a:rPr lang="en-US" sz="2400" b="1" dirty="0" smtClean="0"/>
              <a:t>Follows directives		*  Delegate  important tasks</a:t>
            </a:r>
          </a:p>
          <a:p>
            <a:pPr marL="342900" indent="-342900">
              <a:buFont typeface="Arial" panose="020B0604020202020204" pitchFamily="34" charset="0"/>
              <a:buChar char="•"/>
            </a:pPr>
            <a:r>
              <a:rPr lang="en-US" sz="2400" b="1" dirty="0" smtClean="0"/>
              <a:t>Adheres to standards		*  Use policies as guidelines</a:t>
            </a:r>
          </a:p>
          <a:p>
            <a:pPr marL="342900" indent="-342900">
              <a:buFont typeface="Arial" panose="020B0604020202020204" pitchFamily="34" charset="0"/>
              <a:buChar char="•"/>
            </a:pPr>
            <a:r>
              <a:rPr lang="en-US" sz="2400" b="1" dirty="0" smtClean="0"/>
              <a:t>Uses indirect approach	*  Encourage teamwork</a:t>
            </a:r>
          </a:p>
          <a:p>
            <a:r>
              <a:rPr lang="en-US" sz="2400" b="1" dirty="0" smtClean="0"/>
              <a:t>to conflict resolution		* Initiate/facilitate discussion</a:t>
            </a:r>
          </a:p>
          <a:p>
            <a:pPr marL="342900" indent="-342900">
              <a:buFont typeface="Arial" panose="020B0604020202020204" pitchFamily="34" charset="0"/>
              <a:buChar char="•"/>
            </a:pPr>
            <a:r>
              <a:rPr lang="en-US" sz="2400" b="1" dirty="0" smtClean="0"/>
              <a:t>Checking for accuracy		*  State unpopular positions</a:t>
            </a:r>
          </a:p>
          <a:p>
            <a:pPr marL="342900" indent="-342900">
              <a:buFont typeface="Arial" panose="020B0604020202020204" pitchFamily="34" charset="0"/>
              <a:buChar char="•"/>
            </a:pPr>
            <a:r>
              <a:rPr lang="en-US" sz="2400" b="1" dirty="0" smtClean="0"/>
              <a:t>Analyzes performance		*  Make quick decisions</a:t>
            </a:r>
          </a:p>
          <a:p>
            <a:r>
              <a:rPr lang="en-US" sz="2400" b="1" dirty="0"/>
              <a:t> </a:t>
            </a:r>
            <a:r>
              <a:rPr lang="en-US" sz="2400" b="1" dirty="0" smtClean="0"/>
              <a:t>critically</a:t>
            </a:r>
          </a:p>
          <a:p>
            <a:endParaRPr lang="en-US" sz="2400" b="1" dirty="0"/>
          </a:p>
        </p:txBody>
      </p:sp>
    </p:spTree>
    <p:extLst>
      <p:ext uri="{BB962C8B-B14F-4D97-AF65-F5344CB8AC3E}">
        <p14:creationId xmlns:p14="http://schemas.microsoft.com/office/powerpoint/2010/main" val="405217782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Clearly defined performance expectations</a:t>
            </a:r>
          </a:p>
          <a:p>
            <a:r>
              <a:rPr lang="en-US" dirty="0" smtClean="0"/>
              <a:t>Values on quality and accuracy</a:t>
            </a:r>
          </a:p>
          <a:p>
            <a:r>
              <a:rPr lang="en-US" dirty="0" smtClean="0"/>
              <a:t>Reserved, business-like atmosphere</a:t>
            </a:r>
          </a:p>
          <a:p>
            <a:r>
              <a:rPr lang="en-US" dirty="0" smtClean="0"/>
              <a:t>Opportunities to demonstrate expertise</a:t>
            </a:r>
          </a:p>
          <a:p>
            <a:r>
              <a:rPr lang="en-US" dirty="0" smtClean="0"/>
              <a:t>Control over those factors that affect their performance</a:t>
            </a:r>
          </a:p>
          <a:p>
            <a:r>
              <a:rPr lang="en-US" dirty="0" smtClean="0"/>
              <a:t>Opportunity to ask ‘why” questions</a:t>
            </a:r>
          </a:p>
          <a:p>
            <a:r>
              <a:rPr lang="en-US" dirty="0" smtClean="0"/>
              <a:t>Recognition for specific skills and accomplishments</a:t>
            </a:r>
            <a:endParaRPr lang="en-US" dirty="0"/>
          </a:p>
        </p:txBody>
      </p:sp>
      <p:sp>
        <p:nvSpPr>
          <p:cNvPr id="3" name="Title 2"/>
          <p:cNvSpPr>
            <a:spLocks noGrp="1"/>
          </p:cNvSpPr>
          <p:nvPr>
            <p:ph type="title"/>
          </p:nvPr>
        </p:nvSpPr>
        <p:spPr/>
        <p:txBody>
          <a:bodyPr/>
          <a:lstStyle/>
          <a:p>
            <a:r>
              <a:rPr lang="en-US" dirty="0" smtClean="0"/>
              <a:t>High C’s Environment</a:t>
            </a:r>
            <a:endParaRPr lang="en-US" dirty="0"/>
          </a:p>
        </p:txBody>
      </p:sp>
    </p:spTree>
    <p:extLst>
      <p:ext uri="{BB962C8B-B14F-4D97-AF65-F5344CB8AC3E}">
        <p14:creationId xmlns:p14="http://schemas.microsoft.com/office/powerpoint/2010/main" val="274171148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Plan carefully</a:t>
            </a:r>
          </a:p>
          <a:p>
            <a:r>
              <a:rPr lang="en-US" dirty="0" smtClean="0"/>
              <a:t>Know exact job descriptions and performance objectives</a:t>
            </a:r>
          </a:p>
          <a:p>
            <a:r>
              <a:rPr lang="en-US" dirty="0" smtClean="0"/>
              <a:t>Schedule performance appraisals</a:t>
            </a:r>
          </a:p>
          <a:p>
            <a:r>
              <a:rPr lang="en-US" dirty="0" smtClean="0"/>
              <a:t>Receive specific feedback on performance</a:t>
            </a:r>
          </a:p>
          <a:p>
            <a:r>
              <a:rPr lang="en-US" dirty="0" smtClean="0"/>
              <a:t>Respect people’s personal worth as much as their accomplishments</a:t>
            </a:r>
          </a:p>
          <a:p>
            <a:r>
              <a:rPr lang="en-US" dirty="0" smtClean="0"/>
              <a:t>Develop tolerance for conflict</a:t>
            </a:r>
            <a:endParaRPr lang="en-US" dirty="0"/>
          </a:p>
        </p:txBody>
      </p:sp>
      <p:sp>
        <p:nvSpPr>
          <p:cNvPr id="3" name="Title 2"/>
          <p:cNvSpPr>
            <a:spLocks noGrp="1"/>
          </p:cNvSpPr>
          <p:nvPr>
            <p:ph type="title"/>
          </p:nvPr>
        </p:nvSpPr>
        <p:spPr/>
        <p:txBody>
          <a:bodyPr>
            <a:normAutofit fontScale="90000"/>
          </a:bodyPr>
          <a:lstStyle/>
          <a:p>
            <a:pPr algn="ctr"/>
            <a:r>
              <a:rPr lang="en-US" dirty="0" smtClean="0"/>
              <a:t>High C’s Action Plan To Be</a:t>
            </a:r>
            <a:br>
              <a:rPr lang="en-US" dirty="0" smtClean="0"/>
            </a:br>
            <a:r>
              <a:rPr lang="en-US" dirty="0" smtClean="0"/>
              <a:t>More Effective</a:t>
            </a:r>
            <a:endParaRPr lang="en-US" dirty="0"/>
          </a:p>
        </p:txBody>
      </p:sp>
    </p:spTree>
    <p:extLst>
      <p:ext uri="{BB962C8B-B14F-4D97-AF65-F5344CB8AC3E}">
        <p14:creationId xmlns:p14="http://schemas.microsoft.com/office/powerpoint/2010/main" val="257425430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ctrTitle"/>
          </p:nvPr>
        </p:nvSpPr>
        <p:spPr>
          <a:xfrm>
            <a:off x="533400" y="304800"/>
            <a:ext cx="7772400" cy="1829761"/>
          </a:xfrm>
        </p:spPr>
        <p:txBody>
          <a:bodyPr/>
          <a:lstStyle/>
          <a:p>
            <a:pPr algn="ctr"/>
            <a:r>
              <a:rPr lang="en-US" i="1" dirty="0">
                <a:latin typeface="Calisto MT" pitchFamily="18" charset="0"/>
              </a:rPr>
              <a:t>Diversity in the Workplace</a:t>
            </a:r>
            <a:r>
              <a:rPr lang="en-US" dirty="0"/>
              <a:t/>
            </a:r>
            <a:br>
              <a:rPr lang="en-US" dirty="0"/>
            </a:br>
            <a:endParaRPr lang="en-US" dirty="0"/>
          </a:p>
        </p:txBody>
      </p:sp>
      <p:pic>
        <p:nvPicPr>
          <p:cNvPr id="6" name="Picture 4" descr="j042768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76400" y="1530927"/>
            <a:ext cx="4876800" cy="32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467087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a:spLocks noGrp="1" noChangeArrowheads="1"/>
          </p:cNvSpPr>
          <p:nvPr>
            <p:ph type="title"/>
          </p:nvPr>
        </p:nvSpPr>
        <p:spPr/>
        <p:txBody>
          <a:bodyPr/>
          <a:lstStyle/>
          <a:p>
            <a:pPr algn="ctr"/>
            <a:r>
              <a:rPr lang="en-US" dirty="0"/>
              <a:t>It Takes All Kinds</a:t>
            </a:r>
          </a:p>
        </p:txBody>
      </p:sp>
      <p:pic>
        <p:nvPicPr>
          <p:cNvPr id="7" name="Content Placeholder 6" descr="j0438369"/>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371600" y="1616615"/>
            <a:ext cx="6400800" cy="42550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088036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p:txBody>
          <a:bodyPr/>
          <a:lstStyle/>
          <a:p>
            <a:pPr algn="ctr"/>
            <a:r>
              <a:rPr lang="en-US" dirty="0"/>
              <a:t>Definition of Diversity</a:t>
            </a:r>
          </a:p>
        </p:txBody>
      </p:sp>
      <p:sp>
        <p:nvSpPr>
          <p:cNvPr id="5" name="Rectangle 3"/>
          <p:cNvSpPr>
            <a:spLocks noGrp="1" noChangeArrowheads="1"/>
          </p:cNvSpPr>
          <p:nvPr>
            <p:ph idx="1"/>
          </p:nvPr>
        </p:nvSpPr>
        <p:spPr>
          <a:xfrm>
            <a:off x="762000" y="1508918"/>
            <a:ext cx="8229600" cy="4525963"/>
          </a:xfrm>
        </p:spPr>
        <p:txBody>
          <a:bodyPr/>
          <a:lstStyle/>
          <a:p>
            <a:pPr>
              <a:buFontTx/>
              <a:buNone/>
            </a:pPr>
            <a:r>
              <a:rPr lang="en-US" dirty="0"/>
              <a:t>		          	</a:t>
            </a:r>
            <a:r>
              <a:rPr lang="en-US" sz="2800" dirty="0"/>
              <a:t>Diversity is defined as the 			</a:t>
            </a:r>
            <a:r>
              <a:rPr lang="en-US" sz="2800" dirty="0" smtClean="0"/>
              <a:t>differences </a:t>
            </a:r>
            <a:r>
              <a:rPr lang="en-US" sz="2800" dirty="0"/>
              <a:t>we recognize </a:t>
            </a:r>
          </a:p>
          <a:p>
            <a:pPr>
              <a:buFontTx/>
              <a:buNone/>
            </a:pPr>
            <a:r>
              <a:rPr lang="en-US" sz="2800" dirty="0"/>
              <a:t>				in ourselves and others, </a:t>
            </a:r>
          </a:p>
          <a:p>
            <a:pPr>
              <a:buFontTx/>
              <a:buNone/>
            </a:pPr>
            <a:r>
              <a:rPr lang="en-US" sz="2800" dirty="0"/>
              <a:t>				such as gender, culture, 				race,  ethnicity, age, religion,</a:t>
            </a:r>
          </a:p>
          <a:p>
            <a:pPr>
              <a:buFontTx/>
              <a:buNone/>
            </a:pPr>
            <a:r>
              <a:rPr lang="en-US" sz="2800" dirty="0"/>
              <a:t> 				sexual orientation, physical </a:t>
            </a:r>
          </a:p>
          <a:p>
            <a:pPr>
              <a:buFontTx/>
              <a:buNone/>
            </a:pPr>
            <a:r>
              <a:rPr lang="en-US" sz="2800" dirty="0"/>
              <a:t>				and mental abilities. 	</a:t>
            </a:r>
          </a:p>
        </p:txBody>
      </p:sp>
      <p:pic>
        <p:nvPicPr>
          <p:cNvPr id="1026" name="Picture 2" descr="C:\Users\massed01.COMPASS-USA\AppData\Local\Microsoft\Windows\Temporary Internet Files\Content.IE5\T93X1JQ8\MP900442494[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371600"/>
            <a:ext cx="3190987" cy="4800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435043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sz="6600" dirty="0" smtClean="0"/>
              <a:t>Using  </a:t>
            </a:r>
            <a:r>
              <a:rPr lang="en-US" sz="6600" dirty="0" err="1" smtClean="0"/>
              <a:t>DiSC</a:t>
            </a:r>
            <a:r>
              <a:rPr lang="en-US" sz="6600" dirty="0" smtClean="0"/>
              <a:t>  Profiles</a:t>
            </a:r>
            <a:endParaRPr lang="en-US" sz="6600" dirty="0"/>
          </a:p>
        </p:txBody>
      </p:sp>
    </p:spTree>
    <p:extLst>
      <p:ext uri="{BB962C8B-B14F-4D97-AF65-F5344CB8AC3E}">
        <p14:creationId xmlns:p14="http://schemas.microsoft.com/office/powerpoint/2010/main" val="402512288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noGrp="1" noChangeArrowheads="1"/>
          </p:cNvSpPr>
          <p:nvPr>
            <p:ph idx="1"/>
          </p:nvPr>
        </p:nvSpPr>
        <p:spPr/>
        <p:txBody>
          <a:bodyPr/>
          <a:lstStyle/>
          <a:p>
            <a:pPr>
              <a:lnSpc>
                <a:spcPct val="80000"/>
              </a:lnSpc>
              <a:buFontTx/>
              <a:buNone/>
            </a:pPr>
            <a:r>
              <a:rPr lang="en-US" sz="2800" dirty="0"/>
              <a:t>But diversity also encompasses </a:t>
            </a:r>
          </a:p>
          <a:p>
            <a:pPr>
              <a:lnSpc>
                <a:spcPct val="80000"/>
              </a:lnSpc>
              <a:buFontTx/>
              <a:buNone/>
            </a:pPr>
            <a:r>
              <a:rPr lang="en-US" sz="2800" dirty="0"/>
              <a:t>so many other things such as </a:t>
            </a:r>
          </a:p>
          <a:p>
            <a:pPr>
              <a:lnSpc>
                <a:spcPct val="80000"/>
              </a:lnSpc>
              <a:buFontTx/>
              <a:buNone/>
            </a:pPr>
            <a:r>
              <a:rPr lang="en-US" sz="2800" dirty="0"/>
              <a:t>economic status, </a:t>
            </a:r>
          </a:p>
          <a:p>
            <a:pPr>
              <a:lnSpc>
                <a:spcPct val="80000"/>
              </a:lnSpc>
              <a:buFontTx/>
              <a:buNone/>
            </a:pPr>
            <a:r>
              <a:rPr lang="en-US" sz="2800" dirty="0"/>
              <a:t>point of view, job title,</a:t>
            </a:r>
          </a:p>
          <a:p>
            <a:pPr>
              <a:lnSpc>
                <a:spcPct val="80000"/>
              </a:lnSpc>
              <a:buFontTx/>
              <a:buNone/>
            </a:pPr>
            <a:r>
              <a:rPr lang="en-US" sz="2800" dirty="0"/>
              <a:t>educational background, </a:t>
            </a:r>
          </a:p>
          <a:p>
            <a:pPr>
              <a:lnSpc>
                <a:spcPct val="80000"/>
              </a:lnSpc>
              <a:buFontTx/>
              <a:buNone/>
            </a:pPr>
            <a:r>
              <a:rPr lang="en-US" sz="2800" dirty="0"/>
              <a:t>and political beliefs.</a:t>
            </a:r>
          </a:p>
          <a:p>
            <a:pPr>
              <a:lnSpc>
                <a:spcPct val="80000"/>
              </a:lnSpc>
              <a:buFontTx/>
              <a:buNone/>
            </a:pPr>
            <a:endParaRPr lang="en-US" sz="2800" dirty="0"/>
          </a:p>
          <a:p>
            <a:pPr>
              <a:lnSpc>
                <a:spcPct val="80000"/>
              </a:lnSpc>
              <a:buFontTx/>
              <a:buNone/>
            </a:pPr>
            <a:endParaRPr lang="en-US" sz="2800" dirty="0"/>
          </a:p>
          <a:p>
            <a:pPr>
              <a:lnSpc>
                <a:spcPct val="80000"/>
              </a:lnSpc>
              <a:buFontTx/>
              <a:buNone/>
            </a:pPr>
            <a:endParaRPr lang="en-US" sz="2800" dirty="0"/>
          </a:p>
          <a:p>
            <a:pPr>
              <a:lnSpc>
                <a:spcPct val="80000"/>
              </a:lnSpc>
              <a:buFontTx/>
              <a:buNone/>
            </a:pPr>
            <a:r>
              <a:rPr lang="en-US" sz="2800" dirty="0"/>
              <a:t>We are all unique </a:t>
            </a:r>
            <a:endParaRPr lang="en-US" sz="2800" dirty="0" smtClean="0"/>
          </a:p>
          <a:p>
            <a:pPr>
              <a:lnSpc>
                <a:spcPct val="80000"/>
              </a:lnSpc>
              <a:buFontTx/>
              <a:buNone/>
            </a:pPr>
            <a:r>
              <a:rPr lang="en-US" sz="2800" dirty="0" smtClean="0"/>
              <a:t>human </a:t>
            </a:r>
            <a:r>
              <a:rPr lang="en-US" sz="2800" dirty="0"/>
              <a:t>beings.</a:t>
            </a:r>
            <a:r>
              <a:rPr lang="en-US" dirty="0"/>
              <a:t>	</a:t>
            </a:r>
          </a:p>
        </p:txBody>
      </p:sp>
      <p:pic>
        <p:nvPicPr>
          <p:cNvPr id="2050" name="Picture 2" descr="C:\Users\massed01.COMPASS-USA\AppData\Local\Microsoft\Windows\Temporary Internet Files\Content.IE5\71XK1ME5\MP900448576[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05400" y="2209800"/>
            <a:ext cx="2641600" cy="39624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2"/>
          <p:cNvSpPr>
            <a:spLocks noGrp="1" noChangeArrowheads="1"/>
          </p:cNvSpPr>
          <p:nvPr>
            <p:ph type="title"/>
          </p:nvPr>
        </p:nvSpPr>
        <p:spPr/>
        <p:txBody>
          <a:bodyPr/>
          <a:lstStyle/>
          <a:p>
            <a:pPr algn="ctr"/>
            <a:r>
              <a:rPr lang="en-US" dirty="0"/>
              <a:t>Definition of Diversity </a:t>
            </a:r>
          </a:p>
        </p:txBody>
      </p:sp>
    </p:spTree>
    <p:extLst>
      <p:ext uri="{BB962C8B-B14F-4D97-AF65-F5344CB8AC3E}">
        <p14:creationId xmlns:p14="http://schemas.microsoft.com/office/powerpoint/2010/main" val="301294977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4"/>
          <p:cNvSpPr>
            <a:spLocks noGrp="1" noChangeArrowheads="1"/>
          </p:cNvSpPr>
          <p:nvPr>
            <p:ph type="title"/>
          </p:nvPr>
        </p:nvSpPr>
        <p:spPr/>
        <p:txBody>
          <a:bodyPr/>
          <a:lstStyle/>
          <a:p>
            <a:pPr algn="ctr"/>
            <a:r>
              <a:rPr lang="en-US" sz="4000" dirty="0"/>
              <a:t>Dimensions of Diversity</a:t>
            </a:r>
          </a:p>
        </p:txBody>
      </p:sp>
      <p:sp>
        <p:nvSpPr>
          <p:cNvPr id="5" name="Rectangle 3"/>
          <p:cNvSpPr>
            <a:spLocks noGrp="1" noChangeArrowheads="1"/>
          </p:cNvSpPr>
          <p:nvPr>
            <p:ph idx="1"/>
          </p:nvPr>
        </p:nvSpPr>
        <p:spPr>
          <a:xfrm>
            <a:off x="304800" y="1143000"/>
            <a:ext cx="8610600" cy="5105400"/>
          </a:xfrm>
        </p:spPr>
        <p:txBody>
          <a:bodyPr>
            <a:normAutofit lnSpcReduction="10000"/>
          </a:bodyPr>
          <a:lstStyle/>
          <a:p>
            <a:pPr>
              <a:lnSpc>
                <a:spcPct val="80000"/>
              </a:lnSpc>
              <a:buFontTx/>
              <a:buNone/>
            </a:pPr>
            <a:r>
              <a:rPr lang="en-US" sz="2800" b="1" dirty="0"/>
              <a:t>Age					Physical Appearance</a:t>
            </a:r>
          </a:p>
          <a:p>
            <a:pPr>
              <a:lnSpc>
                <a:spcPct val="80000"/>
              </a:lnSpc>
              <a:buFontTx/>
              <a:buNone/>
            </a:pPr>
            <a:r>
              <a:rPr lang="en-US" sz="2800" b="1" dirty="0"/>
              <a:t>Birth Order			Physical Capability</a:t>
            </a:r>
          </a:p>
          <a:p>
            <a:pPr>
              <a:lnSpc>
                <a:spcPct val="80000"/>
              </a:lnSpc>
              <a:buFontTx/>
              <a:buNone/>
            </a:pPr>
            <a:r>
              <a:rPr lang="en-US" sz="2800" b="1" dirty="0"/>
              <a:t>Education				Political Affiliation</a:t>
            </a:r>
          </a:p>
          <a:p>
            <a:pPr>
              <a:lnSpc>
                <a:spcPct val="80000"/>
              </a:lnSpc>
              <a:buFontTx/>
              <a:buNone/>
            </a:pPr>
            <a:r>
              <a:rPr lang="en-US" sz="2800" b="1" dirty="0"/>
              <a:t>Ethnicity				Job Title</a:t>
            </a:r>
          </a:p>
          <a:p>
            <a:pPr>
              <a:lnSpc>
                <a:spcPct val="80000"/>
              </a:lnSpc>
              <a:buFontTx/>
              <a:buNone/>
            </a:pPr>
            <a:r>
              <a:rPr lang="en-US" sz="2800" b="1" dirty="0"/>
              <a:t>Race					Gender</a:t>
            </a:r>
          </a:p>
          <a:p>
            <a:pPr>
              <a:lnSpc>
                <a:spcPct val="80000"/>
              </a:lnSpc>
              <a:buFontTx/>
              <a:buNone/>
            </a:pPr>
            <a:r>
              <a:rPr lang="en-US" sz="2800" b="1" dirty="0"/>
              <a:t>Religion				Health</a:t>
            </a:r>
          </a:p>
          <a:p>
            <a:pPr>
              <a:lnSpc>
                <a:spcPct val="80000"/>
              </a:lnSpc>
              <a:buFontTx/>
              <a:buNone/>
            </a:pPr>
            <a:r>
              <a:rPr lang="en-US" sz="2800" b="1" dirty="0"/>
              <a:t>Sexual Orientation		Introvert/Extrovert</a:t>
            </a:r>
          </a:p>
          <a:p>
            <a:pPr>
              <a:lnSpc>
                <a:spcPct val="80000"/>
              </a:lnSpc>
              <a:buFontTx/>
              <a:buNone/>
            </a:pPr>
            <a:r>
              <a:rPr lang="en-US" sz="2800" b="1" dirty="0"/>
              <a:t>Skills/talents			Marital Status</a:t>
            </a:r>
          </a:p>
          <a:p>
            <a:pPr>
              <a:lnSpc>
                <a:spcPct val="80000"/>
              </a:lnSpc>
              <a:buFontTx/>
              <a:buNone/>
            </a:pPr>
            <a:r>
              <a:rPr lang="en-US" sz="2800" b="1" dirty="0"/>
              <a:t>Nationality			</a:t>
            </a:r>
            <a:r>
              <a:rPr lang="en-US" sz="2800" b="1" dirty="0" smtClean="0"/>
              <a:t>Technical </a:t>
            </a:r>
            <a:r>
              <a:rPr lang="en-US" sz="2800" b="1" dirty="0"/>
              <a:t>proficiency</a:t>
            </a:r>
          </a:p>
          <a:p>
            <a:pPr>
              <a:lnSpc>
                <a:spcPct val="80000"/>
              </a:lnSpc>
              <a:buFontTx/>
              <a:buNone/>
            </a:pPr>
            <a:r>
              <a:rPr lang="en-US" sz="2800" b="1" dirty="0"/>
              <a:t>Native Language		Work ethic</a:t>
            </a:r>
          </a:p>
          <a:p>
            <a:pPr>
              <a:lnSpc>
                <a:spcPct val="80000"/>
              </a:lnSpc>
              <a:buFontTx/>
              <a:buNone/>
            </a:pPr>
            <a:r>
              <a:rPr lang="en-US" sz="2800" b="1" dirty="0"/>
              <a:t>Parental Status			Work Experience</a:t>
            </a:r>
          </a:p>
          <a:p>
            <a:pPr>
              <a:lnSpc>
                <a:spcPct val="80000"/>
              </a:lnSpc>
              <a:buFontTx/>
              <a:buNone/>
            </a:pPr>
            <a:r>
              <a:rPr lang="en-US" sz="2800" b="1" dirty="0"/>
              <a:t>Personal Style			Parenting Style</a:t>
            </a:r>
          </a:p>
          <a:p>
            <a:pPr>
              <a:lnSpc>
                <a:spcPct val="80000"/>
              </a:lnSpc>
              <a:buFontTx/>
              <a:buNone/>
            </a:pPr>
            <a:r>
              <a:rPr lang="en-US" sz="2800" b="1" dirty="0"/>
              <a:t>Hobbies				Athletic Abilities</a:t>
            </a:r>
          </a:p>
        </p:txBody>
      </p:sp>
    </p:spTree>
    <p:extLst>
      <p:ext uri="{BB962C8B-B14F-4D97-AF65-F5344CB8AC3E}">
        <p14:creationId xmlns:p14="http://schemas.microsoft.com/office/powerpoint/2010/main" val="429007422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pSp>
        <p:nvGrpSpPr>
          <p:cNvPr id="335874" name="Group 2"/>
          <p:cNvGrpSpPr>
            <a:grpSpLocks/>
          </p:cNvGrpSpPr>
          <p:nvPr/>
        </p:nvGrpSpPr>
        <p:grpSpPr bwMode="auto">
          <a:xfrm>
            <a:off x="3127375" y="996950"/>
            <a:ext cx="908050" cy="4154488"/>
            <a:chOff x="1970" y="628"/>
            <a:chExt cx="572" cy="2617"/>
          </a:xfrm>
        </p:grpSpPr>
        <p:grpSp>
          <p:nvGrpSpPr>
            <p:cNvPr id="335875" name="Group 3"/>
            <p:cNvGrpSpPr>
              <a:grpSpLocks/>
            </p:cNvGrpSpPr>
            <p:nvPr/>
          </p:nvGrpSpPr>
          <p:grpSpPr bwMode="auto">
            <a:xfrm>
              <a:off x="2102" y="628"/>
              <a:ext cx="312" cy="420"/>
              <a:chOff x="2102" y="628"/>
              <a:chExt cx="312" cy="420"/>
            </a:xfrm>
          </p:grpSpPr>
          <p:sp>
            <p:nvSpPr>
              <p:cNvPr id="335876" name="Freeform 4"/>
              <p:cNvSpPr>
                <a:spLocks/>
              </p:cNvSpPr>
              <p:nvPr/>
            </p:nvSpPr>
            <p:spPr bwMode="auto">
              <a:xfrm>
                <a:off x="2141" y="647"/>
                <a:ext cx="241" cy="401"/>
              </a:xfrm>
              <a:custGeom>
                <a:avLst/>
                <a:gdLst>
                  <a:gd name="T0" fmla="*/ 57 w 241"/>
                  <a:gd name="T1" fmla="*/ 374 h 401"/>
                  <a:gd name="T2" fmla="*/ 57 w 241"/>
                  <a:gd name="T3" fmla="*/ 314 h 401"/>
                  <a:gd name="T4" fmla="*/ 40 w 241"/>
                  <a:gd name="T5" fmla="*/ 282 h 401"/>
                  <a:gd name="T6" fmla="*/ 28 w 241"/>
                  <a:gd name="T7" fmla="*/ 255 h 401"/>
                  <a:gd name="T8" fmla="*/ 13 w 241"/>
                  <a:gd name="T9" fmla="*/ 223 h 401"/>
                  <a:gd name="T10" fmla="*/ 6 w 241"/>
                  <a:gd name="T11" fmla="*/ 196 h 401"/>
                  <a:gd name="T12" fmla="*/ 2 w 241"/>
                  <a:gd name="T13" fmla="*/ 176 h 401"/>
                  <a:gd name="T14" fmla="*/ 0 w 241"/>
                  <a:gd name="T15" fmla="*/ 123 h 401"/>
                  <a:gd name="T16" fmla="*/ 6 w 241"/>
                  <a:gd name="T17" fmla="*/ 85 h 401"/>
                  <a:gd name="T18" fmla="*/ 21 w 241"/>
                  <a:gd name="T19" fmla="*/ 53 h 401"/>
                  <a:gd name="T20" fmla="*/ 38 w 241"/>
                  <a:gd name="T21" fmla="*/ 30 h 401"/>
                  <a:gd name="T22" fmla="*/ 51 w 241"/>
                  <a:gd name="T23" fmla="*/ 18 h 401"/>
                  <a:gd name="T24" fmla="*/ 75 w 241"/>
                  <a:gd name="T25" fmla="*/ 5 h 401"/>
                  <a:gd name="T26" fmla="*/ 111 w 241"/>
                  <a:gd name="T27" fmla="*/ 0 h 401"/>
                  <a:gd name="T28" fmla="*/ 149 w 241"/>
                  <a:gd name="T29" fmla="*/ 1 h 401"/>
                  <a:gd name="T30" fmla="*/ 177 w 241"/>
                  <a:gd name="T31" fmla="*/ 9 h 401"/>
                  <a:gd name="T32" fmla="*/ 209 w 241"/>
                  <a:gd name="T33" fmla="*/ 32 h 401"/>
                  <a:gd name="T34" fmla="*/ 224 w 241"/>
                  <a:gd name="T35" fmla="*/ 53 h 401"/>
                  <a:gd name="T36" fmla="*/ 235 w 241"/>
                  <a:gd name="T37" fmla="*/ 71 h 401"/>
                  <a:gd name="T38" fmla="*/ 241 w 241"/>
                  <a:gd name="T39" fmla="*/ 100 h 401"/>
                  <a:gd name="T40" fmla="*/ 239 w 241"/>
                  <a:gd name="T41" fmla="*/ 147 h 401"/>
                  <a:gd name="T42" fmla="*/ 230 w 241"/>
                  <a:gd name="T43" fmla="*/ 191 h 401"/>
                  <a:gd name="T44" fmla="*/ 213 w 241"/>
                  <a:gd name="T45" fmla="*/ 232 h 401"/>
                  <a:gd name="T46" fmla="*/ 200 w 241"/>
                  <a:gd name="T47" fmla="*/ 261 h 401"/>
                  <a:gd name="T48" fmla="*/ 188 w 241"/>
                  <a:gd name="T49" fmla="*/ 285 h 401"/>
                  <a:gd name="T50" fmla="*/ 173 w 241"/>
                  <a:gd name="T51" fmla="*/ 314 h 401"/>
                  <a:gd name="T52" fmla="*/ 169 w 241"/>
                  <a:gd name="T53" fmla="*/ 359 h 401"/>
                  <a:gd name="T54" fmla="*/ 168 w 241"/>
                  <a:gd name="T55" fmla="*/ 384 h 401"/>
                  <a:gd name="T56" fmla="*/ 145 w 241"/>
                  <a:gd name="T57" fmla="*/ 397 h 401"/>
                  <a:gd name="T58" fmla="*/ 119 w 241"/>
                  <a:gd name="T59" fmla="*/ 401 h 401"/>
                  <a:gd name="T60" fmla="*/ 87 w 241"/>
                  <a:gd name="T61" fmla="*/ 397 h 401"/>
                  <a:gd name="T62" fmla="*/ 68 w 241"/>
                  <a:gd name="T63" fmla="*/ 387 h 401"/>
                  <a:gd name="T64" fmla="*/ 57 w 241"/>
                  <a:gd name="T65" fmla="*/ 374 h 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41" h="401">
                    <a:moveTo>
                      <a:pt x="57" y="374"/>
                    </a:moveTo>
                    <a:lnTo>
                      <a:pt x="57" y="314"/>
                    </a:lnTo>
                    <a:lnTo>
                      <a:pt x="40" y="282"/>
                    </a:lnTo>
                    <a:lnTo>
                      <a:pt x="28" y="255"/>
                    </a:lnTo>
                    <a:lnTo>
                      <a:pt x="13" y="223"/>
                    </a:lnTo>
                    <a:lnTo>
                      <a:pt x="6" y="196"/>
                    </a:lnTo>
                    <a:lnTo>
                      <a:pt x="2" y="176"/>
                    </a:lnTo>
                    <a:lnTo>
                      <a:pt x="0" y="123"/>
                    </a:lnTo>
                    <a:lnTo>
                      <a:pt x="6" y="85"/>
                    </a:lnTo>
                    <a:lnTo>
                      <a:pt x="21" y="53"/>
                    </a:lnTo>
                    <a:lnTo>
                      <a:pt x="38" y="30"/>
                    </a:lnTo>
                    <a:lnTo>
                      <a:pt x="51" y="18"/>
                    </a:lnTo>
                    <a:lnTo>
                      <a:pt x="75" y="5"/>
                    </a:lnTo>
                    <a:lnTo>
                      <a:pt x="111" y="0"/>
                    </a:lnTo>
                    <a:lnTo>
                      <a:pt x="149" y="1"/>
                    </a:lnTo>
                    <a:lnTo>
                      <a:pt x="177" y="9"/>
                    </a:lnTo>
                    <a:lnTo>
                      <a:pt x="209" y="32"/>
                    </a:lnTo>
                    <a:lnTo>
                      <a:pt x="224" y="53"/>
                    </a:lnTo>
                    <a:lnTo>
                      <a:pt x="235" y="71"/>
                    </a:lnTo>
                    <a:lnTo>
                      <a:pt x="241" y="100"/>
                    </a:lnTo>
                    <a:lnTo>
                      <a:pt x="239" y="147"/>
                    </a:lnTo>
                    <a:lnTo>
                      <a:pt x="230" y="191"/>
                    </a:lnTo>
                    <a:lnTo>
                      <a:pt x="213" y="232"/>
                    </a:lnTo>
                    <a:lnTo>
                      <a:pt x="200" y="261"/>
                    </a:lnTo>
                    <a:lnTo>
                      <a:pt x="188" y="285"/>
                    </a:lnTo>
                    <a:lnTo>
                      <a:pt x="173" y="314"/>
                    </a:lnTo>
                    <a:lnTo>
                      <a:pt x="169" y="359"/>
                    </a:lnTo>
                    <a:lnTo>
                      <a:pt x="168" y="384"/>
                    </a:lnTo>
                    <a:lnTo>
                      <a:pt x="145" y="397"/>
                    </a:lnTo>
                    <a:lnTo>
                      <a:pt x="119" y="401"/>
                    </a:lnTo>
                    <a:lnTo>
                      <a:pt x="87" y="397"/>
                    </a:lnTo>
                    <a:lnTo>
                      <a:pt x="68" y="387"/>
                    </a:lnTo>
                    <a:lnTo>
                      <a:pt x="57" y="374"/>
                    </a:lnTo>
                    <a:close/>
                  </a:path>
                </a:pathLst>
              </a:custGeom>
              <a:solidFill>
                <a:srgbClr val="FF7F7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35877" name="Freeform 5"/>
              <p:cNvSpPr>
                <a:spLocks/>
              </p:cNvSpPr>
              <p:nvPr/>
            </p:nvSpPr>
            <p:spPr bwMode="auto">
              <a:xfrm>
                <a:off x="2102" y="628"/>
                <a:ext cx="312" cy="274"/>
              </a:xfrm>
              <a:custGeom>
                <a:avLst/>
                <a:gdLst>
                  <a:gd name="T0" fmla="*/ 22 w 312"/>
                  <a:gd name="T1" fmla="*/ 236 h 274"/>
                  <a:gd name="T2" fmla="*/ 3 w 312"/>
                  <a:gd name="T3" fmla="*/ 210 h 274"/>
                  <a:gd name="T4" fmla="*/ 0 w 312"/>
                  <a:gd name="T5" fmla="*/ 179 h 274"/>
                  <a:gd name="T6" fmla="*/ 2 w 312"/>
                  <a:gd name="T7" fmla="*/ 142 h 274"/>
                  <a:gd name="T8" fmla="*/ 2 w 312"/>
                  <a:gd name="T9" fmla="*/ 113 h 274"/>
                  <a:gd name="T10" fmla="*/ 17 w 312"/>
                  <a:gd name="T11" fmla="*/ 77 h 274"/>
                  <a:gd name="T12" fmla="*/ 34 w 312"/>
                  <a:gd name="T13" fmla="*/ 54 h 274"/>
                  <a:gd name="T14" fmla="*/ 52 w 312"/>
                  <a:gd name="T15" fmla="*/ 34 h 274"/>
                  <a:gd name="T16" fmla="*/ 82 w 312"/>
                  <a:gd name="T17" fmla="*/ 11 h 274"/>
                  <a:gd name="T18" fmla="*/ 105 w 312"/>
                  <a:gd name="T19" fmla="*/ 3 h 274"/>
                  <a:gd name="T20" fmla="*/ 154 w 312"/>
                  <a:gd name="T21" fmla="*/ 0 h 274"/>
                  <a:gd name="T22" fmla="*/ 195 w 312"/>
                  <a:gd name="T23" fmla="*/ 2 h 274"/>
                  <a:gd name="T24" fmla="*/ 225 w 312"/>
                  <a:gd name="T25" fmla="*/ 11 h 274"/>
                  <a:gd name="T26" fmla="*/ 250 w 312"/>
                  <a:gd name="T27" fmla="*/ 20 h 274"/>
                  <a:gd name="T28" fmla="*/ 272 w 312"/>
                  <a:gd name="T29" fmla="*/ 45 h 274"/>
                  <a:gd name="T30" fmla="*/ 289 w 312"/>
                  <a:gd name="T31" fmla="*/ 68 h 274"/>
                  <a:gd name="T32" fmla="*/ 304 w 312"/>
                  <a:gd name="T33" fmla="*/ 90 h 274"/>
                  <a:gd name="T34" fmla="*/ 312 w 312"/>
                  <a:gd name="T35" fmla="*/ 119 h 274"/>
                  <a:gd name="T36" fmla="*/ 312 w 312"/>
                  <a:gd name="T37" fmla="*/ 168 h 274"/>
                  <a:gd name="T38" fmla="*/ 312 w 312"/>
                  <a:gd name="T39" fmla="*/ 202 h 274"/>
                  <a:gd name="T40" fmla="*/ 301 w 312"/>
                  <a:gd name="T41" fmla="*/ 217 h 274"/>
                  <a:gd name="T42" fmla="*/ 284 w 312"/>
                  <a:gd name="T43" fmla="*/ 240 h 274"/>
                  <a:gd name="T44" fmla="*/ 272 w 312"/>
                  <a:gd name="T45" fmla="*/ 257 h 274"/>
                  <a:gd name="T46" fmla="*/ 242 w 312"/>
                  <a:gd name="T47" fmla="*/ 266 h 274"/>
                  <a:gd name="T48" fmla="*/ 214 w 312"/>
                  <a:gd name="T49" fmla="*/ 274 h 274"/>
                  <a:gd name="T50" fmla="*/ 237 w 312"/>
                  <a:gd name="T51" fmla="*/ 240 h 274"/>
                  <a:gd name="T52" fmla="*/ 259 w 312"/>
                  <a:gd name="T53" fmla="*/ 181 h 274"/>
                  <a:gd name="T54" fmla="*/ 261 w 312"/>
                  <a:gd name="T55" fmla="*/ 159 h 274"/>
                  <a:gd name="T56" fmla="*/ 259 w 312"/>
                  <a:gd name="T57" fmla="*/ 140 h 274"/>
                  <a:gd name="T58" fmla="*/ 250 w 312"/>
                  <a:gd name="T59" fmla="*/ 113 h 274"/>
                  <a:gd name="T60" fmla="*/ 201 w 312"/>
                  <a:gd name="T61" fmla="*/ 128 h 274"/>
                  <a:gd name="T62" fmla="*/ 143 w 312"/>
                  <a:gd name="T63" fmla="*/ 128 h 274"/>
                  <a:gd name="T64" fmla="*/ 101 w 312"/>
                  <a:gd name="T65" fmla="*/ 125 h 274"/>
                  <a:gd name="T66" fmla="*/ 69 w 312"/>
                  <a:gd name="T67" fmla="*/ 117 h 274"/>
                  <a:gd name="T68" fmla="*/ 58 w 312"/>
                  <a:gd name="T69" fmla="*/ 130 h 274"/>
                  <a:gd name="T70" fmla="*/ 50 w 312"/>
                  <a:gd name="T71" fmla="*/ 159 h 274"/>
                  <a:gd name="T72" fmla="*/ 50 w 312"/>
                  <a:gd name="T73" fmla="*/ 185 h 274"/>
                  <a:gd name="T74" fmla="*/ 73 w 312"/>
                  <a:gd name="T75" fmla="*/ 242 h 274"/>
                  <a:gd name="T76" fmla="*/ 86 w 312"/>
                  <a:gd name="T77" fmla="*/ 274 h 274"/>
                  <a:gd name="T78" fmla="*/ 50 w 312"/>
                  <a:gd name="T79" fmla="*/ 255 h 274"/>
                  <a:gd name="T80" fmla="*/ 22 w 312"/>
                  <a:gd name="T81" fmla="*/ 236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12" h="274">
                    <a:moveTo>
                      <a:pt x="22" y="236"/>
                    </a:moveTo>
                    <a:lnTo>
                      <a:pt x="3" y="210"/>
                    </a:lnTo>
                    <a:lnTo>
                      <a:pt x="0" y="179"/>
                    </a:lnTo>
                    <a:lnTo>
                      <a:pt x="2" y="142"/>
                    </a:lnTo>
                    <a:lnTo>
                      <a:pt x="2" y="113"/>
                    </a:lnTo>
                    <a:lnTo>
                      <a:pt x="17" y="77"/>
                    </a:lnTo>
                    <a:lnTo>
                      <a:pt x="34" y="54"/>
                    </a:lnTo>
                    <a:lnTo>
                      <a:pt x="52" y="34"/>
                    </a:lnTo>
                    <a:lnTo>
                      <a:pt x="82" y="11"/>
                    </a:lnTo>
                    <a:lnTo>
                      <a:pt x="105" y="3"/>
                    </a:lnTo>
                    <a:lnTo>
                      <a:pt x="154" y="0"/>
                    </a:lnTo>
                    <a:lnTo>
                      <a:pt x="195" y="2"/>
                    </a:lnTo>
                    <a:lnTo>
                      <a:pt x="225" y="11"/>
                    </a:lnTo>
                    <a:lnTo>
                      <a:pt x="250" y="20"/>
                    </a:lnTo>
                    <a:lnTo>
                      <a:pt x="272" y="45"/>
                    </a:lnTo>
                    <a:lnTo>
                      <a:pt x="289" y="68"/>
                    </a:lnTo>
                    <a:lnTo>
                      <a:pt x="304" y="90"/>
                    </a:lnTo>
                    <a:lnTo>
                      <a:pt x="312" y="119"/>
                    </a:lnTo>
                    <a:lnTo>
                      <a:pt x="312" y="168"/>
                    </a:lnTo>
                    <a:lnTo>
                      <a:pt x="312" y="202"/>
                    </a:lnTo>
                    <a:lnTo>
                      <a:pt x="301" y="217"/>
                    </a:lnTo>
                    <a:lnTo>
                      <a:pt x="284" y="240"/>
                    </a:lnTo>
                    <a:lnTo>
                      <a:pt x="272" y="257"/>
                    </a:lnTo>
                    <a:lnTo>
                      <a:pt x="242" y="266"/>
                    </a:lnTo>
                    <a:lnTo>
                      <a:pt x="214" y="274"/>
                    </a:lnTo>
                    <a:lnTo>
                      <a:pt x="237" y="240"/>
                    </a:lnTo>
                    <a:lnTo>
                      <a:pt x="259" y="181"/>
                    </a:lnTo>
                    <a:lnTo>
                      <a:pt x="261" y="159"/>
                    </a:lnTo>
                    <a:lnTo>
                      <a:pt x="259" y="140"/>
                    </a:lnTo>
                    <a:lnTo>
                      <a:pt x="250" y="113"/>
                    </a:lnTo>
                    <a:lnTo>
                      <a:pt x="201" y="128"/>
                    </a:lnTo>
                    <a:lnTo>
                      <a:pt x="143" y="128"/>
                    </a:lnTo>
                    <a:lnTo>
                      <a:pt x="101" y="125"/>
                    </a:lnTo>
                    <a:lnTo>
                      <a:pt x="69" y="117"/>
                    </a:lnTo>
                    <a:lnTo>
                      <a:pt x="58" y="130"/>
                    </a:lnTo>
                    <a:lnTo>
                      <a:pt x="50" y="159"/>
                    </a:lnTo>
                    <a:lnTo>
                      <a:pt x="50" y="185"/>
                    </a:lnTo>
                    <a:lnTo>
                      <a:pt x="73" y="242"/>
                    </a:lnTo>
                    <a:lnTo>
                      <a:pt x="86" y="274"/>
                    </a:lnTo>
                    <a:lnTo>
                      <a:pt x="50" y="255"/>
                    </a:lnTo>
                    <a:lnTo>
                      <a:pt x="22" y="23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nvGrpSpPr>
              <p:cNvPr id="335878" name="Group 6"/>
              <p:cNvGrpSpPr>
                <a:grpSpLocks/>
              </p:cNvGrpSpPr>
              <p:nvPr/>
            </p:nvGrpSpPr>
            <p:grpSpPr bwMode="auto">
              <a:xfrm>
                <a:off x="2136" y="836"/>
                <a:ext cx="246" cy="40"/>
                <a:chOff x="2136" y="836"/>
                <a:chExt cx="246" cy="40"/>
              </a:xfrm>
            </p:grpSpPr>
            <p:sp>
              <p:nvSpPr>
                <p:cNvPr id="335879" name="Oval 7"/>
                <p:cNvSpPr>
                  <a:spLocks noChangeArrowheads="1"/>
                </p:cNvSpPr>
                <p:nvPr/>
              </p:nvSpPr>
              <p:spPr bwMode="auto">
                <a:xfrm>
                  <a:off x="2136" y="836"/>
                  <a:ext cx="30" cy="34"/>
                </a:xfrm>
                <a:prstGeom prst="ellipse">
                  <a:avLst/>
                </a:prstGeom>
                <a:solidFill>
                  <a:srgbClr val="005F7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35880" name="Oval 8"/>
                <p:cNvSpPr>
                  <a:spLocks noChangeArrowheads="1"/>
                </p:cNvSpPr>
                <p:nvPr/>
              </p:nvSpPr>
              <p:spPr bwMode="auto">
                <a:xfrm>
                  <a:off x="2352" y="841"/>
                  <a:ext cx="30" cy="35"/>
                </a:xfrm>
                <a:prstGeom prst="ellipse">
                  <a:avLst/>
                </a:prstGeom>
                <a:solidFill>
                  <a:srgbClr val="005F7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sp>
          <p:nvSpPr>
            <p:cNvPr id="335881" name="Freeform 9"/>
            <p:cNvSpPr>
              <a:spLocks/>
            </p:cNvSpPr>
            <p:nvPr/>
          </p:nvSpPr>
          <p:spPr bwMode="auto">
            <a:xfrm>
              <a:off x="2087" y="2399"/>
              <a:ext cx="299" cy="768"/>
            </a:xfrm>
            <a:custGeom>
              <a:avLst/>
              <a:gdLst>
                <a:gd name="T0" fmla="*/ 67 w 299"/>
                <a:gd name="T1" fmla="*/ 0 h 768"/>
                <a:gd name="T2" fmla="*/ 60 w 299"/>
                <a:gd name="T3" fmla="*/ 91 h 768"/>
                <a:gd name="T4" fmla="*/ 54 w 299"/>
                <a:gd name="T5" fmla="*/ 193 h 768"/>
                <a:gd name="T6" fmla="*/ 54 w 299"/>
                <a:gd name="T7" fmla="*/ 295 h 768"/>
                <a:gd name="T8" fmla="*/ 60 w 299"/>
                <a:gd name="T9" fmla="*/ 392 h 768"/>
                <a:gd name="T10" fmla="*/ 62 w 299"/>
                <a:gd name="T11" fmla="*/ 467 h 768"/>
                <a:gd name="T12" fmla="*/ 62 w 299"/>
                <a:gd name="T13" fmla="*/ 564 h 768"/>
                <a:gd name="T14" fmla="*/ 56 w 299"/>
                <a:gd name="T15" fmla="*/ 604 h 768"/>
                <a:gd name="T16" fmla="*/ 15 w 299"/>
                <a:gd name="T17" fmla="*/ 723 h 768"/>
                <a:gd name="T18" fmla="*/ 0 w 299"/>
                <a:gd name="T19" fmla="*/ 766 h 768"/>
                <a:gd name="T20" fmla="*/ 65 w 299"/>
                <a:gd name="T21" fmla="*/ 768 h 768"/>
                <a:gd name="T22" fmla="*/ 94 w 299"/>
                <a:gd name="T23" fmla="*/ 715 h 768"/>
                <a:gd name="T24" fmla="*/ 112 w 299"/>
                <a:gd name="T25" fmla="*/ 655 h 768"/>
                <a:gd name="T26" fmla="*/ 124 w 299"/>
                <a:gd name="T27" fmla="*/ 558 h 768"/>
                <a:gd name="T28" fmla="*/ 161 w 299"/>
                <a:gd name="T29" fmla="*/ 295 h 768"/>
                <a:gd name="T30" fmla="*/ 175 w 299"/>
                <a:gd name="T31" fmla="*/ 221 h 768"/>
                <a:gd name="T32" fmla="*/ 165 w 299"/>
                <a:gd name="T33" fmla="*/ 365 h 768"/>
                <a:gd name="T34" fmla="*/ 176 w 299"/>
                <a:gd name="T35" fmla="*/ 452 h 768"/>
                <a:gd name="T36" fmla="*/ 180 w 299"/>
                <a:gd name="T37" fmla="*/ 534 h 768"/>
                <a:gd name="T38" fmla="*/ 173 w 299"/>
                <a:gd name="T39" fmla="*/ 607 h 768"/>
                <a:gd name="T40" fmla="*/ 178 w 299"/>
                <a:gd name="T41" fmla="*/ 643 h 768"/>
                <a:gd name="T42" fmla="*/ 220 w 299"/>
                <a:gd name="T43" fmla="*/ 755 h 768"/>
                <a:gd name="T44" fmla="*/ 257 w 299"/>
                <a:gd name="T45" fmla="*/ 757 h 768"/>
                <a:gd name="T46" fmla="*/ 276 w 299"/>
                <a:gd name="T47" fmla="*/ 757 h 768"/>
                <a:gd name="T48" fmla="*/ 299 w 299"/>
                <a:gd name="T49" fmla="*/ 734 h 768"/>
                <a:gd name="T50" fmla="*/ 242 w 299"/>
                <a:gd name="T51" fmla="*/ 607 h 768"/>
                <a:gd name="T52" fmla="*/ 270 w 299"/>
                <a:gd name="T53" fmla="*/ 341 h 768"/>
                <a:gd name="T54" fmla="*/ 282 w 299"/>
                <a:gd name="T55" fmla="*/ 216 h 768"/>
                <a:gd name="T56" fmla="*/ 282 w 299"/>
                <a:gd name="T57" fmla="*/ 4 h 768"/>
                <a:gd name="T58" fmla="*/ 67 w 299"/>
                <a:gd name="T59" fmla="*/ 0 h 7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99" h="768">
                  <a:moveTo>
                    <a:pt x="67" y="0"/>
                  </a:moveTo>
                  <a:lnTo>
                    <a:pt x="60" y="91"/>
                  </a:lnTo>
                  <a:lnTo>
                    <a:pt x="54" y="193"/>
                  </a:lnTo>
                  <a:lnTo>
                    <a:pt x="54" y="295"/>
                  </a:lnTo>
                  <a:lnTo>
                    <a:pt x="60" y="392"/>
                  </a:lnTo>
                  <a:lnTo>
                    <a:pt x="62" y="467"/>
                  </a:lnTo>
                  <a:lnTo>
                    <a:pt x="62" y="564"/>
                  </a:lnTo>
                  <a:lnTo>
                    <a:pt x="56" y="604"/>
                  </a:lnTo>
                  <a:lnTo>
                    <a:pt x="15" y="723"/>
                  </a:lnTo>
                  <a:lnTo>
                    <a:pt x="0" y="766"/>
                  </a:lnTo>
                  <a:lnTo>
                    <a:pt x="65" y="768"/>
                  </a:lnTo>
                  <a:lnTo>
                    <a:pt x="94" y="715"/>
                  </a:lnTo>
                  <a:lnTo>
                    <a:pt x="112" y="655"/>
                  </a:lnTo>
                  <a:lnTo>
                    <a:pt x="124" y="558"/>
                  </a:lnTo>
                  <a:lnTo>
                    <a:pt x="161" y="295"/>
                  </a:lnTo>
                  <a:lnTo>
                    <a:pt x="175" y="221"/>
                  </a:lnTo>
                  <a:lnTo>
                    <a:pt x="165" y="365"/>
                  </a:lnTo>
                  <a:lnTo>
                    <a:pt x="176" y="452"/>
                  </a:lnTo>
                  <a:lnTo>
                    <a:pt x="180" y="534"/>
                  </a:lnTo>
                  <a:lnTo>
                    <a:pt x="173" y="607"/>
                  </a:lnTo>
                  <a:lnTo>
                    <a:pt x="178" y="643"/>
                  </a:lnTo>
                  <a:lnTo>
                    <a:pt x="220" y="755"/>
                  </a:lnTo>
                  <a:lnTo>
                    <a:pt x="257" y="757"/>
                  </a:lnTo>
                  <a:lnTo>
                    <a:pt x="276" y="757"/>
                  </a:lnTo>
                  <a:lnTo>
                    <a:pt x="299" y="734"/>
                  </a:lnTo>
                  <a:lnTo>
                    <a:pt x="242" y="607"/>
                  </a:lnTo>
                  <a:lnTo>
                    <a:pt x="270" y="341"/>
                  </a:lnTo>
                  <a:lnTo>
                    <a:pt x="282" y="216"/>
                  </a:lnTo>
                  <a:lnTo>
                    <a:pt x="282" y="4"/>
                  </a:lnTo>
                  <a:lnTo>
                    <a:pt x="67" y="0"/>
                  </a:lnTo>
                  <a:close/>
                </a:path>
              </a:pathLst>
            </a:custGeom>
            <a:solidFill>
              <a:srgbClr val="FF7F7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nvGrpSpPr>
            <p:cNvPr id="335882" name="Group 10"/>
            <p:cNvGrpSpPr>
              <a:grpSpLocks/>
            </p:cNvGrpSpPr>
            <p:nvPr/>
          </p:nvGrpSpPr>
          <p:grpSpPr bwMode="auto">
            <a:xfrm>
              <a:off x="1978" y="1445"/>
              <a:ext cx="552" cy="765"/>
              <a:chOff x="1978" y="1445"/>
              <a:chExt cx="552" cy="765"/>
            </a:xfrm>
          </p:grpSpPr>
          <p:sp>
            <p:nvSpPr>
              <p:cNvPr id="335883" name="Freeform 11"/>
              <p:cNvSpPr>
                <a:spLocks/>
              </p:cNvSpPr>
              <p:nvPr/>
            </p:nvSpPr>
            <p:spPr bwMode="auto">
              <a:xfrm>
                <a:off x="1978" y="1466"/>
                <a:ext cx="150" cy="744"/>
              </a:xfrm>
              <a:custGeom>
                <a:avLst/>
                <a:gdLst>
                  <a:gd name="T0" fmla="*/ 7 w 150"/>
                  <a:gd name="T1" fmla="*/ 0 h 744"/>
                  <a:gd name="T2" fmla="*/ 0 w 150"/>
                  <a:gd name="T3" fmla="*/ 168 h 744"/>
                  <a:gd name="T4" fmla="*/ 24 w 150"/>
                  <a:gd name="T5" fmla="*/ 399 h 744"/>
                  <a:gd name="T6" fmla="*/ 45 w 150"/>
                  <a:gd name="T7" fmla="*/ 600 h 744"/>
                  <a:gd name="T8" fmla="*/ 82 w 150"/>
                  <a:gd name="T9" fmla="*/ 721 h 744"/>
                  <a:gd name="T10" fmla="*/ 99 w 150"/>
                  <a:gd name="T11" fmla="*/ 744 h 744"/>
                  <a:gd name="T12" fmla="*/ 111 w 150"/>
                  <a:gd name="T13" fmla="*/ 710 h 744"/>
                  <a:gd name="T14" fmla="*/ 116 w 150"/>
                  <a:gd name="T15" fmla="*/ 624 h 744"/>
                  <a:gd name="T16" fmla="*/ 150 w 150"/>
                  <a:gd name="T17" fmla="*/ 602 h 744"/>
                  <a:gd name="T18" fmla="*/ 105 w 150"/>
                  <a:gd name="T19" fmla="*/ 534 h 744"/>
                  <a:gd name="T20" fmla="*/ 75 w 150"/>
                  <a:gd name="T21" fmla="*/ 494 h 744"/>
                  <a:gd name="T22" fmla="*/ 79 w 150"/>
                  <a:gd name="T23" fmla="*/ 151 h 744"/>
                  <a:gd name="T24" fmla="*/ 94 w 150"/>
                  <a:gd name="T25" fmla="*/ 13 h 744"/>
                  <a:gd name="T26" fmla="*/ 7 w 150"/>
                  <a:gd name="T27" fmla="*/ 0 h 7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0" h="744">
                    <a:moveTo>
                      <a:pt x="7" y="0"/>
                    </a:moveTo>
                    <a:lnTo>
                      <a:pt x="0" y="168"/>
                    </a:lnTo>
                    <a:lnTo>
                      <a:pt x="24" y="399"/>
                    </a:lnTo>
                    <a:lnTo>
                      <a:pt x="45" y="600"/>
                    </a:lnTo>
                    <a:lnTo>
                      <a:pt x="82" y="721"/>
                    </a:lnTo>
                    <a:lnTo>
                      <a:pt x="99" y="744"/>
                    </a:lnTo>
                    <a:lnTo>
                      <a:pt x="111" y="710"/>
                    </a:lnTo>
                    <a:lnTo>
                      <a:pt x="116" y="624"/>
                    </a:lnTo>
                    <a:lnTo>
                      <a:pt x="150" y="602"/>
                    </a:lnTo>
                    <a:lnTo>
                      <a:pt x="105" y="534"/>
                    </a:lnTo>
                    <a:lnTo>
                      <a:pt x="75" y="494"/>
                    </a:lnTo>
                    <a:lnTo>
                      <a:pt x="79" y="151"/>
                    </a:lnTo>
                    <a:lnTo>
                      <a:pt x="94" y="13"/>
                    </a:lnTo>
                    <a:lnTo>
                      <a:pt x="7" y="0"/>
                    </a:lnTo>
                    <a:close/>
                  </a:path>
                </a:pathLst>
              </a:custGeom>
              <a:solidFill>
                <a:srgbClr val="FF7F7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35884" name="Freeform 12"/>
              <p:cNvSpPr>
                <a:spLocks/>
              </p:cNvSpPr>
              <p:nvPr/>
            </p:nvSpPr>
            <p:spPr bwMode="auto">
              <a:xfrm>
                <a:off x="2399" y="1445"/>
                <a:ext cx="131" cy="695"/>
              </a:xfrm>
              <a:custGeom>
                <a:avLst/>
                <a:gdLst>
                  <a:gd name="T0" fmla="*/ 37 w 131"/>
                  <a:gd name="T1" fmla="*/ 19 h 695"/>
                  <a:gd name="T2" fmla="*/ 56 w 131"/>
                  <a:gd name="T3" fmla="*/ 144 h 695"/>
                  <a:gd name="T4" fmla="*/ 54 w 131"/>
                  <a:gd name="T5" fmla="*/ 441 h 695"/>
                  <a:gd name="T6" fmla="*/ 0 w 131"/>
                  <a:gd name="T7" fmla="*/ 566 h 695"/>
                  <a:gd name="T8" fmla="*/ 13 w 131"/>
                  <a:gd name="T9" fmla="*/ 577 h 695"/>
                  <a:gd name="T10" fmla="*/ 0 w 131"/>
                  <a:gd name="T11" fmla="*/ 642 h 695"/>
                  <a:gd name="T12" fmla="*/ 11 w 131"/>
                  <a:gd name="T13" fmla="*/ 695 h 695"/>
                  <a:gd name="T14" fmla="*/ 54 w 131"/>
                  <a:gd name="T15" fmla="*/ 610 h 695"/>
                  <a:gd name="T16" fmla="*/ 94 w 131"/>
                  <a:gd name="T17" fmla="*/ 456 h 695"/>
                  <a:gd name="T18" fmla="*/ 131 w 131"/>
                  <a:gd name="T19" fmla="*/ 116 h 695"/>
                  <a:gd name="T20" fmla="*/ 114 w 131"/>
                  <a:gd name="T21" fmla="*/ 0 h 695"/>
                  <a:gd name="T22" fmla="*/ 37 w 131"/>
                  <a:gd name="T23" fmla="*/ 19 h 6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1" h="695">
                    <a:moveTo>
                      <a:pt x="37" y="19"/>
                    </a:moveTo>
                    <a:lnTo>
                      <a:pt x="56" y="144"/>
                    </a:lnTo>
                    <a:lnTo>
                      <a:pt x="54" y="441"/>
                    </a:lnTo>
                    <a:lnTo>
                      <a:pt x="0" y="566"/>
                    </a:lnTo>
                    <a:lnTo>
                      <a:pt x="13" y="577"/>
                    </a:lnTo>
                    <a:lnTo>
                      <a:pt x="0" y="642"/>
                    </a:lnTo>
                    <a:lnTo>
                      <a:pt x="11" y="695"/>
                    </a:lnTo>
                    <a:lnTo>
                      <a:pt x="54" y="610"/>
                    </a:lnTo>
                    <a:lnTo>
                      <a:pt x="94" y="456"/>
                    </a:lnTo>
                    <a:lnTo>
                      <a:pt x="131" y="116"/>
                    </a:lnTo>
                    <a:lnTo>
                      <a:pt x="114" y="0"/>
                    </a:lnTo>
                    <a:lnTo>
                      <a:pt x="37" y="19"/>
                    </a:lnTo>
                    <a:close/>
                  </a:path>
                </a:pathLst>
              </a:custGeom>
              <a:solidFill>
                <a:srgbClr val="FF7F7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nvGrpSpPr>
            <p:cNvPr id="335885" name="Group 13"/>
            <p:cNvGrpSpPr>
              <a:grpSpLocks/>
            </p:cNvGrpSpPr>
            <p:nvPr/>
          </p:nvGrpSpPr>
          <p:grpSpPr bwMode="auto">
            <a:xfrm>
              <a:off x="2072" y="3014"/>
              <a:ext cx="334" cy="231"/>
              <a:chOff x="2072" y="3014"/>
              <a:chExt cx="334" cy="231"/>
            </a:xfrm>
          </p:grpSpPr>
          <p:sp>
            <p:nvSpPr>
              <p:cNvPr id="335886" name="Freeform 14"/>
              <p:cNvSpPr>
                <a:spLocks/>
              </p:cNvSpPr>
              <p:nvPr/>
            </p:nvSpPr>
            <p:spPr bwMode="auto">
              <a:xfrm>
                <a:off x="2072" y="3035"/>
                <a:ext cx="131" cy="210"/>
              </a:xfrm>
              <a:custGeom>
                <a:avLst/>
                <a:gdLst>
                  <a:gd name="T0" fmla="*/ 24 w 131"/>
                  <a:gd name="T1" fmla="*/ 104 h 210"/>
                  <a:gd name="T2" fmla="*/ 5 w 131"/>
                  <a:gd name="T3" fmla="*/ 136 h 210"/>
                  <a:gd name="T4" fmla="*/ 0 w 131"/>
                  <a:gd name="T5" fmla="*/ 161 h 210"/>
                  <a:gd name="T6" fmla="*/ 0 w 131"/>
                  <a:gd name="T7" fmla="*/ 180 h 210"/>
                  <a:gd name="T8" fmla="*/ 3 w 131"/>
                  <a:gd name="T9" fmla="*/ 193 h 210"/>
                  <a:gd name="T10" fmla="*/ 13 w 131"/>
                  <a:gd name="T11" fmla="*/ 204 h 210"/>
                  <a:gd name="T12" fmla="*/ 30 w 131"/>
                  <a:gd name="T13" fmla="*/ 210 h 210"/>
                  <a:gd name="T14" fmla="*/ 52 w 131"/>
                  <a:gd name="T15" fmla="*/ 208 h 210"/>
                  <a:gd name="T16" fmla="*/ 75 w 131"/>
                  <a:gd name="T17" fmla="*/ 198 h 210"/>
                  <a:gd name="T18" fmla="*/ 92 w 131"/>
                  <a:gd name="T19" fmla="*/ 178 h 210"/>
                  <a:gd name="T20" fmla="*/ 107 w 131"/>
                  <a:gd name="T21" fmla="*/ 149 h 210"/>
                  <a:gd name="T22" fmla="*/ 116 w 131"/>
                  <a:gd name="T23" fmla="*/ 93 h 210"/>
                  <a:gd name="T24" fmla="*/ 131 w 131"/>
                  <a:gd name="T25" fmla="*/ 36 h 210"/>
                  <a:gd name="T26" fmla="*/ 129 w 131"/>
                  <a:gd name="T27" fmla="*/ 0 h 210"/>
                  <a:gd name="T28" fmla="*/ 103 w 131"/>
                  <a:gd name="T29" fmla="*/ 81 h 210"/>
                  <a:gd name="T30" fmla="*/ 80 w 131"/>
                  <a:gd name="T31" fmla="*/ 132 h 210"/>
                  <a:gd name="T32" fmla="*/ 47 w 131"/>
                  <a:gd name="T33" fmla="*/ 132 h 210"/>
                  <a:gd name="T34" fmla="*/ 18 w 131"/>
                  <a:gd name="T35" fmla="*/ 128 h 210"/>
                  <a:gd name="T36" fmla="*/ 24 w 131"/>
                  <a:gd name="T37" fmla="*/ 104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31" h="210">
                    <a:moveTo>
                      <a:pt x="24" y="104"/>
                    </a:moveTo>
                    <a:lnTo>
                      <a:pt x="5" y="136"/>
                    </a:lnTo>
                    <a:lnTo>
                      <a:pt x="0" y="161"/>
                    </a:lnTo>
                    <a:lnTo>
                      <a:pt x="0" y="180"/>
                    </a:lnTo>
                    <a:lnTo>
                      <a:pt x="3" y="193"/>
                    </a:lnTo>
                    <a:lnTo>
                      <a:pt x="13" y="204"/>
                    </a:lnTo>
                    <a:lnTo>
                      <a:pt x="30" y="210"/>
                    </a:lnTo>
                    <a:lnTo>
                      <a:pt x="52" y="208"/>
                    </a:lnTo>
                    <a:lnTo>
                      <a:pt x="75" y="198"/>
                    </a:lnTo>
                    <a:lnTo>
                      <a:pt x="92" y="178"/>
                    </a:lnTo>
                    <a:lnTo>
                      <a:pt x="107" y="149"/>
                    </a:lnTo>
                    <a:lnTo>
                      <a:pt x="116" y="93"/>
                    </a:lnTo>
                    <a:lnTo>
                      <a:pt x="131" y="36"/>
                    </a:lnTo>
                    <a:lnTo>
                      <a:pt x="129" y="0"/>
                    </a:lnTo>
                    <a:lnTo>
                      <a:pt x="103" y="81"/>
                    </a:lnTo>
                    <a:lnTo>
                      <a:pt x="80" y="132"/>
                    </a:lnTo>
                    <a:lnTo>
                      <a:pt x="47" y="132"/>
                    </a:lnTo>
                    <a:lnTo>
                      <a:pt x="18" y="128"/>
                    </a:lnTo>
                    <a:lnTo>
                      <a:pt x="24" y="104"/>
                    </a:lnTo>
                    <a:close/>
                  </a:path>
                </a:pathLst>
              </a:custGeom>
              <a:solidFill>
                <a:srgbClr val="FF1F3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35887" name="Freeform 15"/>
              <p:cNvSpPr>
                <a:spLocks/>
              </p:cNvSpPr>
              <p:nvPr/>
            </p:nvSpPr>
            <p:spPr bwMode="auto">
              <a:xfrm>
                <a:off x="2258" y="3014"/>
                <a:ext cx="148" cy="229"/>
              </a:xfrm>
              <a:custGeom>
                <a:avLst/>
                <a:gdLst>
                  <a:gd name="T0" fmla="*/ 2 w 148"/>
                  <a:gd name="T1" fmla="*/ 0 h 229"/>
                  <a:gd name="T2" fmla="*/ 0 w 148"/>
                  <a:gd name="T3" fmla="*/ 23 h 229"/>
                  <a:gd name="T4" fmla="*/ 19 w 148"/>
                  <a:gd name="T5" fmla="*/ 81 h 229"/>
                  <a:gd name="T6" fmla="*/ 32 w 148"/>
                  <a:gd name="T7" fmla="*/ 129 h 229"/>
                  <a:gd name="T8" fmla="*/ 47 w 148"/>
                  <a:gd name="T9" fmla="*/ 174 h 229"/>
                  <a:gd name="T10" fmla="*/ 62 w 148"/>
                  <a:gd name="T11" fmla="*/ 199 h 229"/>
                  <a:gd name="T12" fmla="*/ 77 w 148"/>
                  <a:gd name="T13" fmla="*/ 218 h 229"/>
                  <a:gd name="T14" fmla="*/ 98 w 148"/>
                  <a:gd name="T15" fmla="*/ 225 h 229"/>
                  <a:gd name="T16" fmla="*/ 120 w 148"/>
                  <a:gd name="T17" fmla="*/ 229 h 229"/>
                  <a:gd name="T18" fmla="*/ 131 w 148"/>
                  <a:gd name="T19" fmla="*/ 221 h 229"/>
                  <a:gd name="T20" fmla="*/ 143 w 148"/>
                  <a:gd name="T21" fmla="*/ 216 h 229"/>
                  <a:gd name="T22" fmla="*/ 148 w 148"/>
                  <a:gd name="T23" fmla="*/ 193 h 229"/>
                  <a:gd name="T24" fmla="*/ 145 w 148"/>
                  <a:gd name="T25" fmla="*/ 163 h 229"/>
                  <a:gd name="T26" fmla="*/ 131 w 148"/>
                  <a:gd name="T27" fmla="*/ 127 h 229"/>
                  <a:gd name="T28" fmla="*/ 122 w 148"/>
                  <a:gd name="T29" fmla="*/ 108 h 229"/>
                  <a:gd name="T30" fmla="*/ 118 w 148"/>
                  <a:gd name="T31" fmla="*/ 125 h 229"/>
                  <a:gd name="T32" fmla="*/ 113 w 148"/>
                  <a:gd name="T33" fmla="*/ 132 h 229"/>
                  <a:gd name="T34" fmla="*/ 94 w 148"/>
                  <a:gd name="T35" fmla="*/ 138 h 229"/>
                  <a:gd name="T36" fmla="*/ 79 w 148"/>
                  <a:gd name="T37" fmla="*/ 140 h 229"/>
                  <a:gd name="T38" fmla="*/ 49 w 148"/>
                  <a:gd name="T39" fmla="*/ 134 h 229"/>
                  <a:gd name="T40" fmla="*/ 19 w 148"/>
                  <a:gd name="T41" fmla="*/ 45 h 229"/>
                  <a:gd name="T42" fmla="*/ 2 w 148"/>
                  <a:gd name="T43" fmla="*/ 0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8" h="229">
                    <a:moveTo>
                      <a:pt x="2" y="0"/>
                    </a:moveTo>
                    <a:lnTo>
                      <a:pt x="0" y="23"/>
                    </a:lnTo>
                    <a:lnTo>
                      <a:pt x="19" y="81"/>
                    </a:lnTo>
                    <a:lnTo>
                      <a:pt x="32" y="129"/>
                    </a:lnTo>
                    <a:lnTo>
                      <a:pt x="47" y="174"/>
                    </a:lnTo>
                    <a:lnTo>
                      <a:pt x="62" y="199"/>
                    </a:lnTo>
                    <a:lnTo>
                      <a:pt x="77" y="218"/>
                    </a:lnTo>
                    <a:lnTo>
                      <a:pt x="98" y="225"/>
                    </a:lnTo>
                    <a:lnTo>
                      <a:pt x="120" y="229"/>
                    </a:lnTo>
                    <a:lnTo>
                      <a:pt x="131" y="221"/>
                    </a:lnTo>
                    <a:lnTo>
                      <a:pt x="143" y="216"/>
                    </a:lnTo>
                    <a:lnTo>
                      <a:pt x="148" y="193"/>
                    </a:lnTo>
                    <a:lnTo>
                      <a:pt x="145" y="163"/>
                    </a:lnTo>
                    <a:lnTo>
                      <a:pt x="131" y="127"/>
                    </a:lnTo>
                    <a:lnTo>
                      <a:pt x="122" y="108"/>
                    </a:lnTo>
                    <a:lnTo>
                      <a:pt x="118" y="125"/>
                    </a:lnTo>
                    <a:lnTo>
                      <a:pt x="113" y="132"/>
                    </a:lnTo>
                    <a:lnTo>
                      <a:pt x="94" y="138"/>
                    </a:lnTo>
                    <a:lnTo>
                      <a:pt x="79" y="140"/>
                    </a:lnTo>
                    <a:lnTo>
                      <a:pt x="49" y="134"/>
                    </a:lnTo>
                    <a:lnTo>
                      <a:pt x="19" y="45"/>
                    </a:lnTo>
                    <a:lnTo>
                      <a:pt x="2" y="0"/>
                    </a:lnTo>
                    <a:close/>
                  </a:path>
                </a:pathLst>
              </a:custGeom>
              <a:solidFill>
                <a:srgbClr val="FF1F3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sp>
          <p:nvSpPr>
            <p:cNvPr id="335888" name="Freeform 16"/>
            <p:cNvSpPr>
              <a:spLocks/>
            </p:cNvSpPr>
            <p:nvPr/>
          </p:nvSpPr>
          <p:spPr bwMode="auto">
            <a:xfrm>
              <a:off x="1970" y="1008"/>
              <a:ext cx="572" cy="1465"/>
            </a:xfrm>
            <a:custGeom>
              <a:avLst/>
              <a:gdLst>
                <a:gd name="T0" fmla="*/ 226 w 572"/>
                <a:gd name="T1" fmla="*/ 0 h 1465"/>
                <a:gd name="T2" fmla="*/ 90 w 572"/>
                <a:gd name="T3" fmla="*/ 76 h 1465"/>
                <a:gd name="T4" fmla="*/ 73 w 572"/>
                <a:gd name="T5" fmla="*/ 100 h 1465"/>
                <a:gd name="T6" fmla="*/ 0 w 572"/>
                <a:gd name="T7" fmla="*/ 462 h 1465"/>
                <a:gd name="T8" fmla="*/ 109 w 572"/>
                <a:gd name="T9" fmla="*/ 477 h 1465"/>
                <a:gd name="T10" fmla="*/ 124 w 572"/>
                <a:gd name="T11" fmla="*/ 386 h 1465"/>
                <a:gd name="T12" fmla="*/ 166 w 572"/>
                <a:gd name="T13" fmla="*/ 577 h 1465"/>
                <a:gd name="T14" fmla="*/ 96 w 572"/>
                <a:gd name="T15" fmla="*/ 823 h 1465"/>
                <a:gd name="T16" fmla="*/ 96 w 572"/>
                <a:gd name="T17" fmla="*/ 1001 h 1465"/>
                <a:gd name="T18" fmla="*/ 109 w 572"/>
                <a:gd name="T19" fmla="*/ 1126 h 1465"/>
                <a:gd name="T20" fmla="*/ 145 w 572"/>
                <a:gd name="T21" fmla="*/ 1308 h 1465"/>
                <a:gd name="T22" fmla="*/ 177 w 572"/>
                <a:gd name="T23" fmla="*/ 1444 h 1465"/>
                <a:gd name="T24" fmla="*/ 282 w 572"/>
                <a:gd name="T25" fmla="*/ 1465 h 1465"/>
                <a:gd name="T26" fmla="*/ 293 w 572"/>
                <a:gd name="T27" fmla="*/ 1442 h 1465"/>
                <a:gd name="T28" fmla="*/ 393 w 572"/>
                <a:gd name="T29" fmla="*/ 1438 h 1465"/>
                <a:gd name="T30" fmla="*/ 427 w 572"/>
                <a:gd name="T31" fmla="*/ 1268 h 1465"/>
                <a:gd name="T32" fmla="*/ 459 w 572"/>
                <a:gd name="T33" fmla="*/ 1043 h 1465"/>
                <a:gd name="T34" fmla="*/ 483 w 572"/>
                <a:gd name="T35" fmla="*/ 816 h 1465"/>
                <a:gd name="T36" fmla="*/ 419 w 572"/>
                <a:gd name="T37" fmla="*/ 556 h 1465"/>
                <a:gd name="T38" fmla="*/ 444 w 572"/>
                <a:gd name="T39" fmla="*/ 413 h 1465"/>
                <a:gd name="T40" fmla="*/ 459 w 572"/>
                <a:gd name="T41" fmla="*/ 466 h 1465"/>
                <a:gd name="T42" fmla="*/ 572 w 572"/>
                <a:gd name="T43" fmla="*/ 435 h 1465"/>
                <a:gd name="T44" fmla="*/ 485 w 572"/>
                <a:gd name="T45" fmla="*/ 97 h 1465"/>
                <a:gd name="T46" fmla="*/ 340 w 572"/>
                <a:gd name="T47" fmla="*/ 0 h 1465"/>
                <a:gd name="T48" fmla="*/ 337 w 572"/>
                <a:gd name="T49" fmla="*/ 11 h 1465"/>
                <a:gd name="T50" fmla="*/ 318 w 572"/>
                <a:gd name="T51" fmla="*/ 25 h 1465"/>
                <a:gd name="T52" fmla="*/ 303 w 572"/>
                <a:gd name="T53" fmla="*/ 28 h 1465"/>
                <a:gd name="T54" fmla="*/ 288 w 572"/>
                <a:gd name="T55" fmla="*/ 28 h 1465"/>
                <a:gd name="T56" fmla="*/ 269 w 572"/>
                <a:gd name="T57" fmla="*/ 26 h 1465"/>
                <a:gd name="T58" fmla="*/ 252 w 572"/>
                <a:gd name="T59" fmla="*/ 23 h 1465"/>
                <a:gd name="T60" fmla="*/ 233 w 572"/>
                <a:gd name="T61" fmla="*/ 11 h 1465"/>
                <a:gd name="T62" fmla="*/ 226 w 572"/>
                <a:gd name="T63" fmla="*/ 0 h 14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72" h="1465">
                  <a:moveTo>
                    <a:pt x="226" y="0"/>
                  </a:moveTo>
                  <a:lnTo>
                    <a:pt x="90" y="76"/>
                  </a:lnTo>
                  <a:lnTo>
                    <a:pt x="73" y="100"/>
                  </a:lnTo>
                  <a:lnTo>
                    <a:pt x="0" y="462"/>
                  </a:lnTo>
                  <a:lnTo>
                    <a:pt x="109" y="477"/>
                  </a:lnTo>
                  <a:lnTo>
                    <a:pt x="124" y="386"/>
                  </a:lnTo>
                  <a:lnTo>
                    <a:pt x="166" y="577"/>
                  </a:lnTo>
                  <a:lnTo>
                    <a:pt x="96" y="823"/>
                  </a:lnTo>
                  <a:lnTo>
                    <a:pt x="96" y="1001"/>
                  </a:lnTo>
                  <a:lnTo>
                    <a:pt x="109" y="1126"/>
                  </a:lnTo>
                  <a:lnTo>
                    <a:pt x="145" y="1308"/>
                  </a:lnTo>
                  <a:lnTo>
                    <a:pt x="177" y="1444"/>
                  </a:lnTo>
                  <a:lnTo>
                    <a:pt x="282" y="1465"/>
                  </a:lnTo>
                  <a:lnTo>
                    <a:pt x="293" y="1442"/>
                  </a:lnTo>
                  <a:lnTo>
                    <a:pt x="393" y="1438"/>
                  </a:lnTo>
                  <a:lnTo>
                    <a:pt x="427" y="1268"/>
                  </a:lnTo>
                  <a:lnTo>
                    <a:pt x="459" y="1043"/>
                  </a:lnTo>
                  <a:lnTo>
                    <a:pt x="483" y="816"/>
                  </a:lnTo>
                  <a:lnTo>
                    <a:pt x="419" y="556"/>
                  </a:lnTo>
                  <a:lnTo>
                    <a:pt x="444" y="413"/>
                  </a:lnTo>
                  <a:lnTo>
                    <a:pt x="459" y="466"/>
                  </a:lnTo>
                  <a:lnTo>
                    <a:pt x="572" y="435"/>
                  </a:lnTo>
                  <a:lnTo>
                    <a:pt x="485" y="97"/>
                  </a:lnTo>
                  <a:lnTo>
                    <a:pt x="340" y="0"/>
                  </a:lnTo>
                  <a:lnTo>
                    <a:pt x="337" y="11"/>
                  </a:lnTo>
                  <a:lnTo>
                    <a:pt x="318" y="25"/>
                  </a:lnTo>
                  <a:lnTo>
                    <a:pt x="303" y="28"/>
                  </a:lnTo>
                  <a:lnTo>
                    <a:pt x="288" y="28"/>
                  </a:lnTo>
                  <a:lnTo>
                    <a:pt x="269" y="26"/>
                  </a:lnTo>
                  <a:lnTo>
                    <a:pt x="252" y="23"/>
                  </a:lnTo>
                  <a:lnTo>
                    <a:pt x="233" y="11"/>
                  </a:lnTo>
                  <a:lnTo>
                    <a:pt x="226" y="0"/>
                  </a:lnTo>
                  <a:close/>
                </a:path>
              </a:pathLst>
            </a:custGeom>
            <a:solidFill>
              <a:srgbClr val="FF1F3F"/>
            </a:solidFill>
            <a:ln w="23813">
              <a:solidFill>
                <a:srgbClr val="FF1F3F"/>
              </a:solidFill>
              <a:prstDash val="solid"/>
              <a:round/>
              <a:headEnd/>
              <a:tailEnd/>
            </a:ln>
          </p:spPr>
          <p:txBody>
            <a:bodyPr/>
            <a:lstStyle/>
            <a:p>
              <a:endParaRPr lang="en-US"/>
            </a:p>
          </p:txBody>
        </p:sp>
      </p:grpSp>
      <p:grpSp>
        <p:nvGrpSpPr>
          <p:cNvPr id="335889" name="Group 17"/>
          <p:cNvGrpSpPr>
            <a:grpSpLocks/>
          </p:cNvGrpSpPr>
          <p:nvPr/>
        </p:nvGrpSpPr>
        <p:grpSpPr bwMode="auto">
          <a:xfrm>
            <a:off x="3730625" y="900113"/>
            <a:ext cx="949325" cy="4452937"/>
            <a:chOff x="2350" y="567"/>
            <a:chExt cx="598" cy="2805"/>
          </a:xfrm>
        </p:grpSpPr>
        <p:grpSp>
          <p:nvGrpSpPr>
            <p:cNvPr id="335890" name="Group 18"/>
            <p:cNvGrpSpPr>
              <a:grpSpLocks/>
            </p:cNvGrpSpPr>
            <p:nvPr/>
          </p:nvGrpSpPr>
          <p:grpSpPr bwMode="auto">
            <a:xfrm>
              <a:off x="2478" y="567"/>
              <a:ext cx="316" cy="678"/>
              <a:chOff x="2478" y="567"/>
              <a:chExt cx="316" cy="678"/>
            </a:xfrm>
          </p:grpSpPr>
          <p:sp>
            <p:nvSpPr>
              <p:cNvPr id="335891" name="Freeform 19"/>
              <p:cNvSpPr>
                <a:spLocks/>
              </p:cNvSpPr>
              <p:nvPr/>
            </p:nvSpPr>
            <p:spPr bwMode="auto">
              <a:xfrm>
                <a:off x="2478" y="567"/>
                <a:ext cx="316" cy="520"/>
              </a:xfrm>
              <a:custGeom>
                <a:avLst/>
                <a:gdLst>
                  <a:gd name="T0" fmla="*/ 120 w 316"/>
                  <a:gd name="T1" fmla="*/ 8 h 520"/>
                  <a:gd name="T2" fmla="*/ 88 w 316"/>
                  <a:gd name="T3" fmla="*/ 25 h 520"/>
                  <a:gd name="T4" fmla="*/ 64 w 316"/>
                  <a:gd name="T5" fmla="*/ 47 h 520"/>
                  <a:gd name="T6" fmla="*/ 47 w 316"/>
                  <a:gd name="T7" fmla="*/ 74 h 520"/>
                  <a:gd name="T8" fmla="*/ 30 w 316"/>
                  <a:gd name="T9" fmla="*/ 127 h 520"/>
                  <a:gd name="T10" fmla="*/ 11 w 316"/>
                  <a:gd name="T11" fmla="*/ 204 h 520"/>
                  <a:gd name="T12" fmla="*/ 0 w 316"/>
                  <a:gd name="T13" fmla="*/ 273 h 520"/>
                  <a:gd name="T14" fmla="*/ 2 w 316"/>
                  <a:gd name="T15" fmla="*/ 303 h 520"/>
                  <a:gd name="T16" fmla="*/ 7 w 316"/>
                  <a:gd name="T17" fmla="*/ 331 h 520"/>
                  <a:gd name="T18" fmla="*/ 11 w 316"/>
                  <a:gd name="T19" fmla="*/ 373 h 520"/>
                  <a:gd name="T20" fmla="*/ 35 w 316"/>
                  <a:gd name="T21" fmla="*/ 520 h 520"/>
                  <a:gd name="T22" fmla="*/ 52 w 316"/>
                  <a:gd name="T23" fmla="*/ 490 h 520"/>
                  <a:gd name="T24" fmla="*/ 77 w 316"/>
                  <a:gd name="T25" fmla="*/ 486 h 520"/>
                  <a:gd name="T26" fmla="*/ 94 w 316"/>
                  <a:gd name="T27" fmla="*/ 479 h 520"/>
                  <a:gd name="T28" fmla="*/ 116 w 316"/>
                  <a:gd name="T29" fmla="*/ 460 h 520"/>
                  <a:gd name="T30" fmla="*/ 109 w 316"/>
                  <a:gd name="T31" fmla="*/ 382 h 520"/>
                  <a:gd name="T32" fmla="*/ 109 w 316"/>
                  <a:gd name="T33" fmla="*/ 358 h 520"/>
                  <a:gd name="T34" fmla="*/ 86 w 316"/>
                  <a:gd name="T35" fmla="*/ 305 h 520"/>
                  <a:gd name="T36" fmla="*/ 81 w 316"/>
                  <a:gd name="T37" fmla="*/ 221 h 520"/>
                  <a:gd name="T38" fmla="*/ 86 w 316"/>
                  <a:gd name="T39" fmla="*/ 146 h 520"/>
                  <a:gd name="T40" fmla="*/ 129 w 316"/>
                  <a:gd name="T41" fmla="*/ 98 h 520"/>
                  <a:gd name="T42" fmla="*/ 205 w 316"/>
                  <a:gd name="T43" fmla="*/ 91 h 520"/>
                  <a:gd name="T44" fmla="*/ 240 w 316"/>
                  <a:gd name="T45" fmla="*/ 138 h 520"/>
                  <a:gd name="T46" fmla="*/ 237 w 316"/>
                  <a:gd name="T47" fmla="*/ 297 h 520"/>
                  <a:gd name="T48" fmla="*/ 205 w 316"/>
                  <a:gd name="T49" fmla="*/ 360 h 520"/>
                  <a:gd name="T50" fmla="*/ 199 w 316"/>
                  <a:gd name="T51" fmla="*/ 460 h 520"/>
                  <a:gd name="T52" fmla="*/ 216 w 316"/>
                  <a:gd name="T53" fmla="*/ 445 h 520"/>
                  <a:gd name="T54" fmla="*/ 231 w 316"/>
                  <a:gd name="T55" fmla="*/ 462 h 520"/>
                  <a:gd name="T56" fmla="*/ 250 w 316"/>
                  <a:gd name="T57" fmla="*/ 473 h 520"/>
                  <a:gd name="T58" fmla="*/ 263 w 316"/>
                  <a:gd name="T59" fmla="*/ 483 h 520"/>
                  <a:gd name="T60" fmla="*/ 284 w 316"/>
                  <a:gd name="T61" fmla="*/ 496 h 520"/>
                  <a:gd name="T62" fmla="*/ 301 w 316"/>
                  <a:gd name="T63" fmla="*/ 390 h 520"/>
                  <a:gd name="T64" fmla="*/ 308 w 316"/>
                  <a:gd name="T65" fmla="*/ 326 h 520"/>
                  <a:gd name="T66" fmla="*/ 314 w 316"/>
                  <a:gd name="T67" fmla="*/ 284 h 520"/>
                  <a:gd name="T68" fmla="*/ 316 w 316"/>
                  <a:gd name="T69" fmla="*/ 256 h 520"/>
                  <a:gd name="T70" fmla="*/ 314 w 316"/>
                  <a:gd name="T71" fmla="*/ 221 h 520"/>
                  <a:gd name="T72" fmla="*/ 308 w 316"/>
                  <a:gd name="T73" fmla="*/ 197 h 520"/>
                  <a:gd name="T74" fmla="*/ 301 w 316"/>
                  <a:gd name="T75" fmla="*/ 170 h 520"/>
                  <a:gd name="T76" fmla="*/ 295 w 316"/>
                  <a:gd name="T77" fmla="*/ 144 h 520"/>
                  <a:gd name="T78" fmla="*/ 295 w 316"/>
                  <a:gd name="T79" fmla="*/ 125 h 520"/>
                  <a:gd name="T80" fmla="*/ 289 w 316"/>
                  <a:gd name="T81" fmla="*/ 97 h 520"/>
                  <a:gd name="T82" fmla="*/ 278 w 316"/>
                  <a:gd name="T83" fmla="*/ 64 h 520"/>
                  <a:gd name="T84" fmla="*/ 257 w 316"/>
                  <a:gd name="T85" fmla="*/ 32 h 520"/>
                  <a:gd name="T86" fmla="*/ 227 w 316"/>
                  <a:gd name="T87" fmla="*/ 11 h 520"/>
                  <a:gd name="T88" fmla="*/ 195 w 316"/>
                  <a:gd name="T89" fmla="*/ 2 h 520"/>
                  <a:gd name="T90" fmla="*/ 163 w 316"/>
                  <a:gd name="T91" fmla="*/ 0 h 520"/>
                  <a:gd name="T92" fmla="*/ 120 w 316"/>
                  <a:gd name="T93" fmla="*/ 8 h 5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16" h="520">
                    <a:moveTo>
                      <a:pt x="120" y="8"/>
                    </a:moveTo>
                    <a:lnTo>
                      <a:pt x="88" y="25"/>
                    </a:lnTo>
                    <a:lnTo>
                      <a:pt x="64" y="47"/>
                    </a:lnTo>
                    <a:lnTo>
                      <a:pt x="47" y="74"/>
                    </a:lnTo>
                    <a:lnTo>
                      <a:pt x="30" y="127"/>
                    </a:lnTo>
                    <a:lnTo>
                      <a:pt x="11" y="204"/>
                    </a:lnTo>
                    <a:lnTo>
                      <a:pt x="0" y="273"/>
                    </a:lnTo>
                    <a:lnTo>
                      <a:pt x="2" y="303"/>
                    </a:lnTo>
                    <a:lnTo>
                      <a:pt x="7" y="331"/>
                    </a:lnTo>
                    <a:lnTo>
                      <a:pt x="11" y="373"/>
                    </a:lnTo>
                    <a:lnTo>
                      <a:pt x="35" y="520"/>
                    </a:lnTo>
                    <a:lnTo>
                      <a:pt x="52" y="490"/>
                    </a:lnTo>
                    <a:lnTo>
                      <a:pt x="77" y="486"/>
                    </a:lnTo>
                    <a:lnTo>
                      <a:pt x="94" y="479"/>
                    </a:lnTo>
                    <a:lnTo>
                      <a:pt x="116" y="460"/>
                    </a:lnTo>
                    <a:lnTo>
                      <a:pt x="109" y="382"/>
                    </a:lnTo>
                    <a:lnTo>
                      <a:pt x="109" y="358"/>
                    </a:lnTo>
                    <a:lnTo>
                      <a:pt x="86" y="305"/>
                    </a:lnTo>
                    <a:lnTo>
                      <a:pt x="81" y="221"/>
                    </a:lnTo>
                    <a:lnTo>
                      <a:pt x="86" y="146"/>
                    </a:lnTo>
                    <a:lnTo>
                      <a:pt x="129" y="98"/>
                    </a:lnTo>
                    <a:lnTo>
                      <a:pt x="205" y="91"/>
                    </a:lnTo>
                    <a:lnTo>
                      <a:pt x="240" y="138"/>
                    </a:lnTo>
                    <a:lnTo>
                      <a:pt x="237" y="297"/>
                    </a:lnTo>
                    <a:lnTo>
                      <a:pt x="205" y="360"/>
                    </a:lnTo>
                    <a:lnTo>
                      <a:pt x="199" y="460"/>
                    </a:lnTo>
                    <a:lnTo>
                      <a:pt x="216" y="445"/>
                    </a:lnTo>
                    <a:lnTo>
                      <a:pt x="231" y="462"/>
                    </a:lnTo>
                    <a:lnTo>
                      <a:pt x="250" y="473"/>
                    </a:lnTo>
                    <a:lnTo>
                      <a:pt x="263" y="483"/>
                    </a:lnTo>
                    <a:lnTo>
                      <a:pt x="284" y="496"/>
                    </a:lnTo>
                    <a:lnTo>
                      <a:pt x="301" y="390"/>
                    </a:lnTo>
                    <a:lnTo>
                      <a:pt x="308" y="326"/>
                    </a:lnTo>
                    <a:lnTo>
                      <a:pt x="314" y="284"/>
                    </a:lnTo>
                    <a:lnTo>
                      <a:pt x="316" y="256"/>
                    </a:lnTo>
                    <a:lnTo>
                      <a:pt x="314" y="221"/>
                    </a:lnTo>
                    <a:lnTo>
                      <a:pt x="308" y="197"/>
                    </a:lnTo>
                    <a:lnTo>
                      <a:pt x="301" y="170"/>
                    </a:lnTo>
                    <a:lnTo>
                      <a:pt x="295" y="144"/>
                    </a:lnTo>
                    <a:lnTo>
                      <a:pt x="295" y="125"/>
                    </a:lnTo>
                    <a:lnTo>
                      <a:pt x="289" y="97"/>
                    </a:lnTo>
                    <a:lnTo>
                      <a:pt x="278" y="64"/>
                    </a:lnTo>
                    <a:lnTo>
                      <a:pt x="257" y="32"/>
                    </a:lnTo>
                    <a:lnTo>
                      <a:pt x="227" y="11"/>
                    </a:lnTo>
                    <a:lnTo>
                      <a:pt x="195" y="2"/>
                    </a:lnTo>
                    <a:lnTo>
                      <a:pt x="163" y="0"/>
                    </a:lnTo>
                    <a:lnTo>
                      <a:pt x="120" y="8"/>
                    </a:lnTo>
                    <a:close/>
                  </a:path>
                </a:pathLst>
              </a:custGeom>
              <a:solidFill>
                <a:srgbClr val="BF3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35892" name="Freeform 20"/>
              <p:cNvSpPr>
                <a:spLocks/>
              </p:cNvSpPr>
              <p:nvPr/>
            </p:nvSpPr>
            <p:spPr bwMode="auto">
              <a:xfrm>
                <a:off x="2512" y="648"/>
                <a:ext cx="259" cy="597"/>
              </a:xfrm>
              <a:custGeom>
                <a:avLst/>
                <a:gdLst>
                  <a:gd name="T0" fmla="*/ 95 w 259"/>
                  <a:gd name="T1" fmla="*/ 8 h 597"/>
                  <a:gd name="T2" fmla="*/ 75 w 259"/>
                  <a:gd name="T3" fmla="*/ 19 h 597"/>
                  <a:gd name="T4" fmla="*/ 58 w 259"/>
                  <a:gd name="T5" fmla="*/ 40 h 597"/>
                  <a:gd name="T6" fmla="*/ 48 w 259"/>
                  <a:gd name="T7" fmla="*/ 65 h 597"/>
                  <a:gd name="T8" fmla="*/ 45 w 259"/>
                  <a:gd name="T9" fmla="*/ 95 h 597"/>
                  <a:gd name="T10" fmla="*/ 41 w 259"/>
                  <a:gd name="T11" fmla="*/ 139 h 597"/>
                  <a:gd name="T12" fmla="*/ 48 w 259"/>
                  <a:gd name="T13" fmla="*/ 214 h 597"/>
                  <a:gd name="T14" fmla="*/ 56 w 259"/>
                  <a:gd name="T15" fmla="*/ 241 h 597"/>
                  <a:gd name="T16" fmla="*/ 75 w 259"/>
                  <a:gd name="T17" fmla="*/ 279 h 597"/>
                  <a:gd name="T18" fmla="*/ 75 w 259"/>
                  <a:gd name="T19" fmla="*/ 369 h 597"/>
                  <a:gd name="T20" fmla="*/ 0 w 259"/>
                  <a:gd name="T21" fmla="*/ 419 h 597"/>
                  <a:gd name="T22" fmla="*/ 135 w 259"/>
                  <a:gd name="T23" fmla="*/ 597 h 597"/>
                  <a:gd name="T24" fmla="*/ 259 w 259"/>
                  <a:gd name="T25" fmla="*/ 407 h 597"/>
                  <a:gd name="T26" fmla="*/ 171 w 259"/>
                  <a:gd name="T27" fmla="*/ 351 h 597"/>
                  <a:gd name="T28" fmla="*/ 171 w 259"/>
                  <a:gd name="T29" fmla="*/ 281 h 597"/>
                  <a:gd name="T30" fmla="*/ 197 w 259"/>
                  <a:gd name="T31" fmla="*/ 239 h 597"/>
                  <a:gd name="T32" fmla="*/ 205 w 259"/>
                  <a:gd name="T33" fmla="*/ 216 h 597"/>
                  <a:gd name="T34" fmla="*/ 210 w 259"/>
                  <a:gd name="T35" fmla="*/ 144 h 597"/>
                  <a:gd name="T36" fmla="*/ 212 w 259"/>
                  <a:gd name="T37" fmla="*/ 103 h 597"/>
                  <a:gd name="T38" fmla="*/ 212 w 259"/>
                  <a:gd name="T39" fmla="*/ 72 h 597"/>
                  <a:gd name="T40" fmla="*/ 203 w 259"/>
                  <a:gd name="T41" fmla="*/ 46 h 597"/>
                  <a:gd name="T42" fmla="*/ 189 w 259"/>
                  <a:gd name="T43" fmla="*/ 23 h 597"/>
                  <a:gd name="T44" fmla="*/ 171 w 259"/>
                  <a:gd name="T45" fmla="*/ 10 h 597"/>
                  <a:gd name="T46" fmla="*/ 146 w 259"/>
                  <a:gd name="T47" fmla="*/ 0 h 597"/>
                  <a:gd name="T48" fmla="*/ 120 w 259"/>
                  <a:gd name="T49" fmla="*/ 0 h 597"/>
                  <a:gd name="T50" fmla="*/ 95 w 259"/>
                  <a:gd name="T51" fmla="*/ 8 h 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59" h="597">
                    <a:moveTo>
                      <a:pt x="95" y="8"/>
                    </a:moveTo>
                    <a:lnTo>
                      <a:pt x="75" y="19"/>
                    </a:lnTo>
                    <a:lnTo>
                      <a:pt x="58" y="40"/>
                    </a:lnTo>
                    <a:lnTo>
                      <a:pt x="48" y="65"/>
                    </a:lnTo>
                    <a:lnTo>
                      <a:pt x="45" y="95"/>
                    </a:lnTo>
                    <a:lnTo>
                      <a:pt x="41" y="139"/>
                    </a:lnTo>
                    <a:lnTo>
                      <a:pt x="48" y="214"/>
                    </a:lnTo>
                    <a:lnTo>
                      <a:pt x="56" y="241"/>
                    </a:lnTo>
                    <a:lnTo>
                      <a:pt x="75" y="279"/>
                    </a:lnTo>
                    <a:lnTo>
                      <a:pt x="75" y="369"/>
                    </a:lnTo>
                    <a:lnTo>
                      <a:pt x="0" y="419"/>
                    </a:lnTo>
                    <a:lnTo>
                      <a:pt x="135" y="597"/>
                    </a:lnTo>
                    <a:lnTo>
                      <a:pt x="259" y="407"/>
                    </a:lnTo>
                    <a:lnTo>
                      <a:pt x="171" y="351"/>
                    </a:lnTo>
                    <a:lnTo>
                      <a:pt x="171" y="281"/>
                    </a:lnTo>
                    <a:lnTo>
                      <a:pt x="197" y="239"/>
                    </a:lnTo>
                    <a:lnTo>
                      <a:pt x="205" y="216"/>
                    </a:lnTo>
                    <a:lnTo>
                      <a:pt x="210" y="144"/>
                    </a:lnTo>
                    <a:lnTo>
                      <a:pt x="212" y="103"/>
                    </a:lnTo>
                    <a:lnTo>
                      <a:pt x="212" y="72"/>
                    </a:lnTo>
                    <a:lnTo>
                      <a:pt x="203" y="46"/>
                    </a:lnTo>
                    <a:lnTo>
                      <a:pt x="189" y="23"/>
                    </a:lnTo>
                    <a:lnTo>
                      <a:pt x="171" y="10"/>
                    </a:lnTo>
                    <a:lnTo>
                      <a:pt x="146" y="0"/>
                    </a:lnTo>
                    <a:lnTo>
                      <a:pt x="120" y="0"/>
                    </a:lnTo>
                    <a:lnTo>
                      <a:pt x="95" y="8"/>
                    </a:lnTo>
                    <a:close/>
                  </a:path>
                </a:pathLst>
              </a:custGeom>
              <a:solidFill>
                <a:srgbClr val="FF7F7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35893" name="Freeform 21"/>
              <p:cNvSpPr>
                <a:spLocks/>
              </p:cNvSpPr>
              <p:nvPr/>
            </p:nvSpPr>
            <p:spPr bwMode="auto">
              <a:xfrm>
                <a:off x="2568" y="753"/>
                <a:ext cx="85" cy="111"/>
              </a:xfrm>
              <a:custGeom>
                <a:avLst/>
                <a:gdLst>
                  <a:gd name="T0" fmla="*/ 9 w 85"/>
                  <a:gd name="T1" fmla="*/ 1 h 111"/>
                  <a:gd name="T2" fmla="*/ 32 w 85"/>
                  <a:gd name="T3" fmla="*/ 0 h 111"/>
                  <a:gd name="T4" fmla="*/ 53 w 85"/>
                  <a:gd name="T5" fmla="*/ 7 h 111"/>
                  <a:gd name="T6" fmla="*/ 62 w 85"/>
                  <a:gd name="T7" fmla="*/ 9 h 111"/>
                  <a:gd name="T8" fmla="*/ 62 w 85"/>
                  <a:gd name="T9" fmla="*/ 98 h 111"/>
                  <a:gd name="T10" fmla="*/ 85 w 85"/>
                  <a:gd name="T11" fmla="*/ 98 h 111"/>
                  <a:gd name="T12" fmla="*/ 68 w 85"/>
                  <a:gd name="T13" fmla="*/ 111 h 111"/>
                  <a:gd name="T14" fmla="*/ 55 w 85"/>
                  <a:gd name="T15" fmla="*/ 98 h 111"/>
                  <a:gd name="T16" fmla="*/ 55 w 85"/>
                  <a:gd name="T17" fmla="*/ 32 h 111"/>
                  <a:gd name="T18" fmla="*/ 23 w 85"/>
                  <a:gd name="T19" fmla="*/ 37 h 111"/>
                  <a:gd name="T20" fmla="*/ 43 w 85"/>
                  <a:gd name="T21" fmla="*/ 26 h 111"/>
                  <a:gd name="T22" fmla="*/ 17 w 85"/>
                  <a:gd name="T23" fmla="*/ 28 h 111"/>
                  <a:gd name="T24" fmla="*/ 0 w 85"/>
                  <a:gd name="T25" fmla="*/ 20 h 111"/>
                  <a:gd name="T26" fmla="*/ 9 w 85"/>
                  <a:gd name="T27" fmla="*/ 1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5" h="111">
                    <a:moveTo>
                      <a:pt x="9" y="1"/>
                    </a:moveTo>
                    <a:lnTo>
                      <a:pt x="32" y="0"/>
                    </a:lnTo>
                    <a:lnTo>
                      <a:pt x="53" y="7"/>
                    </a:lnTo>
                    <a:lnTo>
                      <a:pt x="62" y="9"/>
                    </a:lnTo>
                    <a:lnTo>
                      <a:pt x="62" y="98"/>
                    </a:lnTo>
                    <a:lnTo>
                      <a:pt x="85" y="98"/>
                    </a:lnTo>
                    <a:lnTo>
                      <a:pt x="68" y="111"/>
                    </a:lnTo>
                    <a:lnTo>
                      <a:pt x="55" y="98"/>
                    </a:lnTo>
                    <a:lnTo>
                      <a:pt x="55" y="32"/>
                    </a:lnTo>
                    <a:lnTo>
                      <a:pt x="23" y="37"/>
                    </a:lnTo>
                    <a:lnTo>
                      <a:pt x="43" y="26"/>
                    </a:lnTo>
                    <a:lnTo>
                      <a:pt x="17" y="28"/>
                    </a:lnTo>
                    <a:lnTo>
                      <a:pt x="0" y="20"/>
                    </a:lnTo>
                    <a:lnTo>
                      <a:pt x="9" y="1"/>
                    </a:lnTo>
                    <a:close/>
                  </a:path>
                </a:pathLst>
              </a:custGeom>
              <a:solidFill>
                <a:srgbClr val="BF3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nvGrpSpPr>
            <p:cNvPr id="335894" name="Group 22"/>
            <p:cNvGrpSpPr>
              <a:grpSpLocks/>
            </p:cNvGrpSpPr>
            <p:nvPr/>
          </p:nvGrpSpPr>
          <p:grpSpPr bwMode="auto">
            <a:xfrm>
              <a:off x="2446" y="1922"/>
              <a:ext cx="491" cy="1329"/>
              <a:chOff x="2446" y="1922"/>
              <a:chExt cx="491" cy="1329"/>
            </a:xfrm>
          </p:grpSpPr>
          <p:grpSp>
            <p:nvGrpSpPr>
              <p:cNvPr id="335895" name="Group 23"/>
              <p:cNvGrpSpPr>
                <a:grpSpLocks/>
              </p:cNvGrpSpPr>
              <p:nvPr/>
            </p:nvGrpSpPr>
            <p:grpSpPr bwMode="auto">
              <a:xfrm>
                <a:off x="2446" y="1922"/>
                <a:ext cx="491" cy="1329"/>
                <a:chOff x="2446" y="1922"/>
                <a:chExt cx="491" cy="1329"/>
              </a:xfrm>
            </p:grpSpPr>
            <p:sp>
              <p:nvSpPr>
                <p:cNvPr id="335896" name="Freeform 24"/>
                <p:cNvSpPr>
                  <a:spLocks/>
                </p:cNvSpPr>
                <p:nvPr/>
              </p:nvSpPr>
              <p:spPr bwMode="auto">
                <a:xfrm>
                  <a:off x="2446" y="2210"/>
                  <a:ext cx="351" cy="1041"/>
                </a:xfrm>
                <a:custGeom>
                  <a:avLst/>
                  <a:gdLst>
                    <a:gd name="T0" fmla="*/ 64 w 351"/>
                    <a:gd name="T1" fmla="*/ 22 h 1041"/>
                    <a:gd name="T2" fmla="*/ 67 w 351"/>
                    <a:gd name="T3" fmla="*/ 321 h 1041"/>
                    <a:gd name="T4" fmla="*/ 66 w 351"/>
                    <a:gd name="T5" fmla="*/ 575 h 1041"/>
                    <a:gd name="T6" fmla="*/ 81 w 351"/>
                    <a:gd name="T7" fmla="*/ 819 h 1041"/>
                    <a:gd name="T8" fmla="*/ 41 w 351"/>
                    <a:gd name="T9" fmla="*/ 925 h 1041"/>
                    <a:gd name="T10" fmla="*/ 9 w 351"/>
                    <a:gd name="T11" fmla="*/ 995 h 1041"/>
                    <a:gd name="T12" fmla="*/ 0 w 351"/>
                    <a:gd name="T13" fmla="*/ 1016 h 1041"/>
                    <a:gd name="T14" fmla="*/ 15 w 351"/>
                    <a:gd name="T15" fmla="*/ 1041 h 1041"/>
                    <a:gd name="T16" fmla="*/ 77 w 351"/>
                    <a:gd name="T17" fmla="*/ 1037 h 1041"/>
                    <a:gd name="T18" fmla="*/ 133 w 351"/>
                    <a:gd name="T19" fmla="*/ 899 h 1041"/>
                    <a:gd name="T20" fmla="*/ 137 w 351"/>
                    <a:gd name="T21" fmla="*/ 812 h 1041"/>
                    <a:gd name="T22" fmla="*/ 178 w 351"/>
                    <a:gd name="T23" fmla="*/ 522 h 1041"/>
                    <a:gd name="T24" fmla="*/ 184 w 351"/>
                    <a:gd name="T25" fmla="*/ 456 h 1041"/>
                    <a:gd name="T26" fmla="*/ 182 w 351"/>
                    <a:gd name="T27" fmla="*/ 592 h 1041"/>
                    <a:gd name="T28" fmla="*/ 201 w 351"/>
                    <a:gd name="T29" fmla="*/ 783 h 1041"/>
                    <a:gd name="T30" fmla="*/ 195 w 351"/>
                    <a:gd name="T31" fmla="*/ 872 h 1041"/>
                    <a:gd name="T32" fmla="*/ 224 w 351"/>
                    <a:gd name="T33" fmla="*/ 961 h 1041"/>
                    <a:gd name="T34" fmla="*/ 261 w 351"/>
                    <a:gd name="T35" fmla="*/ 1025 h 1041"/>
                    <a:gd name="T36" fmla="*/ 318 w 351"/>
                    <a:gd name="T37" fmla="*/ 1029 h 1041"/>
                    <a:gd name="T38" fmla="*/ 334 w 351"/>
                    <a:gd name="T39" fmla="*/ 1006 h 1041"/>
                    <a:gd name="T40" fmla="*/ 274 w 351"/>
                    <a:gd name="T41" fmla="*/ 868 h 1041"/>
                    <a:gd name="T42" fmla="*/ 269 w 351"/>
                    <a:gd name="T43" fmla="*/ 804 h 1041"/>
                    <a:gd name="T44" fmla="*/ 280 w 351"/>
                    <a:gd name="T45" fmla="*/ 666 h 1041"/>
                    <a:gd name="T46" fmla="*/ 303 w 351"/>
                    <a:gd name="T47" fmla="*/ 437 h 1041"/>
                    <a:gd name="T48" fmla="*/ 351 w 351"/>
                    <a:gd name="T49" fmla="*/ 0 h 1041"/>
                    <a:gd name="T50" fmla="*/ 64 w 351"/>
                    <a:gd name="T51" fmla="*/ 22 h 10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51" h="1041">
                      <a:moveTo>
                        <a:pt x="64" y="22"/>
                      </a:moveTo>
                      <a:lnTo>
                        <a:pt x="67" y="321"/>
                      </a:lnTo>
                      <a:lnTo>
                        <a:pt x="66" y="575"/>
                      </a:lnTo>
                      <a:lnTo>
                        <a:pt x="81" y="819"/>
                      </a:lnTo>
                      <a:lnTo>
                        <a:pt x="41" y="925"/>
                      </a:lnTo>
                      <a:lnTo>
                        <a:pt x="9" y="995"/>
                      </a:lnTo>
                      <a:lnTo>
                        <a:pt x="0" y="1016"/>
                      </a:lnTo>
                      <a:lnTo>
                        <a:pt x="15" y="1041"/>
                      </a:lnTo>
                      <a:lnTo>
                        <a:pt x="77" y="1037"/>
                      </a:lnTo>
                      <a:lnTo>
                        <a:pt x="133" y="899"/>
                      </a:lnTo>
                      <a:lnTo>
                        <a:pt x="137" y="812"/>
                      </a:lnTo>
                      <a:lnTo>
                        <a:pt x="178" y="522"/>
                      </a:lnTo>
                      <a:lnTo>
                        <a:pt x="184" y="456"/>
                      </a:lnTo>
                      <a:lnTo>
                        <a:pt x="182" y="592"/>
                      </a:lnTo>
                      <a:lnTo>
                        <a:pt x="201" y="783"/>
                      </a:lnTo>
                      <a:lnTo>
                        <a:pt x="195" y="872"/>
                      </a:lnTo>
                      <a:lnTo>
                        <a:pt x="224" y="961"/>
                      </a:lnTo>
                      <a:lnTo>
                        <a:pt x="261" y="1025"/>
                      </a:lnTo>
                      <a:lnTo>
                        <a:pt x="318" y="1029"/>
                      </a:lnTo>
                      <a:lnTo>
                        <a:pt x="334" y="1006"/>
                      </a:lnTo>
                      <a:lnTo>
                        <a:pt x="274" y="868"/>
                      </a:lnTo>
                      <a:lnTo>
                        <a:pt x="269" y="804"/>
                      </a:lnTo>
                      <a:lnTo>
                        <a:pt x="280" y="666"/>
                      </a:lnTo>
                      <a:lnTo>
                        <a:pt x="303" y="437"/>
                      </a:lnTo>
                      <a:lnTo>
                        <a:pt x="351" y="0"/>
                      </a:lnTo>
                      <a:lnTo>
                        <a:pt x="64" y="22"/>
                      </a:lnTo>
                      <a:close/>
                    </a:path>
                  </a:pathLst>
                </a:custGeom>
                <a:solidFill>
                  <a:srgbClr val="FF7F3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35897" name="Freeform 25"/>
                <p:cNvSpPr>
                  <a:spLocks/>
                </p:cNvSpPr>
                <p:nvPr/>
              </p:nvSpPr>
              <p:spPr bwMode="auto">
                <a:xfrm>
                  <a:off x="2854" y="1922"/>
                  <a:ext cx="83" cy="131"/>
                </a:xfrm>
                <a:custGeom>
                  <a:avLst/>
                  <a:gdLst>
                    <a:gd name="T0" fmla="*/ 83 w 83"/>
                    <a:gd name="T1" fmla="*/ 0 h 131"/>
                    <a:gd name="T2" fmla="*/ 83 w 83"/>
                    <a:gd name="T3" fmla="*/ 68 h 131"/>
                    <a:gd name="T4" fmla="*/ 0 w 83"/>
                    <a:gd name="T5" fmla="*/ 131 h 131"/>
                    <a:gd name="T6" fmla="*/ 37 w 83"/>
                    <a:gd name="T7" fmla="*/ 9 h 131"/>
                    <a:gd name="T8" fmla="*/ 83 w 83"/>
                    <a:gd name="T9" fmla="*/ 0 h 131"/>
                  </a:gdLst>
                  <a:ahLst/>
                  <a:cxnLst>
                    <a:cxn ang="0">
                      <a:pos x="T0" y="T1"/>
                    </a:cxn>
                    <a:cxn ang="0">
                      <a:pos x="T2" y="T3"/>
                    </a:cxn>
                    <a:cxn ang="0">
                      <a:pos x="T4" y="T5"/>
                    </a:cxn>
                    <a:cxn ang="0">
                      <a:pos x="T6" y="T7"/>
                    </a:cxn>
                    <a:cxn ang="0">
                      <a:pos x="T8" y="T9"/>
                    </a:cxn>
                  </a:cxnLst>
                  <a:rect l="0" t="0" r="r" b="b"/>
                  <a:pathLst>
                    <a:path w="83" h="131">
                      <a:moveTo>
                        <a:pt x="83" y="0"/>
                      </a:moveTo>
                      <a:lnTo>
                        <a:pt x="83" y="68"/>
                      </a:lnTo>
                      <a:lnTo>
                        <a:pt x="0" y="131"/>
                      </a:lnTo>
                      <a:lnTo>
                        <a:pt x="37" y="9"/>
                      </a:lnTo>
                      <a:lnTo>
                        <a:pt x="83" y="0"/>
                      </a:lnTo>
                      <a:close/>
                    </a:path>
                  </a:pathLst>
                </a:custGeom>
                <a:solidFill>
                  <a:srgbClr val="FF7F3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sp>
            <p:nvSpPr>
              <p:cNvPr id="335898" name="Freeform 26"/>
              <p:cNvSpPr>
                <a:spLocks/>
              </p:cNvSpPr>
              <p:nvPr/>
            </p:nvSpPr>
            <p:spPr bwMode="auto">
              <a:xfrm>
                <a:off x="2628" y="2219"/>
                <a:ext cx="26" cy="460"/>
              </a:xfrm>
              <a:custGeom>
                <a:avLst/>
                <a:gdLst>
                  <a:gd name="T0" fmla="*/ 26 w 26"/>
                  <a:gd name="T1" fmla="*/ 0 h 460"/>
                  <a:gd name="T2" fmla="*/ 26 w 26"/>
                  <a:gd name="T3" fmla="*/ 153 h 460"/>
                  <a:gd name="T4" fmla="*/ 21 w 26"/>
                  <a:gd name="T5" fmla="*/ 244 h 460"/>
                  <a:gd name="T6" fmla="*/ 15 w 26"/>
                  <a:gd name="T7" fmla="*/ 343 h 460"/>
                  <a:gd name="T8" fmla="*/ 0 w 26"/>
                  <a:gd name="T9" fmla="*/ 437 h 460"/>
                  <a:gd name="T10" fmla="*/ 4 w 26"/>
                  <a:gd name="T11" fmla="*/ 460 h 460"/>
                  <a:gd name="T12" fmla="*/ 26 w 26"/>
                  <a:gd name="T13" fmla="*/ 0 h 460"/>
                </a:gdLst>
                <a:ahLst/>
                <a:cxnLst>
                  <a:cxn ang="0">
                    <a:pos x="T0" y="T1"/>
                  </a:cxn>
                  <a:cxn ang="0">
                    <a:pos x="T2" y="T3"/>
                  </a:cxn>
                  <a:cxn ang="0">
                    <a:pos x="T4" y="T5"/>
                  </a:cxn>
                  <a:cxn ang="0">
                    <a:pos x="T6" y="T7"/>
                  </a:cxn>
                  <a:cxn ang="0">
                    <a:pos x="T8" y="T9"/>
                  </a:cxn>
                  <a:cxn ang="0">
                    <a:pos x="T10" y="T11"/>
                  </a:cxn>
                  <a:cxn ang="0">
                    <a:pos x="T12" y="T13"/>
                  </a:cxn>
                </a:cxnLst>
                <a:rect l="0" t="0" r="r" b="b"/>
                <a:pathLst>
                  <a:path w="26" h="460">
                    <a:moveTo>
                      <a:pt x="26" y="0"/>
                    </a:moveTo>
                    <a:lnTo>
                      <a:pt x="26" y="153"/>
                    </a:lnTo>
                    <a:lnTo>
                      <a:pt x="21" y="244"/>
                    </a:lnTo>
                    <a:lnTo>
                      <a:pt x="15" y="343"/>
                    </a:lnTo>
                    <a:lnTo>
                      <a:pt x="0" y="437"/>
                    </a:lnTo>
                    <a:lnTo>
                      <a:pt x="4" y="460"/>
                    </a:lnTo>
                    <a:lnTo>
                      <a:pt x="26" y="0"/>
                    </a:lnTo>
                    <a:close/>
                  </a:path>
                </a:pathLst>
              </a:custGeom>
              <a:solidFill>
                <a:srgbClr val="FF5F1F"/>
              </a:solidFill>
              <a:ln w="23813">
                <a:solidFill>
                  <a:srgbClr val="FF5F1F"/>
                </a:solidFill>
                <a:prstDash val="solid"/>
                <a:round/>
                <a:headEnd/>
                <a:tailEnd/>
              </a:ln>
            </p:spPr>
            <p:txBody>
              <a:bodyPr/>
              <a:lstStyle/>
              <a:p>
                <a:endParaRPr lang="en-US"/>
              </a:p>
            </p:txBody>
          </p:sp>
        </p:grpSp>
        <p:grpSp>
          <p:nvGrpSpPr>
            <p:cNvPr id="335899" name="Group 27"/>
            <p:cNvGrpSpPr>
              <a:grpSpLocks/>
            </p:cNvGrpSpPr>
            <p:nvPr/>
          </p:nvGrpSpPr>
          <p:grpSpPr bwMode="auto">
            <a:xfrm>
              <a:off x="2427" y="3080"/>
              <a:ext cx="374" cy="292"/>
              <a:chOff x="2427" y="3080"/>
              <a:chExt cx="374" cy="292"/>
            </a:xfrm>
          </p:grpSpPr>
          <p:sp>
            <p:nvSpPr>
              <p:cNvPr id="335900" name="Freeform 28"/>
              <p:cNvSpPr>
                <a:spLocks/>
              </p:cNvSpPr>
              <p:nvPr/>
            </p:nvSpPr>
            <p:spPr bwMode="auto">
              <a:xfrm>
                <a:off x="2632" y="3080"/>
                <a:ext cx="169" cy="276"/>
              </a:xfrm>
              <a:custGeom>
                <a:avLst/>
                <a:gdLst>
                  <a:gd name="T0" fmla="*/ 11 w 169"/>
                  <a:gd name="T1" fmla="*/ 0 h 276"/>
                  <a:gd name="T2" fmla="*/ 0 w 169"/>
                  <a:gd name="T3" fmla="*/ 42 h 276"/>
                  <a:gd name="T4" fmla="*/ 0 w 169"/>
                  <a:gd name="T5" fmla="*/ 123 h 276"/>
                  <a:gd name="T6" fmla="*/ 17 w 169"/>
                  <a:gd name="T7" fmla="*/ 93 h 276"/>
                  <a:gd name="T8" fmla="*/ 36 w 169"/>
                  <a:gd name="T9" fmla="*/ 133 h 276"/>
                  <a:gd name="T10" fmla="*/ 41 w 169"/>
                  <a:gd name="T11" fmla="*/ 189 h 276"/>
                  <a:gd name="T12" fmla="*/ 68 w 169"/>
                  <a:gd name="T13" fmla="*/ 241 h 276"/>
                  <a:gd name="T14" fmla="*/ 109 w 169"/>
                  <a:gd name="T15" fmla="*/ 269 h 276"/>
                  <a:gd name="T16" fmla="*/ 141 w 169"/>
                  <a:gd name="T17" fmla="*/ 276 h 276"/>
                  <a:gd name="T18" fmla="*/ 169 w 169"/>
                  <a:gd name="T19" fmla="*/ 271 h 276"/>
                  <a:gd name="T20" fmla="*/ 169 w 169"/>
                  <a:gd name="T21" fmla="*/ 216 h 276"/>
                  <a:gd name="T22" fmla="*/ 147 w 169"/>
                  <a:gd name="T23" fmla="*/ 135 h 276"/>
                  <a:gd name="T24" fmla="*/ 133 w 169"/>
                  <a:gd name="T25" fmla="*/ 155 h 276"/>
                  <a:gd name="T26" fmla="*/ 109 w 169"/>
                  <a:gd name="T27" fmla="*/ 155 h 276"/>
                  <a:gd name="T28" fmla="*/ 75 w 169"/>
                  <a:gd name="T29" fmla="*/ 152 h 276"/>
                  <a:gd name="T30" fmla="*/ 53 w 169"/>
                  <a:gd name="T31" fmla="*/ 116 h 276"/>
                  <a:gd name="T32" fmla="*/ 32 w 169"/>
                  <a:gd name="T33" fmla="*/ 72 h 276"/>
                  <a:gd name="T34" fmla="*/ 11 w 169"/>
                  <a:gd name="T35" fmla="*/ 0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9" h="276">
                    <a:moveTo>
                      <a:pt x="11" y="0"/>
                    </a:moveTo>
                    <a:lnTo>
                      <a:pt x="0" y="42"/>
                    </a:lnTo>
                    <a:lnTo>
                      <a:pt x="0" y="123"/>
                    </a:lnTo>
                    <a:lnTo>
                      <a:pt x="17" y="93"/>
                    </a:lnTo>
                    <a:lnTo>
                      <a:pt x="36" y="133"/>
                    </a:lnTo>
                    <a:lnTo>
                      <a:pt x="41" y="189"/>
                    </a:lnTo>
                    <a:lnTo>
                      <a:pt x="68" y="241"/>
                    </a:lnTo>
                    <a:lnTo>
                      <a:pt x="109" y="269"/>
                    </a:lnTo>
                    <a:lnTo>
                      <a:pt x="141" y="276"/>
                    </a:lnTo>
                    <a:lnTo>
                      <a:pt x="169" y="271"/>
                    </a:lnTo>
                    <a:lnTo>
                      <a:pt x="169" y="216"/>
                    </a:lnTo>
                    <a:lnTo>
                      <a:pt x="147" y="135"/>
                    </a:lnTo>
                    <a:lnTo>
                      <a:pt x="133" y="155"/>
                    </a:lnTo>
                    <a:lnTo>
                      <a:pt x="109" y="155"/>
                    </a:lnTo>
                    <a:lnTo>
                      <a:pt x="75" y="152"/>
                    </a:lnTo>
                    <a:lnTo>
                      <a:pt x="53" y="116"/>
                    </a:lnTo>
                    <a:lnTo>
                      <a:pt x="32" y="72"/>
                    </a:lnTo>
                    <a:lnTo>
                      <a:pt x="11" y="0"/>
                    </a:lnTo>
                    <a:close/>
                  </a:path>
                </a:pathLst>
              </a:custGeom>
              <a:solidFill>
                <a:srgbClr val="7F5F3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35901" name="Freeform 29"/>
              <p:cNvSpPr>
                <a:spLocks/>
              </p:cNvSpPr>
              <p:nvPr/>
            </p:nvSpPr>
            <p:spPr bwMode="auto">
              <a:xfrm>
                <a:off x="2427" y="3086"/>
                <a:ext cx="156" cy="286"/>
              </a:xfrm>
              <a:custGeom>
                <a:avLst/>
                <a:gdLst>
                  <a:gd name="T0" fmla="*/ 154 w 156"/>
                  <a:gd name="T1" fmla="*/ 0 h 286"/>
                  <a:gd name="T2" fmla="*/ 156 w 156"/>
                  <a:gd name="T3" fmla="*/ 113 h 286"/>
                  <a:gd name="T4" fmla="*/ 147 w 156"/>
                  <a:gd name="T5" fmla="*/ 85 h 286"/>
                  <a:gd name="T6" fmla="*/ 133 w 156"/>
                  <a:gd name="T7" fmla="*/ 121 h 286"/>
                  <a:gd name="T8" fmla="*/ 122 w 156"/>
                  <a:gd name="T9" fmla="*/ 176 h 286"/>
                  <a:gd name="T10" fmla="*/ 109 w 156"/>
                  <a:gd name="T11" fmla="*/ 221 h 286"/>
                  <a:gd name="T12" fmla="*/ 77 w 156"/>
                  <a:gd name="T13" fmla="*/ 257 h 286"/>
                  <a:gd name="T14" fmla="*/ 49 w 156"/>
                  <a:gd name="T15" fmla="*/ 278 h 286"/>
                  <a:gd name="T16" fmla="*/ 21 w 156"/>
                  <a:gd name="T17" fmla="*/ 286 h 286"/>
                  <a:gd name="T18" fmla="*/ 11 w 156"/>
                  <a:gd name="T19" fmla="*/ 272 h 286"/>
                  <a:gd name="T20" fmla="*/ 2 w 156"/>
                  <a:gd name="T21" fmla="*/ 246 h 286"/>
                  <a:gd name="T22" fmla="*/ 0 w 156"/>
                  <a:gd name="T23" fmla="*/ 218 h 286"/>
                  <a:gd name="T24" fmla="*/ 4 w 156"/>
                  <a:gd name="T25" fmla="*/ 189 h 286"/>
                  <a:gd name="T26" fmla="*/ 17 w 156"/>
                  <a:gd name="T27" fmla="*/ 140 h 286"/>
                  <a:gd name="T28" fmla="*/ 39 w 156"/>
                  <a:gd name="T29" fmla="*/ 157 h 286"/>
                  <a:gd name="T30" fmla="*/ 73 w 156"/>
                  <a:gd name="T31" fmla="*/ 157 h 286"/>
                  <a:gd name="T32" fmla="*/ 96 w 156"/>
                  <a:gd name="T33" fmla="*/ 155 h 286"/>
                  <a:gd name="T34" fmla="*/ 137 w 156"/>
                  <a:gd name="T35" fmla="*/ 59 h 286"/>
                  <a:gd name="T36" fmla="*/ 154 w 156"/>
                  <a:gd name="T37" fmla="*/ 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6" h="286">
                    <a:moveTo>
                      <a:pt x="154" y="0"/>
                    </a:moveTo>
                    <a:lnTo>
                      <a:pt x="156" y="113"/>
                    </a:lnTo>
                    <a:lnTo>
                      <a:pt x="147" y="85"/>
                    </a:lnTo>
                    <a:lnTo>
                      <a:pt x="133" y="121"/>
                    </a:lnTo>
                    <a:lnTo>
                      <a:pt x="122" y="176"/>
                    </a:lnTo>
                    <a:lnTo>
                      <a:pt x="109" y="221"/>
                    </a:lnTo>
                    <a:lnTo>
                      <a:pt x="77" y="257"/>
                    </a:lnTo>
                    <a:lnTo>
                      <a:pt x="49" y="278"/>
                    </a:lnTo>
                    <a:lnTo>
                      <a:pt x="21" y="286"/>
                    </a:lnTo>
                    <a:lnTo>
                      <a:pt x="11" y="272"/>
                    </a:lnTo>
                    <a:lnTo>
                      <a:pt x="2" y="246"/>
                    </a:lnTo>
                    <a:lnTo>
                      <a:pt x="0" y="218"/>
                    </a:lnTo>
                    <a:lnTo>
                      <a:pt x="4" y="189"/>
                    </a:lnTo>
                    <a:lnTo>
                      <a:pt x="17" y="140"/>
                    </a:lnTo>
                    <a:lnTo>
                      <a:pt x="39" y="157"/>
                    </a:lnTo>
                    <a:lnTo>
                      <a:pt x="73" y="157"/>
                    </a:lnTo>
                    <a:lnTo>
                      <a:pt x="96" y="155"/>
                    </a:lnTo>
                    <a:lnTo>
                      <a:pt x="137" y="59"/>
                    </a:lnTo>
                    <a:lnTo>
                      <a:pt x="154" y="0"/>
                    </a:lnTo>
                    <a:close/>
                  </a:path>
                </a:pathLst>
              </a:custGeom>
              <a:solidFill>
                <a:srgbClr val="7F5F3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nvGrpSpPr>
            <p:cNvPr id="335902" name="Group 30"/>
            <p:cNvGrpSpPr>
              <a:grpSpLocks/>
            </p:cNvGrpSpPr>
            <p:nvPr/>
          </p:nvGrpSpPr>
          <p:grpSpPr bwMode="auto">
            <a:xfrm>
              <a:off x="2350" y="1034"/>
              <a:ext cx="598" cy="2035"/>
              <a:chOff x="2350" y="1034"/>
              <a:chExt cx="598" cy="2035"/>
            </a:xfrm>
          </p:grpSpPr>
          <p:grpSp>
            <p:nvGrpSpPr>
              <p:cNvPr id="335903" name="Group 31"/>
              <p:cNvGrpSpPr>
                <a:grpSpLocks/>
              </p:cNvGrpSpPr>
              <p:nvPr/>
            </p:nvGrpSpPr>
            <p:grpSpPr bwMode="auto">
              <a:xfrm>
                <a:off x="2350" y="1034"/>
                <a:ext cx="598" cy="2035"/>
                <a:chOff x="2350" y="1034"/>
                <a:chExt cx="598" cy="2035"/>
              </a:xfrm>
            </p:grpSpPr>
            <p:sp>
              <p:nvSpPr>
                <p:cNvPr id="335904" name="Freeform 32"/>
                <p:cNvSpPr>
                  <a:spLocks/>
                </p:cNvSpPr>
                <p:nvPr/>
              </p:nvSpPr>
              <p:spPr bwMode="auto">
                <a:xfrm>
                  <a:off x="2350" y="1034"/>
                  <a:ext cx="598" cy="2035"/>
                </a:xfrm>
                <a:custGeom>
                  <a:avLst/>
                  <a:gdLst>
                    <a:gd name="T0" fmla="*/ 169 w 598"/>
                    <a:gd name="T1" fmla="*/ 21 h 2035"/>
                    <a:gd name="T2" fmla="*/ 53 w 598"/>
                    <a:gd name="T3" fmla="*/ 88 h 2035"/>
                    <a:gd name="T4" fmla="*/ 22 w 598"/>
                    <a:gd name="T5" fmla="*/ 142 h 2035"/>
                    <a:gd name="T6" fmla="*/ 0 w 598"/>
                    <a:gd name="T7" fmla="*/ 612 h 2035"/>
                    <a:gd name="T8" fmla="*/ 9 w 598"/>
                    <a:gd name="T9" fmla="*/ 723 h 2035"/>
                    <a:gd name="T10" fmla="*/ 81 w 598"/>
                    <a:gd name="T11" fmla="*/ 714 h 2035"/>
                    <a:gd name="T12" fmla="*/ 77 w 598"/>
                    <a:gd name="T13" fmla="*/ 990 h 2035"/>
                    <a:gd name="T14" fmla="*/ 111 w 598"/>
                    <a:gd name="T15" fmla="*/ 990 h 2035"/>
                    <a:gd name="T16" fmla="*/ 152 w 598"/>
                    <a:gd name="T17" fmla="*/ 1566 h 2035"/>
                    <a:gd name="T18" fmla="*/ 156 w 598"/>
                    <a:gd name="T19" fmla="*/ 1870 h 2035"/>
                    <a:gd name="T20" fmla="*/ 162 w 598"/>
                    <a:gd name="T21" fmla="*/ 2008 h 2035"/>
                    <a:gd name="T22" fmla="*/ 192 w 598"/>
                    <a:gd name="T23" fmla="*/ 2035 h 2035"/>
                    <a:gd name="T24" fmla="*/ 242 w 598"/>
                    <a:gd name="T25" fmla="*/ 2012 h 2035"/>
                    <a:gd name="T26" fmla="*/ 271 w 598"/>
                    <a:gd name="T27" fmla="*/ 1777 h 2035"/>
                    <a:gd name="T28" fmla="*/ 291 w 598"/>
                    <a:gd name="T29" fmla="*/ 2022 h 2035"/>
                    <a:gd name="T30" fmla="*/ 335 w 598"/>
                    <a:gd name="T31" fmla="*/ 2033 h 2035"/>
                    <a:gd name="T32" fmla="*/ 374 w 598"/>
                    <a:gd name="T33" fmla="*/ 2016 h 2035"/>
                    <a:gd name="T34" fmla="*/ 417 w 598"/>
                    <a:gd name="T35" fmla="*/ 1552 h 2035"/>
                    <a:gd name="T36" fmla="*/ 470 w 598"/>
                    <a:gd name="T37" fmla="*/ 1215 h 2035"/>
                    <a:gd name="T38" fmla="*/ 551 w 598"/>
                    <a:gd name="T39" fmla="*/ 901 h 2035"/>
                    <a:gd name="T40" fmla="*/ 598 w 598"/>
                    <a:gd name="T41" fmla="*/ 896 h 2035"/>
                    <a:gd name="T42" fmla="*/ 555 w 598"/>
                    <a:gd name="T43" fmla="*/ 462 h 2035"/>
                    <a:gd name="T44" fmla="*/ 553 w 598"/>
                    <a:gd name="T45" fmla="*/ 122 h 2035"/>
                    <a:gd name="T46" fmla="*/ 526 w 598"/>
                    <a:gd name="T47" fmla="*/ 84 h 2035"/>
                    <a:gd name="T48" fmla="*/ 402 w 598"/>
                    <a:gd name="T49" fmla="*/ 0 h 2035"/>
                    <a:gd name="T50" fmla="*/ 297 w 598"/>
                    <a:gd name="T51" fmla="*/ 182 h 2035"/>
                    <a:gd name="T52" fmla="*/ 169 w 598"/>
                    <a:gd name="T53" fmla="*/ 21 h 20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98" h="2035">
                      <a:moveTo>
                        <a:pt x="169" y="21"/>
                      </a:moveTo>
                      <a:lnTo>
                        <a:pt x="53" y="88"/>
                      </a:lnTo>
                      <a:lnTo>
                        <a:pt x="22" y="142"/>
                      </a:lnTo>
                      <a:lnTo>
                        <a:pt x="0" y="612"/>
                      </a:lnTo>
                      <a:lnTo>
                        <a:pt x="9" y="723"/>
                      </a:lnTo>
                      <a:lnTo>
                        <a:pt x="81" y="714"/>
                      </a:lnTo>
                      <a:lnTo>
                        <a:pt x="77" y="990"/>
                      </a:lnTo>
                      <a:lnTo>
                        <a:pt x="111" y="990"/>
                      </a:lnTo>
                      <a:lnTo>
                        <a:pt x="152" y="1566"/>
                      </a:lnTo>
                      <a:lnTo>
                        <a:pt x="156" y="1870"/>
                      </a:lnTo>
                      <a:lnTo>
                        <a:pt x="162" y="2008"/>
                      </a:lnTo>
                      <a:lnTo>
                        <a:pt x="192" y="2035"/>
                      </a:lnTo>
                      <a:lnTo>
                        <a:pt x="242" y="2012"/>
                      </a:lnTo>
                      <a:lnTo>
                        <a:pt x="271" y="1777"/>
                      </a:lnTo>
                      <a:lnTo>
                        <a:pt x="291" y="2022"/>
                      </a:lnTo>
                      <a:lnTo>
                        <a:pt x="335" y="2033"/>
                      </a:lnTo>
                      <a:lnTo>
                        <a:pt x="374" y="2016"/>
                      </a:lnTo>
                      <a:lnTo>
                        <a:pt x="417" y="1552"/>
                      </a:lnTo>
                      <a:lnTo>
                        <a:pt x="470" y="1215"/>
                      </a:lnTo>
                      <a:lnTo>
                        <a:pt x="551" y="901"/>
                      </a:lnTo>
                      <a:lnTo>
                        <a:pt x="598" y="896"/>
                      </a:lnTo>
                      <a:lnTo>
                        <a:pt x="555" y="462"/>
                      </a:lnTo>
                      <a:lnTo>
                        <a:pt x="553" y="122"/>
                      </a:lnTo>
                      <a:lnTo>
                        <a:pt x="526" y="84"/>
                      </a:lnTo>
                      <a:lnTo>
                        <a:pt x="402" y="0"/>
                      </a:lnTo>
                      <a:lnTo>
                        <a:pt x="297" y="182"/>
                      </a:lnTo>
                      <a:lnTo>
                        <a:pt x="169" y="21"/>
                      </a:lnTo>
                      <a:close/>
                    </a:path>
                  </a:pathLst>
                </a:custGeom>
                <a:solidFill>
                  <a:srgbClr val="7F5F3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nvGrpSpPr>
                <p:cNvPr id="335905" name="Group 33"/>
                <p:cNvGrpSpPr>
                  <a:grpSpLocks/>
                </p:cNvGrpSpPr>
                <p:nvPr/>
              </p:nvGrpSpPr>
              <p:grpSpPr bwMode="auto">
                <a:xfrm>
                  <a:off x="2440" y="1597"/>
                  <a:ext cx="261" cy="427"/>
                  <a:chOff x="2440" y="1597"/>
                  <a:chExt cx="261" cy="427"/>
                </a:xfrm>
              </p:grpSpPr>
              <p:sp>
                <p:nvSpPr>
                  <p:cNvPr id="335906" name="Freeform 34"/>
                  <p:cNvSpPr>
                    <a:spLocks/>
                  </p:cNvSpPr>
                  <p:nvPr/>
                </p:nvSpPr>
                <p:spPr bwMode="auto">
                  <a:xfrm>
                    <a:off x="2474" y="1597"/>
                    <a:ext cx="227" cy="427"/>
                  </a:xfrm>
                  <a:custGeom>
                    <a:avLst/>
                    <a:gdLst>
                      <a:gd name="T0" fmla="*/ 0 w 227"/>
                      <a:gd name="T1" fmla="*/ 427 h 427"/>
                      <a:gd name="T2" fmla="*/ 222 w 227"/>
                      <a:gd name="T3" fmla="*/ 405 h 427"/>
                      <a:gd name="T4" fmla="*/ 227 w 227"/>
                      <a:gd name="T5" fmla="*/ 0 h 427"/>
                    </a:gdLst>
                    <a:ahLst/>
                    <a:cxnLst>
                      <a:cxn ang="0">
                        <a:pos x="T0" y="T1"/>
                      </a:cxn>
                      <a:cxn ang="0">
                        <a:pos x="T2" y="T3"/>
                      </a:cxn>
                      <a:cxn ang="0">
                        <a:pos x="T4" y="T5"/>
                      </a:cxn>
                    </a:cxnLst>
                    <a:rect l="0" t="0" r="r" b="b"/>
                    <a:pathLst>
                      <a:path w="227" h="427">
                        <a:moveTo>
                          <a:pt x="0" y="427"/>
                        </a:moveTo>
                        <a:lnTo>
                          <a:pt x="222" y="405"/>
                        </a:lnTo>
                        <a:lnTo>
                          <a:pt x="227" y="0"/>
                        </a:lnTo>
                      </a:path>
                    </a:pathLst>
                  </a:custGeom>
                  <a:noFill/>
                  <a:ln w="23813">
                    <a:solidFill>
                      <a:srgbClr val="5F3F1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35907" name="Freeform 35"/>
                  <p:cNvSpPr>
                    <a:spLocks/>
                  </p:cNvSpPr>
                  <p:nvPr/>
                </p:nvSpPr>
                <p:spPr bwMode="auto">
                  <a:xfrm>
                    <a:off x="2440" y="1648"/>
                    <a:ext cx="256" cy="107"/>
                  </a:xfrm>
                  <a:custGeom>
                    <a:avLst/>
                    <a:gdLst>
                      <a:gd name="T0" fmla="*/ 0 w 256"/>
                      <a:gd name="T1" fmla="*/ 107 h 107"/>
                      <a:gd name="T2" fmla="*/ 90 w 256"/>
                      <a:gd name="T3" fmla="*/ 77 h 107"/>
                      <a:gd name="T4" fmla="*/ 256 w 256"/>
                      <a:gd name="T5" fmla="*/ 0 h 107"/>
                    </a:gdLst>
                    <a:ahLst/>
                    <a:cxnLst>
                      <a:cxn ang="0">
                        <a:pos x="T0" y="T1"/>
                      </a:cxn>
                      <a:cxn ang="0">
                        <a:pos x="T2" y="T3"/>
                      </a:cxn>
                      <a:cxn ang="0">
                        <a:pos x="T4" y="T5"/>
                      </a:cxn>
                    </a:cxnLst>
                    <a:rect l="0" t="0" r="r" b="b"/>
                    <a:pathLst>
                      <a:path w="256" h="107">
                        <a:moveTo>
                          <a:pt x="0" y="107"/>
                        </a:moveTo>
                        <a:lnTo>
                          <a:pt x="90" y="77"/>
                        </a:lnTo>
                        <a:lnTo>
                          <a:pt x="256" y="0"/>
                        </a:lnTo>
                      </a:path>
                    </a:pathLst>
                  </a:custGeom>
                  <a:noFill/>
                  <a:ln w="23813">
                    <a:solidFill>
                      <a:srgbClr val="5F3F1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grpSp>
            <p:nvGrpSpPr>
              <p:cNvPr id="335908" name="Group 36"/>
              <p:cNvGrpSpPr>
                <a:grpSpLocks/>
              </p:cNvGrpSpPr>
              <p:nvPr/>
            </p:nvGrpSpPr>
            <p:grpSpPr bwMode="auto">
              <a:xfrm>
                <a:off x="2429" y="1246"/>
                <a:ext cx="368" cy="504"/>
                <a:chOff x="2429" y="1246"/>
                <a:chExt cx="368" cy="504"/>
              </a:xfrm>
            </p:grpSpPr>
            <p:sp>
              <p:nvSpPr>
                <p:cNvPr id="335909" name="Freeform 37"/>
                <p:cNvSpPr>
                  <a:spLocks/>
                </p:cNvSpPr>
                <p:nvPr/>
              </p:nvSpPr>
              <p:spPr bwMode="auto">
                <a:xfrm>
                  <a:off x="2457" y="1246"/>
                  <a:ext cx="316" cy="381"/>
                </a:xfrm>
                <a:custGeom>
                  <a:avLst/>
                  <a:gdLst>
                    <a:gd name="T0" fmla="*/ 0 w 316"/>
                    <a:gd name="T1" fmla="*/ 135 h 381"/>
                    <a:gd name="T2" fmla="*/ 203 w 316"/>
                    <a:gd name="T3" fmla="*/ 0 h 381"/>
                    <a:gd name="T4" fmla="*/ 316 w 316"/>
                    <a:gd name="T5" fmla="*/ 256 h 381"/>
                    <a:gd name="T6" fmla="*/ 113 w 316"/>
                    <a:gd name="T7" fmla="*/ 381 h 381"/>
                    <a:gd name="T8" fmla="*/ 0 w 316"/>
                    <a:gd name="T9" fmla="*/ 135 h 381"/>
                  </a:gdLst>
                  <a:ahLst/>
                  <a:cxnLst>
                    <a:cxn ang="0">
                      <a:pos x="T0" y="T1"/>
                    </a:cxn>
                    <a:cxn ang="0">
                      <a:pos x="T2" y="T3"/>
                    </a:cxn>
                    <a:cxn ang="0">
                      <a:pos x="T4" y="T5"/>
                    </a:cxn>
                    <a:cxn ang="0">
                      <a:pos x="T6" y="T7"/>
                    </a:cxn>
                    <a:cxn ang="0">
                      <a:pos x="T8" y="T9"/>
                    </a:cxn>
                  </a:cxnLst>
                  <a:rect l="0" t="0" r="r" b="b"/>
                  <a:pathLst>
                    <a:path w="316" h="381">
                      <a:moveTo>
                        <a:pt x="0" y="135"/>
                      </a:moveTo>
                      <a:lnTo>
                        <a:pt x="203" y="0"/>
                      </a:lnTo>
                      <a:lnTo>
                        <a:pt x="316" y="256"/>
                      </a:lnTo>
                      <a:lnTo>
                        <a:pt x="113" y="381"/>
                      </a:lnTo>
                      <a:lnTo>
                        <a:pt x="0" y="135"/>
                      </a:lnTo>
                      <a:close/>
                    </a:path>
                  </a:pathLst>
                </a:custGeom>
                <a:solidFill>
                  <a:srgbClr val="DFD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35910" name="Freeform 38"/>
                <p:cNvSpPr>
                  <a:spLocks/>
                </p:cNvSpPr>
                <p:nvPr/>
              </p:nvSpPr>
              <p:spPr bwMode="auto">
                <a:xfrm>
                  <a:off x="2660" y="1405"/>
                  <a:ext cx="137" cy="205"/>
                </a:xfrm>
                <a:custGeom>
                  <a:avLst/>
                  <a:gdLst>
                    <a:gd name="T0" fmla="*/ 0 w 137"/>
                    <a:gd name="T1" fmla="*/ 125 h 205"/>
                    <a:gd name="T2" fmla="*/ 34 w 137"/>
                    <a:gd name="T3" fmla="*/ 95 h 205"/>
                    <a:gd name="T4" fmla="*/ 53 w 137"/>
                    <a:gd name="T5" fmla="*/ 34 h 205"/>
                    <a:gd name="T6" fmla="*/ 79 w 137"/>
                    <a:gd name="T7" fmla="*/ 16 h 205"/>
                    <a:gd name="T8" fmla="*/ 92 w 137"/>
                    <a:gd name="T9" fmla="*/ 0 h 205"/>
                    <a:gd name="T10" fmla="*/ 102 w 137"/>
                    <a:gd name="T11" fmla="*/ 6 h 205"/>
                    <a:gd name="T12" fmla="*/ 104 w 137"/>
                    <a:gd name="T13" fmla="*/ 21 h 205"/>
                    <a:gd name="T14" fmla="*/ 130 w 137"/>
                    <a:gd name="T15" fmla="*/ 50 h 205"/>
                    <a:gd name="T16" fmla="*/ 137 w 137"/>
                    <a:gd name="T17" fmla="*/ 101 h 205"/>
                    <a:gd name="T18" fmla="*/ 130 w 137"/>
                    <a:gd name="T19" fmla="*/ 137 h 205"/>
                    <a:gd name="T20" fmla="*/ 90 w 137"/>
                    <a:gd name="T21" fmla="*/ 176 h 205"/>
                    <a:gd name="T22" fmla="*/ 13 w 137"/>
                    <a:gd name="T23" fmla="*/ 205 h 205"/>
                    <a:gd name="T24" fmla="*/ 0 w 137"/>
                    <a:gd name="T25" fmla="*/ 12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 h="205">
                      <a:moveTo>
                        <a:pt x="0" y="125"/>
                      </a:moveTo>
                      <a:lnTo>
                        <a:pt x="34" y="95"/>
                      </a:lnTo>
                      <a:lnTo>
                        <a:pt x="53" y="34"/>
                      </a:lnTo>
                      <a:lnTo>
                        <a:pt x="79" y="16"/>
                      </a:lnTo>
                      <a:lnTo>
                        <a:pt x="92" y="0"/>
                      </a:lnTo>
                      <a:lnTo>
                        <a:pt x="102" y="6"/>
                      </a:lnTo>
                      <a:lnTo>
                        <a:pt x="104" y="21"/>
                      </a:lnTo>
                      <a:lnTo>
                        <a:pt x="130" y="50"/>
                      </a:lnTo>
                      <a:lnTo>
                        <a:pt x="137" y="101"/>
                      </a:lnTo>
                      <a:lnTo>
                        <a:pt x="130" y="137"/>
                      </a:lnTo>
                      <a:lnTo>
                        <a:pt x="90" y="176"/>
                      </a:lnTo>
                      <a:lnTo>
                        <a:pt x="13" y="205"/>
                      </a:lnTo>
                      <a:lnTo>
                        <a:pt x="0" y="125"/>
                      </a:lnTo>
                      <a:close/>
                    </a:path>
                  </a:pathLst>
                </a:custGeom>
                <a:solidFill>
                  <a:srgbClr val="FF7F3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35911" name="Freeform 39"/>
                <p:cNvSpPr>
                  <a:spLocks/>
                </p:cNvSpPr>
                <p:nvPr/>
              </p:nvSpPr>
              <p:spPr bwMode="auto">
                <a:xfrm>
                  <a:off x="2429" y="1523"/>
                  <a:ext cx="256" cy="227"/>
                </a:xfrm>
                <a:custGeom>
                  <a:avLst/>
                  <a:gdLst>
                    <a:gd name="T0" fmla="*/ 0 w 256"/>
                    <a:gd name="T1" fmla="*/ 227 h 227"/>
                    <a:gd name="T2" fmla="*/ 103 w 256"/>
                    <a:gd name="T3" fmla="*/ 187 h 227"/>
                    <a:gd name="T4" fmla="*/ 182 w 256"/>
                    <a:gd name="T5" fmla="*/ 142 h 227"/>
                    <a:gd name="T6" fmla="*/ 256 w 256"/>
                    <a:gd name="T7" fmla="*/ 98 h 227"/>
                    <a:gd name="T8" fmla="*/ 227 w 256"/>
                    <a:gd name="T9" fmla="*/ 0 h 227"/>
                    <a:gd name="T10" fmla="*/ 92 w 256"/>
                    <a:gd name="T11" fmla="*/ 62 h 227"/>
                    <a:gd name="T12" fmla="*/ 11 w 256"/>
                    <a:gd name="T13" fmla="*/ 92 h 227"/>
                    <a:gd name="T14" fmla="*/ 7 w 256"/>
                    <a:gd name="T15" fmla="*/ 75 h 227"/>
                    <a:gd name="T16" fmla="*/ 0 w 256"/>
                    <a:gd name="T17" fmla="*/ 227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27">
                      <a:moveTo>
                        <a:pt x="0" y="227"/>
                      </a:moveTo>
                      <a:lnTo>
                        <a:pt x="103" y="187"/>
                      </a:lnTo>
                      <a:lnTo>
                        <a:pt x="182" y="142"/>
                      </a:lnTo>
                      <a:lnTo>
                        <a:pt x="256" y="98"/>
                      </a:lnTo>
                      <a:lnTo>
                        <a:pt x="227" y="0"/>
                      </a:lnTo>
                      <a:lnTo>
                        <a:pt x="92" y="62"/>
                      </a:lnTo>
                      <a:lnTo>
                        <a:pt x="11" y="92"/>
                      </a:lnTo>
                      <a:lnTo>
                        <a:pt x="7" y="75"/>
                      </a:lnTo>
                      <a:lnTo>
                        <a:pt x="0" y="227"/>
                      </a:lnTo>
                      <a:close/>
                    </a:path>
                  </a:pathLst>
                </a:custGeom>
                <a:solidFill>
                  <a:srgbClr val="7F5F3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sp>
          <p:nvSpPr>
            <p:cNvPr id="335912" name="Freeform 40"/>
            <p:cNvSpPr>
              <a:spLocks/>
            </p:cNvSpPr>
            <p:nvPr/>
          </p:nvSpPr>
          <p:spPr bwMode="auto">
            <a:xfrm>
              <a:off x="2623" y="2087"/>
              <a:ext cx="33" cy="740"/>
            </a:xfrm>
            <a:custGeom>
              <a:avLst/>
              <a:gdLst>
                <a:gd name="T0" fmla="*/ 33 w 33"/>
                <a:gd name="T1" fmla="*/ 0 h 740"/>
                <a:gd name="T2" fmla="*/ 22 w 33"/>
                <a:gd name="T3" fmla="*/ 397 h 740"/>
                <a:gd name="T4" fmla="*/ 0 w 33"/>
                <a:gd name="T5" fmla="*/ 740 h 740"/>
              </a:gdLst>
              <a:ahLst/>
              <a:cxnLst>
                <a:cxn ang="0">
                  <a:pos x="T0" y="T1"/>
                </a:cxn>
                <a:cxn ang="0">
                  <a:pos x="T2" y="T3"/>
                </a:cxn>
                <a:cxn ang="0">
                  <a:pos x="T4" y="T5"/>
                </a:cxn>
              </a:cxnLst>
              <a:rect l="0" t="0" r="r" b="b"/>
              <a:pathLst>
                <a:path w="33" h="740">
                  <a:moveTo>
                    <a:pt x="33" y="0"/>
                  </a:moveTo>
                  <a:lnTo>
                    <a:pt x="22" y="397"/>
                  </a:lnTo>
                  <a:lnTo>
                    <a:pt x="0" y="740"/>
                  </a:lnTo>
                </a:path>
              </a:pathLst>
            </a:custGeom>
            <a:noFill/>
            <a:ln w="23813">
              <a:solidFill>
                <a:srgbClr val="5F3F1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35913" name="Group 41"/>
          <p:cNvGrpSpPr>
            <a:grpSpLocks/>
          </p:cNvGrpSpPr>
          <p:nvPr/>
        </p:nvGrpSpPr>
        <p:grpSpPr bwMode="auto">
          <a:xfrm>
            <a:off x="5314950" y="768350"/>
            <a:ext cx="1328738" cy="4248150"/>
            <a:chOff x="3348" y="484"/>
            <a:chExt cx="837" cy="2676"/>
          </a:xfrm>
        </p:grpSpPr>
        <p:grpSp>
          <p:nvGrpSpPr>
            <p:cNvPr id="335914" name="Group 42"/>
            <p:cNvGrpSpPr>
              <a:grpSpLocks/>
            </p:cNvGrpSpPr>
            <p:nvPr/>
          </p:nvGrpSpPr>
          <p:grpSpPr bwMode="auto">
            <a:xfrm>
              <a:off x="3348" y="874"/>
              <a:ext cx="837" cy="753"/>
              <a:chOff x="3348" y="874"/>
              <a:chExt cx="837" cy="753"/>
            </a:xfrm>
          </p:grpSpPr>
          <p:sp>
            <p:nvSpPr>
              <p:cNvPr id="335915" name="Freeform 43"/>
              <p:cNvSpPr>
                <a:spLocks/>
              </p:cNvSpPr>
              <p:nvPr/>
            </p:nvSpPr>
            <p:spPr bwMode="auto">
              <a:xfrm>
                <a:off x="3348" y="874"/>
                <a:ext cx="837" cy="753"/>
              </a:xfrm>
              <a:custGeom>
                <a:avLst/>
                <a:gdLst>
                  <a:gd name="T0" fmla="*/ 316 w 837"/>
                  <a:gd name="T1" fmla="*/ 0 h 753"/>
                  <a:gd name="T2" fmla="*/ 217 w 837"/>
                  <a:gd name="T3" fmla="*/ 62 h 753"/>
                  <a:gd name="T4" fmla="*/ 115 w 837"/>
                  <a:gd name="T5" fmla="*/ 113 h 753"/>
                  <a:gd name="T6" fmla="*/ 53 w 837"/>
                  <a:gd name="T7" fmla="*/ 329 h 753"/>
                  <a:gd name="T8" fmla="*/ 2 w 837"/>
                  <a:gd name="T9" fmla="*/ 495 h 753"/>
                  <a:gd name="T10" fmla="*/ 0 w 837"/>
                  <a:gd name="T11" fmla="*/ 530 h 753"/>
                  <a:gd name="T12" fmla="*/ 45 w 837"/>
                  <a:gd name="T13" fmla="*/ 611 h 753"/>
                  <a:gd name="T14" fmla="*/ 75 w 837"/>
                  <a:gd name="T15" fmla="*/ 639 h 753"/>
                  <a:gd name="T16" fmla="*/ 102 w 837"/>
                  <a:gd name="T17" fmla="*/ 645 h 753"/>
                  <a:gd name="T18" fmla="*/ 104 w 837"/>
                  <a:gd name="T19" fmla="*/ 668 h 753"/>
                  <a:gd name="T20" fmla="*/ 153 w 837"/>
                  <a:gd name="T21" fmla="*/ 634 h 753"/>
                  <a:gd name="T22" fmla="*/ 158 w 837"/>
                  <a:gd name="T23" fmla="*/ 723 h 753"/>
                  <a:gd name="T24" fmla="*/ 186 w 837"/>
                  <a:gd name="T25" fmla="*/ 753 h 753"/>
                  <a:gd name="T26" fmla="*/ 673 w 837"/>
                  <a:gd name="T27" fmla="*/ 753 h 753"/>
                  <a:gd name="T28" fmla="*/ 717 w 837"/>
                  <a:gd name="T29" fmla="*/ 711 h 753"/>
                  <a:gd name="T30" fmla="*/ 707 w 837"/>
                  <a:gd name="T31" fmla="*/ 634 h 753"/>
                  <a:gd name="T32" fmla="*/ 762 w 837"/>
                  <a:gd name="T33" fmla="*/ 683 h 753"/>
                  <a:gd name="T34" fmla="*/ 837 w 837"/>
                  <a:gd name="T35" fmla="*/ 541 h 753"/>
                  <a:gd name="T36" fmla="*/ 685 w 837"/>
                  <a:gd name="T37" fmla="*/ 98 h 753"/>
                  <a:gd name="T38" fmla="*/ 525 w 837"/>
                  <a:gd name="T39" fmla="*/ 41 h 753"/>
                  <a:gd name="T40" fmla="*/ 476 w 837"/>
                  <a:gd name="T41" fmla="*/ 13 h 753"/>
                  <a:gd name="T42" fmla="*/ 401 w 837"/>
                  <a:gd name="T43" fmla="*/ 85 h 753"/>
                  <a:gd name="T44" fmla="*/ 316 w 837"/>
                  <a:gd name="T45" fmla="*/ 0 h 7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37" h="753">
                    <a:moveTo>
                      <a:pt x="316" y="0"/>
                    </a:moveTo>
                    <a:lnTo>
                      <a:pt x="217" y="62"/>
                    </a:lnTo>
                    <a:lnTo>
                      <a:pt x="115" y="113"/>
                    </a:lnTo>
                    <a:lnTo>
                      <a:pt x="53" y="329"/>
                    </a:lnTo>
                    <a:lnTo>
                      <a:pt x="2" y="495"/>
                    </a:lnTo>
                    <a:lnTo>
                      <a:pt x="0" y="530"/>
                    </a:lnTo>
                    <a:lnTo>
                      <a:pt x="45" y="611"/>
                    </a:lnTo>
                    <a:lnTo>
                      <a:pt x="75" y="639"/>
                    </a:lnTo>
                    <a:lnTo>
                      <a:pt x="102" y="645"/>
                    </a:lnTo>
                    <a:lnTo>
                      <a:pt x="104" y="668"/>
                    </a:lnTo>
                    <a:lnTo>
                      <a:pt x="153" y="634"/>
                    </a:lnTo>
                    <a:lnTo>
                      <a:pt x="158" y="723"/>
                    </a:lnTo>
                    <a:lnTo>
                      <a:pt x="186" y="753"/>
                    </a:lnTo>
                    <a:lnTo>
                      <a:pt x="673" y="753"/>
                    </a:lnTo>
                    <a:lnTo>
                      <a:pt x="717" y="711"/>
                    </a:lnTo>
                    <a:lnTo>
                      <a:pt x="707" y="634"/>
                    </a:lnTo>
                    <a:lnTo>
                      <a:pt x="762" y="683"/>
                    </a:lnTo>
                    <a:lnTo>
                      <a:pt x="837" y="541"/>
                    </a:lnTo>
                    <a:lnTo>
                      <a:pt x="685" y="98"/>
                    </a:lnTo>
                    <a:lnTo>
                      <a:pt x="525" y="41"/>
                    </a:lnTo>
                    <a:lnTo>
                      <a:pt x="476" y="13"/>
                    </a:lnTo>
                    <a:lnTo>
                      <a:pt x="401" y="85"/>
                    </a:lnTo>
                    <a:lnTo>
                      <a:pt x="316" y="0"/>
                    </a:lnTo>
                    <a:close/>
                  </a:path>
                </a:pathLst>
              </a:custGeom>
              <a:solidFill>
                <a:srgbClr val="3F7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nvGrpSpPr>
              <p:cNvPr id="335916" name="Group 44"/>
              <p:cNvGrpSpPr>
                <a:grpSpLocks/>
              </p:cNvGrpSpPr>
              <p:nvPr/>
            </p:nvGrpSpPr>
            <p:grpSpPr bwMode="auto">
              <a:xfrm>
                <a:off x="3512" y="951"/>
                <a:ext cx="581" cy="674"/>
                <a:chOff x="3512" y="951"/>
                <a:chExt cx="581" cy="674"/>
              </a:xfrm>
            </p:grpSpPr>
            <p:sp>
              <p:nvSpPr>
                <p:cNvPr id="335917" name="Freeform 45"/>
                <p:cNvSpPr>
                  <a:spLocks/>
                </p:cNvSpPr>
                <p:nvPr/>
              </p:nvSpPr>
              <p:spPr bwMode="auto">
                <a:xfrm>
                  <a:off x="3694" y="951"/>
                  <a:ext cx="122" cy="674"/>
                </a:xfrm>
                <a:custGeom>
                  <a:avLst/>
                  <a:gdLst>
                    <a:gd name="T0" fmla="*/ 34 w 122"/>
                    <a:gd name="T1" fmla="*/ 0 h 674"/>
                    <a:gd name="T2" fmla="*/ 12 w 122"/>
                    <a:gd name="T3" fmla="*/ 46 h 674"/>
                    <a:gd name="T4" fmla="*/ 34 w 122"/>
                    <a:gd name="T5" fmla="*/ 68 h 674"/>
                    <a:gd name="T6" fmla="*/ 0 w 122"/>
                    <a:gd name="T7" fmla="*/ 540 h 674"/>
                    <a:gd name="T8" fmla="*/ 4 w 122"/>
                    <a:gd name="T9" fmla="*/ 623 h 674"/>
                    <a:gd name="T10" fmla="*/ 66 w 122"/>
                    <a:gd name="T11" fmla="*/ 674 h 674"/>
                    <a:gd name="T12" fmla="*/ 122 w 122"/>
                    <a:gd name="T13" fmla="*/ 617 h 674"/>
                    <a:gd name="T14" fmla="*/ 122 w 122"/>
                    <a:gd name="T15" fmla="*/ 521 h 674"/>
                    <a:gd name="T16" fmla="*/ 72 w 122"/>
                    <a:gd name="T17" fmla="*/ 72 h 674"/>
                    <a:gd name="T18" fmla="*/ 94 w 122"/>
                    <a:gd name="T19" fmla="*/ 46 h 674"/>
                    <a:gd name="T20" fmla="*/ 74 w 122"/>
                    <a:gd name="T21" fmla="*/ 2 h 674"/>
                    <a:gd name="T22" fmla="*/ 55 w 122"/>
                    <a:gd name="T23" fmla="*/ 17 h 674"/>
                    <a:gd name="T24" fmla="*/ 34 w 122"/>
                    <a:gd name="T25" fmla="*/ 0 h 6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2" h="674">
                      <a:moveTo>
                        <a:pt x="34" y="0"/>
                      </a:moveTo>
                      <a:lnTo>
                        <a:pt x="12" y="46"/>
                      </a:lnTo>
                      <a:lnTo>
                        <a:pt x="34" y="68"/>
                      </a:lnTo>
                      <a:lnTo>
                        <a:pt x="0" y="540"/>
                      </a:lnTo>
                      <a:lnTo>
                        <a:pt x="4" y="623"/>
                      </a:lnTo>
                      <a:lnTo>
                        <a:pt x="66" y="674"/>
                      </a:lnTo>
                      <a:lnTo>
                        <a:pt x="122" y="617"/>
                      </a:lnTo>
                      <a:lnTo>
                        <a:pt x="122" y="521"/>
                      </a:lnTo>
                      <a:lnTo>
                        <a:pt x="72" y="72"/>
                      </a:lnTo>
                      <a:lnTo>
                        <a:pt x="94" y="46"/>
                      </a:lnTo>
                      <a:lnTo>
                        <a:pt x="74" y="2"/>
                      </a:lnTo>
                      <a:lnTo>
                        <a:pt x="55" y="17"/>
                      </a:lnTo>
                      <a:lnTo>
                        <a:pt x="34" y="0"/>
                      </a:lnTo>
                      <a:close/>
                    </a:path>
                  </a:pathLst>
                </a:custGeom>
                <a:solidFill>
                  <a:srgbClr val="001F9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nvGrpSpPr>
                <p:cNvPr id="335918" name="Group 46"/>
                <p:cNvGrpSpPr>
                  <a:grpSpLocks/>
                </p:cNvGrpSpPr>
                <p:nvPr/>
              </p:nvGrpSpPr>
              <p:grpSpPr bwMode="auto">
                <a:xfrm>
                  <a:off x="3512" y="1239"/>
                  <a:ext cx="581" cy="229"/>
                  <a:chOff x="3512" y="1239"/>
                  <a:chExt cx="581" cy="229"/>
                </a:xfrm>
              </p:grpSpPr>
              <p:sp>
                <p:nvSpPr>
                  <p:cNvPr id="335919" name="Freeform 47"/>
                  <p:cNvSpPr>
                    <a:spLocks/>
                  </p:cNvSpPr>
                  <p:nvPr/>
                </p:nvSpPr>
                <p:spPr bwMode="auto">
                  <a:xfrm>
                    <a:off x="3636" y="1286"/>
                    <a:ext cx="453" cy="146"/>
                  </a:xfrm>
                  <a:custGeom>
                    <a:avLst/>
                    <a:gdLst>
                      <a:gd name="T0" fmla="*/ 39 w 453"/>
                      <a:gd name="T1" fmla="*/ 91 h 146"/>
                      <a:gd name="T2" fmla="*/ 346 w 453"/>
                      <a:gd name="T3" fmla="*/ 0 h 146"/>
                      <a:gd name="T4" fmla="*/ 453 w 453"/>
                      <a:gd name="T5" fmla="*/ 12 h 146"/>
                      <a:gd name="T6" fmla="*/ 75 w 453"/>
                      <a:gd name="T7" fmla="*/ 146 h 146"/>
                      <a:gd name="T8" fmla="*/ 0 w 453"/>
                      <a:gd name="T9" fmla="*/ 106 h 146"/>
                      <a:gd name="T10" fmla="*/ 39 w 453"/>
                      <a:gd name="T11" fmla="*/ 91 h 146"/>
                    </a:gdLst>
                    <a:ahLst/>
                    <a:cxnLst>
                      <a:cxn ang="0">
                        <a:pos x="T0" y="T1"/>
                      </a:cxn>
                      <a:cxn ang="0">
                        <a:pos x="T2" y="T3"/>
                      </a:cxn>
                      <a:cxn ang="0">
                        <a:pos x="T4" y="T5"/>
                      </a:cxn>
                      <a:cxn ang="0">
                        <a:pos x="T6" y="T7"/>
                      </a:cxn>
                      <a:cxn ang="0">
                        <a:pos x="T8" y="T9"/>
                      </a:cxn>
                      <a:cxn ang="0">
                        <a:pos x="T10" y="T11"/>
                      </a:cxn>
                    </a:cxnLst>
                    <a:rect l="0" t="0" r="r" b="b"/>
                    <a:pathLst>
                      <a:path w="453" h="146">
                        <a:moveTo>
                          <a:pt x="39" y="91"/>
                        </a:moveTo>
                        <a:lnTo>
                          <a:pt x="346" y="0"/>
                        </a:lnTo>
                        <a:lnTo>
                          <a:pt x="453" y="12"/>
                        </a:lnTo>
                        <a:lnTo>
                          <a:pt x="75" y="146"/>
                        </a:lnTo>
                        <a:lnTo>
                          <a:pt x="0" y="106"/>
                        </a:lnTo>
                        <a:lnTo>
                          <a:pt x="39" y="9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35920" name="Freeform 48"/>
                  <p:cNvSpPr>
                    <a:spLocks/>
                  </p:cNvSpPr>
                  <p:nvPr/>
                </p:nvSpPr>
                <p:spPr bwMode="auto">
                  <a:xfrm>
                    <a:off x="3839" y="1292"/>
                    <a:ext cx="254" cy="168"/>
                  </a:xfrm>
                  <a:custGeom>
                    <a:avLst/>
                    <a:gdLst>
                      <a:gd name="T0" fmla="*/ 132 w 254"/>
                      <a:gd name="T1" fmla="*/ 0 h 168"/>
                      <a:gd name="T2" fmla="*/ 30 w 254"/>
                      <a:gd name="T3" fmla="*/ 26 h 168"/>
                      <a:gd name="T4" fmla="*/ 24 w 254"/>
                      <a:gd name="T5" fmla="*/ 60 h 168"/>
                      <a:gd name="T6" fmla="*/ 0 w 254"/>
                      <a:gd name="T7" fmla="*/ 89 h 168"/>
                      <a:gd name="T8" fmla="*/ 41 w 254"/>
                      <a:gd name="T9" fmla="*/ 134 h 168"/>
                      <a:gd name="T10" fmla="*/ 98 w 254"/>
                      <a:gd name="T11" fmla="*/ 163 h 168"/>
                      <a:gd name="T12" fmla="*/ 181 w 254"/>
                      <a:gd name="T13" fmla="*/ 168 h 168"/>
                      <a:gd name="T14" fmla="*/ 254 w 254"/>
                      <a:gd name="T15" fmla="*/ 94 h 168"/>
                      <a:gd name="T16" fmla="*/ 244 w 254"/>
                      <a:gd name="T17" fmla="*/ 6 h 168"/>
                      <a:gd name="T18" fmla="*/ 181 w 254"/>
                      <a:gd name="T19" fmla="*/ 49 h 168"/>
                      <a:gd name="T20" fmla="*/ 132 w 254"/>
                      <a:gd name="T21"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4" h="168">
                        <a:moveTo>
                          <a:pt x="132" y="0"/>
                        </a:moveTo>
                        <a:lnTo>
                          <a:pt x="30" y="26"/>
                        </a:lnTo>
                        <a:lnTo>
                          <a:pt x="24" y="60"/>
                        </a:lnTo>
                        <a:lnTo>
                          <a:pt x="0" y="89"/>
                        </a:lnTo>
                        <a:lnTo>
                          <a:pt x="41" y="134"/>
                        </a:lnTo>
                        <a:lnTo>
                          <a:pt x="98" y="163"/>
                        </a:lnTo>
                        <a:lnTo>
                          <a:pt x="181" y="168"/>
                        </a:lnTo>
                        <a:lnTo>
                          <a:pt x="254" y="94"/>
                        </a:lnTo>
                        <a:lnTo>
                          <a:pt x="244" y="6"/>
                        </a:lnTo>
                        <a:lnTo>
                          <a:pt x="181" y="49"/>
                        </a:lnTo>
                        <a:lnTo>
                          <a:pt x="132" y="0"/>
                        </a:lnTo>
                        <a:close/>
                      </a:path>
                    </a:pathLst>
                  </a:custGeom>
                  <a:solidFill>
                    <a:srgbClr val="FF7F7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35921" name="Freeform 49"/>
                  <p:cNvSpPr>
                    <a:spLocks/>
                  </p:cNvSpPr>
                  <p:nvPr/>
                </p:nvSpPr>
                <p:spPr bwMode="auto">
                  <a:xfrm>
                    <a:off x="3512" y="1239"/>
                    <a:ext cx="205" cy="229"/>
                  </a:xfrm>
                  <a:custGeom>
                    <a:avLst/>
                    <a:gdLst>
                      <a:gd name="T0" fmla="*/ 0 w 205"/>
                      <a:gd name="T1" fmla="*/ 142 h 229"/>
                      <a:gd name="T2" fmla="*/ 24 w 205"/>
                      <a:gd name="T3" fmla="*/ 102 h 229"/>
                      <a:gd name="T4" fmla="*/ 45 w 205"/>
                      <a:gd name="T5" fmla="*/ 59 h 229"/>
                      <a:gd name="T6" fmla="*/ 56 w 205"/>
                      <a:gd name="T7" fmla="*/ 17 h 229"/>
                      <a:gd name="T8" fmla="*/ 118 w 205"/>
                      <a:gd name="T9" fmla="*/ 0 h 229"/>
                      <a:gd name="T10" fmla="*/ 165 w 205"/>
                      <a:gd name="T11" fmla="*/ 0 h 229"/>
                      <a:gd name="T12" fmla="*/ 205 w 205"/>
                      <a:gd name="T13" fmla="*/ 115 h 229"/>
                      <a:gd name="T14" fmla="*/ 192 w 205"/>
                      <a:gd name="T15" fmla="*/ 142 h 229"/>
                      <a:gd name="T16" fmla="*/ 165 w 205"/>
                      <a:gd name="T17" fmla="*/ 170 h 229"/>
                      <a:gd name="T18" fmla="*/ 124 w 205"/>
                      <a:gd name="T19" fmla="*/ 183 h 229"/>
                      <a:gd name="T20" fmla="*/ 92 w 205"/>
                      <a:gd name="T21" fmla="*/ 187 h 229"/>
                      <a:gd name="T22" fmla="*/ 79 w 205"/>
                      <a:gd name="T23" fmla="*/ 195 h 229"/>
                      <a:gd name="T24" fmla="*/ 58 w 205"/>
                      <a:gd name="T25" fmla="*/ 217 h 229"/>
                      <a:gd name="T26" fmla="*/ 24 w 205"/>
                      <a:gd name="T27" fmla="*/ 229 h 229"/>
                      <a:gd name="T28" fmla="*/ 7 w 205"/>
                      <a:gd name="T29" fmla="*/ 229 h 229"/>
                      <a:gd name="T30" fmla="*/ 0 w 205"/>
                      <a:gd name="T31" fmla="*/ 142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5" h="229">
                        <a:moveTo>
                          <a:pt x="0" y="142"/>
                        </a:moveTo>
                        <a:lnTo>
                          <a:pt x="24" y="102"/>
                        </a:lnTo>
                        <a:lnTo>
                          <a:pt x="45" y="59"/>
                        </a:lnTo>
                        <a:lnTo>
                          <a:pt x="56" y="17"/>
                        </a:lnTo>
                        <a:lnTo>
                          <a:pt x="118" y="0"/>
                        </a:lnTo>
                        <a:lnTo>
                          <a:pt x="165" y="0"/>
                        </a:lnTo>
                        <a:lnTo>
                          <a:pt x="205" y="115"/>
                        </a:lnTo>
                        <a:lnTo>
                          <a:pt x="192" y="142"/>
                        </a:lnTo>
                        <a:lnTo>
                          <a:pt x="165" y="170"/>
                        </a:lnTo>
                        <a:lnTo>
                          <a:pt x="124" y="183"/>
                        </a:lnTo>
                        <a:lnTo>
                          <a:pt x="92" y="187"/>
                        </a:lnTo>
                        <a:lnTo>
                          <a:pt x="79" y="195"/>
                        </a:lnTo>
                        <a:lnTo>
                          <a:pt x="58" y="217"/>
                        </a:lnTo>
                        <a:lnTo>
                          <a:pt x="24" y="229"/>
                        </a:lnTo>
                        <a:lnTo>
                          <a:pt x="7" y="229"/>
                        </a:lnTo>
                        <a:lnTo>
                          <a:pt x="0" y="142"/>
                        </a:lnTo>
                        <a:close/>
                      </a:path>
                    </a:pathLst>
                  </a:custGeom>
                  <a:solidFill>
                    <a:srgbClr val="FF7F7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grpSp>
        <p:grpSp>
          <p:nvGrpSpPr>
            <p:cNvPr id="335922" name="Group 50"/>
            <p:cNvGrpSpPr>
              <a:grpSpLocks/>
            </p:cNvGrpSpPr>
            <p:nvPr/>
          </p:nvGrpSpPr>
          <p:grpSpPr bwMode="auto">
            <a:xfrm>
              <a:off x="3367" y="484"/>
              <a:ext cx="786" cy="2676"/>
              <a:chOff x="3367" y="484"/>
              <a:chExt cx="786" cy="2676"/>
            </a:xfrm>
          </p:grpSpPr>
          <p:grpSp>
            <p:nvGrpSpPr>
              <p:cNvPr id="335923" name="Group 51"/>
              <p:cNvGrpSpPr>
                <a:grpSpLocks/>
              </p:cNvGrpSpPr>
              <p:nvPr/>
            </p:nvGrpSpPr>
            <p:grpSpPr bwMode="auto">
              <a:xfrm>
                <a:off x="3610" y="484"/>
                <a:ext cx="287" cy="484"/>
                <a:chOff x="3610" y="484"/>
                <a:chExt cx="287" cy="484"/>
              </a:xfrm>
            </p:grpSpPr>
            <p:sp>
              <p:nvSpPr>
                <p:cNvPr id="335924" name="Freeform 52"/>
                <p:cNvSpPr>
                  <a:spLocks/>
                </p:cNvSpPr>
                <p:nvPr/>
              </p:nvSpPr>
              <p:spPr bwMode="auto">
                <a:xfrm>
                  <a:off x="3615" y="510"/>
                  <a:ext cx="267" cy="458"/>
                </a:xfrm>
                <a:custGeom>
                  <a:avLst/>
                  <a:gdLst>
                    <a:gd name="T0" fmla="*/ 0 w 267"/>
                    <a:gd name="T1" fmla="*/ 195 h 458"/>
                    <a:gd name="T2" fmla="*/ 12 w 267"/>
                    <a:gd name="T3" fmla="*/ 235 h 458"/>
                    <a:gd name="T4" fmla="*/ 21 w 267"/>
                    <a:gd name="T5" fmla="*/ 258 h 458"/>
                    <a:gd name="T6" fmla="*/ 30 w 267"/>
                    <a:gd name="T7" fmla="*/ 277 h 458"/>
                    <a:gd name="T8" fmla="*/ 45 w 267"/>
                    <a:gd name="T9" fmla="*/ 275 h 458"/>
                    <a:gd name="T10" fmla="*/ 49 w 267"/>
                    <a:gd name="T11" fmla="*/ 275 h 458"/>
                    <a:gd name="T12" fmla="*/ 49 w 267"/>
                    <a:gd name="T13" fmla="*/ 366 h 458"/>
                    <a:gd name="T14" fmla="*/ 134 w 267"/>
                    <a:gd name="T15" fmla="*/ 458 h 458"/>
                    <a:gd name="T16" fmla="*/ 209 w 267"/>
                    <a:gd name="T17" fmla="*/ 388 h 458"/>
                    <a:gd name="T18" fmla="*/ 213 w 267"/>
                    <a:gd name="T19" fmla="*/ 366 h 458"/>
                    <a:gd name="T20" fmla="*/ 222 w 267"/>
                    <a:gd name="T21" fmla="*/ 347 h 458"/>
                    <a:gd name="T22" fmla="*/ 233 w 267"/>
                    <a:gd name="T23" fmla="*/ 328 h 458"/>
                    <a:gd name="T24" fmla="*/ 243 w 267"/>
                    <a:gd name="T25" fmla="*/ 290 h 458"/>
                    <a:gd name="T26" fmla="*/ 260 w 267"/>
                    <a:gd name="T27" fmla="*/ 250 h 458"/>
                    <a:gd name="T28" fmla="*/ 263 w 267"/>
                    <a:gd name="T29" fmla="*/ 214 h 458"/>
                    <a:gd name="T30" fmla="*/ 265 w 267"/>
                    <a:gd name="T31" fmla="*/ 137 h 458"/>
                    <a:gd name="T32" fmla="*/ 267 w 267"/>
                    <a:gd name="T33" fmla="*/ 104 h 458"/>
                    <a:gd name="T34" fmla="*/ 262 w 267"/>
                    <a:gd name="T35" fmla="*/ 70 h 458"/>
                    <a:gd name="T36" fmla="*/ 245 w 267"/>
                    <a:gd name="T37" fmla="*/ 42 h 458"/>
                    <a:gd name="T38" fmla="*/ 215 w 267"/>
                    <a:gd name="T39" fmla="*/ 17 h 458"/>
                    <a:gd name="T40" fmla="*/ 181 w 267"/>
                    <a:gd name="T41" fmla="*/ 6 h 458"/>
                    <a:gd name="T42" fmla="*/ 143 w 267"/>
                    <a:gd name="T43" fmla="*/ 0 h 458"/>
                    <a:gd name="T44" fmla="*/ 106 w 267"/>
                    <a:gd name="T45" fmla="*/ 4 h 458"/>
                    <a:gd name="T46" fmla="*/ 77 w 267"/>
                    <a:gd name="T47" fmla="*/ 15 h 458"/>
                    <a:gd name="T48" fmla="*/ 51 w 267"/>
                    <a:gd name="T49" fmla="*/ 34 h 458"/>
                    <a:gd name="T50" fmla="*/ 32 w 267"/>
                    <a:gd name="T51" fmla="*/ 55 h 458"/>
                    <a:gd name="T52" fmla="*/ 21 w 267"/>
                    <a:gd name="T53" fmla="*/ 76 h 458"/>
                    <a:gd name="T54" fmla="*/ 10 w 267"/>
                    <a:gd name="T55" fmla="*/ 102 h 458"/>
                    <a:gd name="T56" fmla="*/ 6 w 267"/>
                    <a:gd name="T57" fmla="*/ 127 h 458"/>
                    <a:gd name="T58" fmla="*/ 4 w 267"/>
                    <a:gd name="T59" fmla="*/ 159 h 458"/>
                    <a:gd name="T60" fmla="*/ 8 w 267"/>
                    <a:gd name="T61" fmla="*/ 182 h 458"/>
                    <a:gd name="T62" fmla="*/ 0 w 267"/>
                    <a:gd name="T63" fmla="*/ 195 h 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67" h="458">
                      <a:moveTo>
                        <a:pt x="0" y="195"/>
                      </a:moveTo>
                      <a:lnTo>
                        <a:pt x="12" y="235"/>
                      </a:lnTo>
                      <a:lnTo>
                        <a:pt x="21" y="258"/>
                      </a:lnTo>
                      <a:lnTo>
                        <a:pt x="30" y="277"/>
                      </a:lnTo>
                      <a:lnTo>
                        <a:pt x="45" y="275"/>
                      </a:lnTo>
                      <a:lnTo>
                        <a:pt x="49" y="275"/>
                      </a:lnTo>
                      <a:lnTo>
                        <a:pt x="49" y="366"/>
                      </a:lnTo>
                      <a:lnTo>
                        <a:pt x="134" y="458"/>
                      </a:lnTo>
                      <a:lnTo>
                        <a:pt x="209" y="388"/>
                      </a:lnTo>
                      <a:lnTo>
                        <a:pt x="213" y="366"/>
                      </a:lnTo>
                      <a:lnTo>
                        <a:pt x="222" y="347"/>
                      </a:lnTo>
                      <a:lnTo>
                        <a:pt x="233" y="328"/>
                      </a:lnTo>
                      <a:lnTo>
                        <a:pt x="243" y="290"/>
                      </a:lnTo>
                      <a:lnTo>
                        <a:pt x="260" y="250"/>
                      </a:lnTo>
                      <a:lnTo>
                        <a:pt x="263" y="214"/>
                      </a:lnTo>
                      <a:lnTo>
                        <a:pt x="265" y="137"/>
                      </a:lnTo>
                      <a:lnTo>
                        <a:pt x="267" y="104"/>
                      </a:lnTo>
                      <a:lnTo>
                        <a:pt x="262" y="70"/>
                      </a:lnTo>
                      <a:lnTo>
                        <a:pt x="245" y="42"/>
                      </a:lnTo>
                      <a:lnTo>
                        <a:pt x="215" y="17"/>
                      </a:lnTo>
                      <a:lnTo>
                        <a:pt x="181" y="6"/>
                      </a:lnTo>
                      <a:lnTo>
                        <a:pt x="143" y="0"/>
                      </a:lnTo>
                      <a:lnTo>
                        <a:pt x="106" y="4"/>
                      </a:lnTo>
                      <a:lnTo>
                        <a:pt x="77" y="15"/>
                      </a:lnTo>
                      <a:lnTo>
                        <a:pt x="51" y="34"/>
                      </a:lnTo>
                      <a:lnTo>
                        <a:pt x="32" y="55"/>
                      </a:lnTo>
                      <a:lnTo>
                        <a:pt x="21" y="76"/>
                      </a:lnTo>
                      <a:lnTo>
                        <a:pt x="10" y="102"/>
                      </a:lnTo>
                      <a:lnTo>
                        <a:pt x="6" y="127"/>
                      </a:lnTo>
                      <a:lnTo>
                        <a:pt x="4" y="159"/>
                      </a:lnTo>
                      <a:lnTo>
                        <a:pt x="8" y="182"/>
                      </a:lnTo>
                      <a:lnTo>
                        <a:pt x="0" y="195"/>
                      </a:lnTo>
                      <a:close/>
                    </a:path>
                  </a:pathLst>
                </a:custGeom>
                <a:solidFill>
                  <a:srgbClr val="FF9F7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35925" name="Freeform 53"/>
                <p:cNvSpPr>
                  <a:spLocks/>
                </p:cNvSpPr>
                <p:nvPr/>
              </p:nvSpPr>
              <p:spPr bwMode="auto">
                <a:xfrm>
                  <a:off x="3615" y="542"/>
                  <a:ext cx="188" cy="422"/>
                </a:xfrm>
                <a:custGeom>
                  <a:avLst/>
                  <a:gdLst>
                    <a:gd name="T0" fmla="*/ 28 w 188"/>
                    <a:gd name="T1" fmla="*/ 33 h 422"/>
                    <a:gd name="T2" fmla="*/ 40 w 188"/>
                    <a:gd name="T3" fmla="*/ 16 h 422"/>
                    <a:gd name="T4" fmla="*/ 53 w 188"/>
                    <a:gd name="T5" fmla="*/ 0 h 422"/>
                    <a:gd name="T6" fmla="*/ 106 w 188"/>
                    <a:gd name="T7" fmla="*/ 52 h 422"/>
                    <a:gd name="T8" fmla="*/ 107 w 188"/>
                    <a:gd name="T9" fmla="*/ 122 h 422"/>
                    <a:gd name="T10" fmla="*/ 160 w 188"/>
                    <a:gd name="T11" fmla="*/ 135 h 422"/>
                    <a:gd name="T12" fmla="*/ 181 w 188"/>
                    <a:gd name="T13" fmla="*/ 137 h 422"/>
                    <a:gd name="T14" fmla="*/ 188 w 188"/>
                    <a:gd name="T15" fmla="*/ 231 h 422"/>
                    <a:gd name="T16" fmla="*/ 173 w 188"/>
                    <a:gd name="T17" fmla="*/ 226 h 422"/>
                    <a:gd name="T18" fmla="*/ 164 w 188"/>
                    <a:gd name="T19" fmla="*/ 237 h 422"/>
                    <a:gd name="T20" fmla="*/ 164 w 188"/>
                    <a:gd name="T21" fmla="*/ 152 h 422"/>
                    <a:gd name="T22" fmla="*/ 111 w 188"/>
                    <a:gd name="T23" fmla="*/ 163 h 422"/>
                    <a:gd name="T24" fmla="*/ 96 w 188"/>
                    <a:gd name="T25" fmla="*/ 173 h 422"/>
                    <a:gd name="T26" fmla="*/ 85 w 188"/>
                    <a:gd name="T27" fmla="*/ 195 h 422"/>
                    <a:gd name="T28" fmla="*/ 107 w 188"/>
                    <a:gd name="T29" fmla="*/ 231 h 422"/>
                    <a:gd name="T30" fmla="*/ 89 w 188"/>
                    <a:gd name="T31" fmla="*/ 246 h 422"/>
                    <a:gd name="T32" fmla="*/ 89 w 188"/>
                    <a:gd name="T33" fmla="*/ 311 h 422"/>
                    <a:gd name="T34" fmla="*/ 113 w 188"/>
                    <a:gd name="T35" fmla="*/ 324 h 422"/>
                    <a:gd name="T36" fmla="*/ 145 w 188"/>
                    <a:gd name="T37" fmla="*/ 339 h 422"/>
                    <a:gd name="T38" fmla="*/ 130 w 188"/>
                    <a:gd name="T39" fmla="*/ 422 h 422"/>
                    <a:gd name="T40" fmla="*/ 49 w 188"/>
                    <a:gd name="T41" fmla="*/ 335 h 422"/>
                    <a:gd name="T42" fmla="*/ 49 w 188"/>
                    <a:gd name="T43" fmla="*/ 243 h 422"/>
                    <a:gd name="T44" fmla="*/ 28 w 188"/>
                    <a:gd name="T45" fmla="*/ 243 h 422"/>
                    <a:gd name="T46" fmla="*/ 0 w 188"/>
                    <a:gd name="T47" fmla="*/ 167 h 422"/>
                    <a:gd name="T48" fmla="*/ 6 w 188"/>
                    <a:gd name="T49" fmla="*/ 154 h 422"/>
                    <a:gd name="T50" fmla="*/ 4 w 188"/>
                    <a:gd name="T51" fmla="*/ 125 h 422"/>
                    <a:gd name="T52" fmla="*/ 6 w 188"/>
                    <a:gd name="T53" fmla="*/ 108 h 422"/>
                    <a:gd name="T54" fmla="*/ 6 w 188"/>
                    <a:gd name="T55" fmla="*/ 88 h 422"/>
                    <a:gd name="T56" fmla="*/ 13 w 188"/>
                    <a:gd name="T57" fmla="*/ 59 h 422"/>
                    <a:gd name="T58" fmla="*/ 28 w 188"/>
                    <a:gd name="T59" fmla="*/ 33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8" h="422">
                      <a:moveTo>
                        <a:pt x="28" y="33"/>
                      </a:moveTo>
                      <a:lnTo>
                        <a:pt x="40" y="16"/>
                      </a:lnTo>
                      <a:lnTo>
                        <a:pt x="53" y="0"/>
                      </a:lnTo>
                      <a:lnTo>
                        <a:pt x="106" y="52"/>
                      </a:lnTo>
                      <a:lnTo>
                        <a:pt x="107" y="122"/>
                      </a:lnTo>
                      <a:lnTo>
                        <a:pt x="160" y="135"/>
                      </a:lnTo>
                      <a:lnTo>
                        <a:pt x="181" y="137"/>
                      </a:lnTo>
                      <a:lnTo>
                        <a:pt x="188" y="231"/>
                      </a:lnTo>
                      <a:lnTo>
                        <a:pt x="173" y="226"/>
                      </a:lnTo>
                      <a:lnTo>
                        <a:pt x="164" y="237"/>
                      </a:lnTo>
                      <a:lnTo>
                        <a:pt x="164" y="152"/>
                      </a:lnTo>
                      <a:lnTo>
                        <a:pt x="111" y="163"/>
                      </a:lnTo>
                      <a:lnTo>
                        <a:pt x="96" y="173"/>
                      </a:lnTo>
                      <a:lnTo>
                        <a:pt x="85" y="195"/>
                      </a:lnTo>
                      <a:lnTo>
                        <a:pt x="107" y="231"/>
                      </a:lnTo>
                      <a:lnTo>
                        <a:pt x="89" y="246"/>
                      </a:lnTo>
                      <a:lnTo>
                        <a:pt x="89" y="311"/>
                      </a:lnTo>
                      <a:lnTo>
                        <a:pt x="113" y="324"/>
                      </a:lnTo>
                      <a:lnTo>
                        <a:pt x="145" y="339"/>
                      </a:lnTo>
                      <a:lnTo>
                        <a:pt x="130" y="422"/>
                      </a:lnTo>
                      <a:lnTo>
                        <a:pt x="49" y="335"/>
                      </a:lnTo>
                      <a:lnTo>
                        <a:pt x="49" y="243"/>
                      </a:lnTo>
                      <a:lnTo>
                        <a:pt x="28" y="243"/>
                      </a:lnTo>
                      <a:lnTo>
                        <a:pt x="0" y="167"/>
                      </a:lnTo>
                      <a:lnTo>
                        <a:pt x="6" y="154"/>
                      </a:lnTo>
                      <a:lnTo>
                        <a:pt x="4" y="125"/>
                      </a:lnTo>
                      <a:lnTo>
                        <a:pt x="6" y="108"/>
                      </a:lnTo>
                      <a:lnTo>
                        <a:pt x="6" y="88"/>
                      </a:lnTo>
                      <a:lnTo>
                        <a:pt x="13" y="59"/>
                      </a:lnTo>
                      <a:lnTo>
                        <a:pt x="28" y="33"/>
                      </a:lnTo>
                      <a:close/>
                    </a:path>
                  </a:pathLst>
                </a:custGeom>
                <a:solidFill>
                  <a:srgbClr val="FF7F3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35926" name="Freeform 54"/>
                <p:cNvSpPr>
                  <a:spLocks/>
                </p:cNvSpPr>
                <p:nvPr/>
              </p:nvSpPr>
              <p:spPr bwMode="auto">
                <a:xfrm>
                  <a:off x="3610" y="484"/>
                  <a:ext cx="287" cy="250"/>
                </a:xfrm>
                <a:custGeom>
                  <a:avLst/>
                  <a:gdLst>
                    <a:gd name="T0" fmla="*/ 2 w 287"/>
                    <a:gd name="T1" fmla="*/ 204 h 250"/>
                    <a:gd name="T2" fmla="*/ 0 w 287"/>
                    <a:gd name="T3" fmla="*/ 172 h 250"/>
                    <a:gd name="T4" fmla="*/ 5 w 287"/>
                    <a:gd name="T5" fmla="*/ 130 h 250"/>
                    <a:gd name="T6" fmla="*/ 11 w 287"/>
                    <a:gd name="T7" fmla="*/ 94 h 250"/>
                    <a:gd name="T8" fmla="*/ 22 w 287"/>
                    <a:gd name="T9" fmla="*/ 68 h 250"/>
                    <a:gd name="T10" fmla="*/ 37 w 287"/>
                    <a:gd name="T11" fmla="*/ 43 h 250"/>
                    <a:gd name="T12" fmla="*/ 62 w 287"/>
                    <a:gd name="T13" fmla="*/ 34 h 250"/>
                    <a:gd name="T14" fmla="*/ 75 w 287"/>
                    <a:gd name="T15" fmla="*/ 22 h 250"/>
                    <a:gd name="T16" fmla="*/ 101 w 287"/>
                    <a:gd name="T17" fmla="*/ 11 h 250"/>
                    <a:gd name="T18" fmla="*/ 129 w 287"/>
                    <a:gd name="T19" fmla="*/ 0 h 250"/>
                    <a:gd name="T20" fmla="*/ 161 w 287"/>
                    <a:gd name="T21" fmla="*/ 0 h 250"/>
                    <a:gd name="T22" fmla="*/ 195 w 287"/>
                    <a:gd name="T23" fmla="*/ 5 h 250"/>
                    <a:gd name="T24" fmla="*/ 216 w 287"/>
                    <a:gd name="T25" fmla="*/ 17 h 250"/>
                    <a:gd name="T26" fmla="*/ 233 w 287"/>
                    <a:gd name="T27" fmla="*/ 30 h 250"/>
                    <a:gd name="T28" fmla="*/ 259 w 287"/>
                    <a:gd name="T29" fmla="*/ 51 h 250"/>
                    <a:gd name="T30" fmla="*/ 276 w 287"/>
                    <a:gd name="T31" fmla="*/ 70 h 250"/>
                    <a:gd name="T32" fmla="*/ 287 w 287"/>
                    <a:gd name="T33" fmla="*/ 79 h 250"/>
                    <a:gd name="T34" fmla="*/ 276 w 287"/>
                    <a:gd name="T35" fmla="*/ 81 h 250"/>
                    <a:gd name="T36" fmla="*/ 274 w 287"/>
                    <a:gd name="T37" fmla="*/ 89 h 250"/>
                    <a:gd name="T38" fmla="*/ 274 w 287"/>
                    <a:gd name="T39" fmla="*/ 102 h 250"/>
                    <a:gd name="T40" fmla="*/ 272 w 287"/>
                    <a:gd name="T41" fmla="*/ 121 h 250"/>
                    <a:gd name="T42" fmla="*/ 280 w 287"/>
                    <a:gd name="T43" fmla="*/ 147 h 250"/>
                    <a:gd name="T44" fmla="*/ 282 w 287"/>
                    <a:gd name="T45" fmla="*/ 178 h 250"/>
                    <a:gd name="T46" fmla="*/ 267 w 287"/>
                    <a:gd name="T47" fmla="*/ 212 h 250"/>
                    <a:gd name="T48" fmla="*/ 268 w 287"/>
                    <a:gd name="T49" fmla="*/ 164 h 250"/>
                    <a:gd name="T50" fmla="*/ 267 w 287"/>
                    <a:gd name="T51" fmla="*/ 132 h 250"/>
                    <a:gd name="T52" fmla="*/ 259 w 287"/>
                    <a:gd name="T53" fmla="*/ 117 h 250"/>
                    <a:gd name="T54" fmla="*/ 248 w 287"/>
                    <a:gd name="T55" fmla="*/ 110 h 250"/>
                    <a:gd name="T56" fmla="*/ 242 w 287"/>
                    <a:gd name="T57" fmla="*/ 100 h 250"/>
                    <a:gd name="T58" fmla="*/ 233 w 287"/>
                    <a:gd name="T59" fmla="*/ 102 h 250"/>
                    <a:gd name="T60" fmla="*/ 214 w 287"/>
                    <a:gd name="T61" fmla="*/ 110 h 250"/>
                    <a:gd name="T62" fmla="*/ 195 w 287"/>
                    <a:gd name="T63" fmla="*/ 110 h 250"/>
                    <a:gd name="T64" fmla="*/ 173 w 287"/>
                    <a:gd name="T65" fmla="*/ 110 h 250"/>
                    <a:gd name="T66" fmla="*/ 154 w 287"/>
                    <a:gd name="T67" fmla="*/ 108 h 250"/>
                    <a:gd name="T68" fmla="*/ 141 w 287"/>
                    <a:gd name="T69" fmla="*/ 108 h 250"/>
                    <a:gd name="T70" fmla="*/ 152 w 287"/>
                    <a:gd name="T71" fmla="*/ 113 h 250"/>
                    <a:gd name="T72" fmla="*/ 163 w 287"/>
                    <a:gd name="T73" fmla="*/ 117 h 250"/>
                    <a:gd name="T74" fmla="*/ 150 w 287"/>
                    <a:gd name="T75" fmla="*/ 119 h 250"/>
                    <a:gd name="T76" fmla="*/ 129 w 287"/>
                    <a:gd name="T77" fmla="*/ 117 h 250"/>
                    <a:gd name="T78" fmla="*/ 109 w 287"/>
                    <a:gd name="T79" fmla="*/ 115 h 250"/>
                    <a:gd name="T80" fmla="*/ 86 w 287"/>
                    <a:gd name="T81" fmla="*/ 113 h 250"/>
                    <a:gd name="T82" fmla="*/ 73 w 287"/>
                    <a:gd name="T83" fmla="*/ 113 h 250"/>
                    <a:gd name="T84" fmla="*/ 64 w 287"/>
                    <a:gd name="T85" fmla="*/ 113 h 250"/>
                    <a:gd name="T86" fmla="*/ 67 w 287"/>
                    <a:gd name="T87" fmla="*/ 117 h 250"/>
                    <a:gd name="T88" fmla="*/ 73 w 287"/>
                    <a:gd name="T89" fmla="*/ 127 h 250"/>
                    <a:gd name="T90" fmla="*/ 73 w 287"/>
                    <a:gd name="T91" fmla="*/ 142 h 250"/>
                    <a:gd name="T92" fmla="*/ 69 w 287"/>
                    <a:gd name="T93" fmla="*/ 157 h 250"/>
                    <a:gd name="T94" fmla="*/ 58 w 287"/>
                    <a:gd name="T95" fmla="*/ 174 h 250"/>
                    <a:gd name="T96" fmla="*/ 52 w 287"/>
                    <a:gd name="T97" fmla="*/ 193 h 250"/>
                    <a:gd name="T98" fmla="*/ 50 w 287"/>
                    <a:gd name="T99" fmla="*/ 214 h 250"/>
                    <a:gd name="T100" fmla="*/ 52 w 287"/>
                    <a:gd name="T101" fmla="*/ 238 h 250"/>
                    <a:gd name="T102" fmla="*/ 54 w 287"/>
                    <a:gd name="T103" fmla="*/ 250 h 250"/>
                    <a:gd name="T104" fmla="*/ 39 w 287"/>
                    <a:gd name="T105" fmla="*/ 231 h 250"/>
                    <a:gd name="T106" fmla="*/ 18 w 287"/>
                    <a:gd name="T107" fmla="*/ 212 h 250"/>
                    <a:gd name="T108" fmla="*/ 11 w 287"/>
                    <a:gd name="T109" fmla="*/ 214 h 250"/>
                    <a:gd name="T110" fmla="*/ 7 w 287"/>
                    <a:gd name="T111" fmla="*/ 229 h 250"/>
                    <a:gd name="T112" fmla="*/ 2 w 287"/>
                    <a:gd name="T113" fmla="*/ 204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87" h="250">
                      <a:moveTo>
                        <a:pt x="2" y="204"/>
                      </a:moveTo>
                      <a:lnTo>
                        <a:pt x="0" y="172"/>
                      </a:lnTo>
                      <a:lnTo>
                        <a:pt x="5" y="130"/>
                      </a:lnTo>
                      <a:lnTo>
                        <a:pt x="11" y="94"/>
                      </a:lnTo>
                      <a:lnTo>
                        <a:pt x="22" y="68"/>
                      </a:lnTo>
                      <a:lnTo>
                        <a:pt x="37" y="43"/>
                      </a:lnTo>
                      <a:lnTo>
                        <a:pt x="62" y="34"/>
                      </a:lnTo>
                      <a:lnTo>
                        <a:pt x="75" y="22"/>
                      </a:lnTo>
                      <a:lnTo>
                        <a:pt x="101" y="11"/>
                      </a:lnTo>
                      <a:lnTo>
                        <a:pt x="129" y="0"/>
                      </a:lnTo>
                      <a:lnTo>
                        <a:pt x="161" y="0"/>
                      </a:lnTo>
                      <a:lnTo>
                        <a:pt x="195" y="5"/>
                      </a:lnTo>
                      <a:lnTo>
                        <a:pt x="216" y="17"/>
                      </a:lnTo>
                      <a:lnTo>
                        <a:pt x="233" y="30"/>
                      </a:lnTo>
                      <a:lnTo>
                        <a:pt x="259" y="51"/>
                      </a:lnTo>
                      <a:lnTo>
                        <a:pt x="276" y="70"/>
                      </a:lnTo>
                      <a:lnTo>
                        <a:pt x="287" y="79"/>
                      </a:lnTo>
                      <a:lnTo>
                        <a:pt x="276" y="81"/>
                      </a:lnTo>
                      <a:lnTo>
                        <a:pt x="274" y="89"/>
                      </a:lnTo>
                      <a:lnTo>
                        <a:pt x="274" y="102"/>
                      </a:lnTo>
                      <a:lnTo>
                        <a:pt x="272" y="121"/>
                      </a:lnTo>
                      <a:lnTo>
                        <a:pt x="280" y="147"/>
                      </a:lnTo>
                      <a:lnTo>
                        <a:pt x="282" y="178"/>
                      </a:lnTo>
                      <a:lnTo>
                        <a:pt x="267" y="212"/>
                      </a:lnTo>
                      <a:lnTo>
                        <a:pt x="268" y="164"/>
                      </a:lnTo>
                      <a:lnTo>
                        <a:pt x="267" y="132"/>
                      </a:lnTo>
                      <a:lnTo>
                        <a:pt x="259" y="117"/>
                      </a:lnTo>
                      <a:lnTo>
                        <a:pt x="248" y="110"/>
                      </a:lnTo>
                      <a:lnTo>
                        <a:pt x="242" y="100"/>
                      </a:lnTo>
                      <a:lnTo>
                        <a:pt x="233" y="102"/>
                      </a:lnTo>
                      <a:lnTo>
                        <a:pt x="214" y="110"/>
                      </a:lnTo>
                      <a:lnTo>
                        <a:pt x="195" y="110"/>
                      </a:lnTo>
                      <a:lnTo>
                        <a:pt x="173" y="110"/>
                      </a:lnTo>
                      <a:lnTo>
                        <a:pt x="154" y="108"/>
                      </a:lnTo>
                      <a:lnTo>
                        <a:pt x="141" y="108"/>
                      </a:lnTo>
                      <a:lnTo>
                        <a:pt x="152" y="113"/>
                      </a:lnTo>
                      <a:lnTo>
                        <a:pt x="163" y="117"/>
                      </a:lnTo>
                      <a:lnTo>
                        <a:pt x="150" y="119"/>
                      </a:lnTo>
                      <a:lnTo>
                        <a:pt x="129" y="117"/>
                      </a:lnTo>
                      <a:lnTo>
                        <a:pt x="109" y="115"/>
                      </a:lnTo>
                      <a:lnTo>
                        <a:pt x="86" y="113"/>
                      </a:lnTo>
                      <a:lnTo>
                        <a:pt x="73" y="113"/>
                      </a:lnTo>
                      <a:lnTo>
                        <a:pt x="64" y="113"/>
                      </a:lnTo>
                      <a:lnTo>
                        <a:pt x="67" y="117"/>
                      </a:lnTo>
                      <a:lnTo>
                        <a:pt x="73" y="127"/>
                      </a:lnTo>
                      <a:lnTo>
                        <a:pt x="73" y="142"/>
                      </a:lnTo>
                      <a:lnTo>
                        <a:pt x="69" y="157"/>
                      </a:lnTo>
                      <a:lnTo>
                        <a:pt x="58" y="174"/>
                      </a:lnTo>
                      <a:lnTo>
                        <a:pt x="52" y="193"/>
                      </a:lnTo>
                      <a:lnTo>
                        <a:pt x="50" y="214"/>
                      </a:lnTo>
                      <a:lnTo>
                        <a:pt x="52" y="238"/>
                      </a:lnTo>
                      <a:lnTo>
                        <a:pt x="54" y="250"/>
                      </a:lnTo>
                      <a:lnTo>
                        <a:pt x="39" y="231"/>
                      </a:lnTo>
                      <a:lnTo>
                        <a:pt x="18" y="212"/>
                      </a:lnTo>
                      <a:lnTo>
                        <a:pt x="11" y="214"/>
                      </a:lnTo>
                      <a:lnTo>
                        <a:pt x="7" y="229"/>
                      </a:lnTo>
                      <a:lnTo>
                        <a:pt x="2" y="20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nvGrpSpPr>
              <p:cNvPr id="335927" name="Group 55"/>
              <p:cNvGrpSpPr>
                <a:grpSpLocks/>
              </p:cNvGrpSpPr>
              <p:nvPr/>
            </p:nvGrpSpPr>
            <p:grpSpPr bwMode="auto">
              <a:xfrm>
                <a:off x="3367" y="2957"/>
                <a:ext cx="786" cy="203"/>
                <a:chOff x="3367" y="2957"/>
                <a:chExt cx="786" cy="203"/>
              </a:xfrm>
            </p:grpSpPr>
            <p:sp>
              <p:nvSpPr>
                <p:cNvPr id="335928" name="Freeform 56"/>
                <p:cNvSpPr>
                  <a:spLocks/>
                </p:cNvSpPr>
                <p:nvPr/>
              </p:nvSpPr>
              <p:spPr bwMode="auto">
                <a:xfrm>
                  <a:off x="3367" y="2957"/>
                  <a:ext cx="344" cy="203"/>
                </a:xfrm>
                <a:custGeom>
                  <a:avLst/>
                  <a:gdLst>
                    <a:gd name="T0" fmla="*/ 164 w 344"/>
                    <a:gd name="T1" fmla="*/ 29 h 203"/>
                    <a:gd name="T2" fmla="*/ 122 w 344"/>
                    <a:gd name="T3" fmla="*/ 61 h 203"/>
                    <a:gd name="T4" fmla="*/ 68 w 344"/>
                    <a:gd name="T5" fmla="*/ 100 h 203"/>
                    <a:gd name="T6" fmla="*/ 28 w 344"/>
                    <a:gd name="T7" fmla="*/ 123 h 203"/>
                    <a:gd name="T8" fmla="*/ 4 w 344"/>
                    <a:gd name="T9" fmla="*/ 140 h 203"/>
                    <a:gd name="T10" fmla="*/ 0 w 344"/>
                    <a:gd name="T11" fmla="*/ 176 h 203"/>
                    <a:gd name="T12" fmla="*/ 23 w 344"/>
                    <a:gd name="T13" fmla="*/ 191 h 203"/>
                    <a:gd name="T14" fmla="*/ 72 w 344"/>
                    <a:gd name="T15" fmla="*/ 199 h 203"/>
                    <a:gd name="T16" fmla="*/ 119 w 344"/>
                    <a:gd name="T17" fmla="*/ 203 h 203"/>
                    <a:gd name="T18" fmla="*/ 164 w 344"/>
                    <a:gd name="T19" fmla="*/ 199 h 203"/>
                    <a:gd name="T20" fmla="*/ 196 w 344"/>
                    <a:gd name="T21" fmla="*/ 176 h 203"/>
                    <a:gd name="T22" fmla="*/ 252 w 344"/>
                    <a:gd name="T23" fmla="*/ 152 h 203"/>
                    <a:gd name="T24" fmla="*/ 339 w 344"/>
                    <a:gd name="T25" fmla="*/ 129 h 203"/>
                    <a:gd name="T26" fmla="*/ 344 w 344"/>
                    <a:gd name="T27" fmla="*/ 51 h 203"/>
                    <a:gd name="T28" fmla="*/ 333 w 344"/>
                    <a:gd name="T29" fmla="*/ 0 h 203"/>
                    <a:gd name="T30" fmla="*/ 164 w 344"/>
                    <a:gd name="T31" fmla="*/ 29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44" h="203">
                      <a:moveTo>
                        <a:pt x="164" y="29"/>
                      </a:moveTo>
                      <a:lnTo>
                        <a:pt x="122" y="61"/>
                      </a:lnTo>
                      <a:lnTo>
                        <a:pt x="68" y="100"/>
                      </a:lnTo>
                      <a:lnTo>
                        <a:pt x="28" y="123"/>
                      </a:lnTo>
                      <a:lnTo>
                        <a:pt x="4" y="140"/>
                      </a:lnTo>
                      <a:lnTo>
                        <a:pt x="0" y="176"/>
                      </a:lnTo>
                      <a:lnTo>
                        <a:pt x="23" y="191"/>
                      </a:lnTo>
                      <a:lnTo>
                        <a:pt x="72" y="199"/>
                      </a:lnTo>
                      <a:lnTo>
                        <a:pt x="119" y="203"/>
                      </a:lnTo>
                      <a:lnTo>
                        <a:pt x="164" y="199"/>
                      </a:lnTo>
                      <a:lnTo>
                        <a:pt x="196" y="176"/>
                      </a:lnTo>
                      <a:lnTo>
                        <a:pt x="252" y="152"/>
                      </a:lnTo>
                      <a:lnTo>
                        <a:pt x="339" y="129"/>
                      </a:lnTo>
                      <a:lnTo>
                        <a:pt x="344" y="51"/>
                      </a:lnTo>
                      <a:lnTo>
                        <a:pt x="333" y="0"/>
                      </a:lnTo>
                      <a:lnTo>
                        <a:pt x="164" y="29"/>
                      </a:lnTo>
                      <a:close/>
                    </a:path>
                  </a:pathLst>
                </a:custGeom>
                <a:solidFill>
                  <a:srgbClr val="3F1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35929" name="Freeform 57"/>
                <p:cNvSpPr>
                  <a:spLocks/>
                </p:cNvSpPr>
                <p:nvPr/>
              </p:nvSpPr>
              <p:spPr bwMode="auto">
                <a:xfrm>
                  <a:off x="3794" y="2972"/>
                  <a:ext cx="359" cy="173"/>
                </a:xfrm>
                <a:custGeom>
                  <a:avLst/>
                  <a:gdLst>
                    <a:gd name="T0" fmla="*/ 7 w 359"/>
                    <a:gd name="T1" fmla="*/ 2 h 173"/>
                    <a:gd name="T2" fmla="*/ 0 w 359"/>
                    <a:gd name="T3" fmla="*/ 68 h 173"/>
                    <a:gd name="T4" fmla="*/ 7 w 359"/>
                    <a:gd name="T5" fmla="*/ 120 h 173"/>
                    <a:gd name="T6" fmla="*/ 90 w 359"/>
                    <a:gd name="T7" fmla="*/ 138 h 173"/>
                    <a:gd name="T8" fmla="*/ 131 w 359"/>
                    <a:gd name="T9" fmla="*/ 138 h 173"/>
                    <a:gd name="T10" fmla="*/ 192 w 359"/>
                    <a:gd name="T11" fmla="*/ 156 h 173"/>
                    <a:gd name="T12" fmla="*/ 261 w 359"/>
                    <a:gd name="T13" fmla="*/ 167 h 173"/>
                    <a:gd name="T14" fmla="*/ 357 w 359"/>
                    <a:gd name="T15" fmla="*/ 173 h 173"/>
                    <a:gd name="T16" fmla="*/ 359 w 359"/>
                    <a:gd name="T17" fmla="*/ 148 h 173"/>
                    <a:gd name="T18" fmla="*/ 359 w 359"/>
                    <a:gd name="T19" fmla="*/ 121 h 173"/>
                    <a:gd name="T20" fmla="*/ 284 w 359"/>
                    <a:gd name="T21" fmla="*/ 82 h 173"/>
                    <a:gd name="T22" fmla="*/ 203 w 359"/>
                    <a:gd name="T23" fmla="*/ 36 h 173"/>
                    <a:gd name="T24" fmla="*/ 154 w 359"/>
                    <a:gd name="T25" fmla="*/ 0 h 173"/>
                    <a:gd name="T26" fmla="*/ 7 w 359"/>
                    <a:gd name="T27" fmla="*/ 2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9" h="173">
                      <a:moveTo>
                        <a:pt x="7" y="2"/>
                      </a:moveTo>
                      <a:lnTo>
                        <a:pt x="0" y="68"/>
                      </a:lnTo>
                      <a:lnTo>
                        <a:pt x="7" y="120"/>
                      </a:lnTo>
                      <a:lnTo>
                        <a:pt x="90" y="138"/>
                      </a:lnTo>
                      <a:lnTo>
                        <a:pt x="131" y="138"/>
                      </a:lnTo>
                      <a:lnTo>
                        <a:pt x="192" y="156"/>
                      </a:lnTo>
                      <a:lnTo>
                        <a:pt x="261" y="167"/>
                      </a:lnTo>
                      <a:lnTo>
                        <a:pt x="357" y="173"/>
                      </a:lnTo>
                      <a:lnTo>
                        <a:pt x="359" y="148"/>
                      </a:lnTo>
                      <a:lnTo>
                        <a:pt x="359" y="121"/>
                      </a:lnTo>
                      <a:lnTo>
                        <a:pt x="284" y="82"/>
                      </a:lnTo>
                      <a:lnTo>
                        <a:pt x="203" y="36"/>
                      </a:lnTo>
                      <a:lnTo>
                        <a:pt x="154" y="0"/>
                      </a:lnTo>
                      <a:lnTo>
                        <a:pt x="7" y="2"/>
                      </a:lnTo>
                      <a:close/>
                    </a:path>
                  </a:pathLst>
                </a:custGeom>
                <a:solidFill>
                  <a:srgbClr val="3F1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sp>
            <p:nvSpPr>
              <p:cNvPr id="335930" name="Freeform 58"/>
              <p:cNvSpPr>
                <a:spLocks/>
              </p:cNvSpPr>
              <p:nvPr/>
            </p:nvSpPr>
            <p:spPr bwMode="auto">
              <a:xfrm>
                <a:off x="3504" y="1619"/>
                <a:ext cx="536" cy="1410"/>
              </a:xfrm>
              <a:custGeom>
                <a:avLst/>
                <a:gdLst>
                  <a:gd name="T0" fmla="*/ 17 w 536"/>
                  <a:gd name="T1" fmla="*/ 0 h 1410"/>
                  <a:gd name="T2" fmla="*/ 0 w 536"/>
                  <a:gd name="T3" fmla="*/ 125 h 1410"/>
                  <a:gd name="T4" fmla="*/ 0 w 536"/>
                  <a:gd name="T5" fmla="*/ 318 h 1410"/>
                  <a:gd name="T6" fmla="*/ 0 w 536"/>
                  <a:gd name="T7" fmla="*/ 545 h 1410"/>
                  <a:gd name="T8" fmla="*/ 17 w 536"/>
                  <a:gd name="T9" fmla="*/ 682 h 1410"/>
                  <a:gd name="T10" fmla="*/ 17 w 536"/>
                  <a:gd name="T11" fmla="*/ 738 h 1410"/>
                  <a:gd name="T12" fmla="*/ 6 w 536"/>
                  <a:gd name="T13" fmla="*/ 954 h 1410"/>
                  <a:gd name="T14" fmla="*/ 12 w 536"/>
                  <a:gd name="T15" fmla="*/ 1107 h 1410"/>
                  <a:gd name="T16" fmla="*/ 23 w 536"/>
                  <a:gd name="T17" fmla="*/ 1319 h 1410"/>
                  <a:gd name="T18" fmla="*/ 23 w 536"/>
                  <a:gd name="T19" fmla="*/ 1376 h 1410"/>
                  <a:gd name="T20" fmla="*/ 57 w 536"/>
                  <a:gd name="T21" fmla="*/ 1404 h 1410"/>
                  <a:gd name="T22" fmla="*/ 192 w 536"/>
                  <a:gd name="T23" fmla="*/ 1370 h 1410"/>
                  <a:gd name="T24" fmla="*/ 232 w 536"/>
                  <a:gd name="T25" fmla="*/ 920 h 1410"/>
                  <a:gd name="T26" fmla="*/ 243 w 536"/>
                  <a:gd name="T27" fmla="*/ 636 h 1410"/>
                  <a:gd name="T28" fmla="*/ 260 w 536"/>
                  <a:gd name="T29" fmla="*/ 386 h 1410"/>
                  <a:gd name="T30" fmla="*/ 277 w 536"/>
                  <a:gd name="T31" fmla="*/ 784 h 1410"/>
                  <a:gd name="T32" fmla="*/ 294 w 536"/>
                  <a:gd name="T33" fmla="*/ 1365 h 1410"/>
                  <a:gd name="T34" fmla="*/ 429 w 536"/>
                  <a:gd name="T35" fmla="*/ 1410 h 1410"/>
                  <a:gd name="T36" fmla="*/ 457 w 536"/>
                  <a:gd name="T37" fmla="*/ 1376 h 1410"/>
                  <a:gd name="T38" fmla="*/ 491 w 536"/>
                  <a:gd name="T39" fmla="*/ 863 h 1410"/>
                  <a:gd name="T40" fmla="*/ 497 w 536"/>
                  <a:gd name="T41" fmla="*/ 613 h 1410"/>
                  <a:gd name="T42" fmla="*/ 536 w 536"/>
                  <a:gd name="T43" fmla="*/ 68 h 1410"/>
                  <a:gd name="T44" fmla="*/ 525 w 536"/>
                  <a:gd name="T45" fmla="*/ 6 h 1410"/>
                  <a:gd name="T46" fmla="*/ 17 w 536"/>
                  <a:gd name="T47" fmla="*/ 0 h 1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36" h="1410">
                    <a:moveTo>
                      <a:pt x="17" y="0"/>
                    </a:moveTo>
                    <a:lnTo>
                      <a:pt x="0" y="125"/>
                    </a:lnTo>
                    <a:lnTo>
                      <a:pt x="0" y="318"/>
                    </a:lnTo>
                    <a:lnTo>
                      <a:pt x="0" y="545"/>
                    </a:lnTo>
                    <a:lnTo>
                      <a:pt x="17" y="682"/>
                    </a:lnTo>
                    <a:lnTo>
                      <a:pt x="17" y="738"/>
                    </a:lnTo>
                    <a:lnTo>
                      <a:pt x="6" y="954"/>
                    </a:lnTo>
                    <a:lnTo>
                      <a:pt x="12" y="1107"/>
                    </a:lnTo>
                    <a:lnTo>
                      <a:pt x="23" y="1319"/>
                    </a:lnTo>
                    <a:lnTo>
                      <a:pt x="23" y="1376"/>
                    </a:lnTo>
                    <a:lnTo>
                      <a:pt x="57" y="1404"/>
                    </a:lnTo>
                    <a:lnTo>
                      <a:pt x="192" y="1370"/>
                    </a:lnTo>
                    <a:lnTo>
                      <a:pt x="232" y="920"/>
                    </a:lnTo>
                    <a:lnTo>
                      <a:pt x="243" y="636"/>
                    </a:lnTo>
                    <a:lnTo>
                      <a:pt x="260" y="386"/>
                    </a:lnTo>
                    <a:lnTo>
                      <a:pt x="277" y="784"/>
                    </a:lnTo>
                    <a:lnTo>
                      <a:pt x="294" y="1365"/>
                    </a:lnTo>
                    <a:lnTo>
                      <a:pt x="429" y="1410"/>
                    </a:lnTo>
                    <a:lnTo>
                      <a:pt x="457" y="1376"/>
                    </a:lnTo>
                    <a:lnTo>
                      <a:pt x="491" y="863"/>
                    </a:lnTo>
                    <a:lnTo>
                      <a:pt x="497" y="613"/>
                    </a:lnTo>
                    <a:lnTo>
                      <a:pt x="536" y="68"/>
                    </a:lnTo>
                    <a:lnTo>
                      <a:pt x="525" y="6"/>
                    </a:lnTo>
                    <a:lnTo>
                      <a:pt x="1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grpSp>
        <p:nvGrpSpPr>
          <p:cNvPr id="335931" name="Group 59"/>
          <p:cNvGrpSpPr>
            <a:grpSpLocks/>
          </p:cNvGrpSpPr>
          <p:nvPr/>
        </p:nvGrpSpPr>
        <p:grpSpPr bwMode="auto">
          <a:xfrm>
            <a:off x="4429125" y="1017588"/>
            <a:ext cx="1417638" cy="4278312"/>
            <a:chOff x="2790" y="641"/>
            <a:chExt cx="893" cy="2695"/>
          </a:xfrm>
        </p:grpSpPr>
        <p:grpSp>
          <p:nvGrpSpPr>
            <p:cNvPr id="335932" name="Group 60"/>
            <p:cNvGrpSpPr>
              <a:grpSpLocks/>
            </p:cNvGrpSpPr>
            <p:nvPr/>
          </p:nvGrpSpPr>
          <p:grpSpPr bwMode="auto">
            <a:xfrm>
              <a:off x="2790" y="987"/>
              <a:ext cx="893" cy="2349"/>
              <a:chOff x="2790" y="987"/>
              <a:chExt cx="893" cy="2349"/>
            </a:xfrm>
          </p:grpSpPr>
          <p:grpSp>
            <p:nvGrpSpPr>
              <p:cNvPr id="335933" name="Group 61"/>
              <p:cNvGrpSpPr>
                <a:grpSpLocks/>
              </p:cNvGrpSpPr>
              <p:nvPr/>
            </p:nvGrpSpPr>
            <p:grpSpPr bwMode="auto">
              <a:xfrm>
                <a:off x="2820" y="3092"/>
                <a:ext cx="790" cy="244"/>
                <a:chOff x="2820" y="3092"/>
                <a:chExt cx="790" cy="244"/>
              </a:xfrm>
            </p:grpSpPr>
            <p:sp>
              <p:nvSpPr>
                <p:cNvPr id="335934" name="Freeform 62"/>
                <p:cNvSpPr>
                  <a:spLocks/>
                </p:cNvSpPr>
                <p:nvPr/>
              </p:nvSpPr>
              <p:spPr bwMode="auto">
                <a:xfrm>
                  <a:off x="2820" y="3143"/>
                  <a:ext cx="248" cy="193"/>
                </a:xfrm>
                <a:custGeom>
                  <a:avLst/>
                  <a:gdLst>
                    <a:gd name="T0" fmla="*/ 94 w 248"/>
                    <a:gd name="T1" fmla="*/ 39 h 193"/>
                    <a:gd name="T2" fmla="*/ 39 w 248"/>
                    <a:gd name="T3" fmla="*/ 92 h 193"/>
                    <a:gd name="T4" fmla="*/ 0 w 248"/>
                    <a:gd name="T5" fmla="*/ 143 h 193"/>
                    <a:gd name="T6" fmla="*/ 4 w 248"/>
                    <a:gd name="T7" fmla="*/ 178 h 193"/>
                    <a:gd name="T8" fmla="*/ 32 w 248"/>
                    <a:gd name="T9" fmla="*/ 193 h 193"/>
                    <a:gd name="T10" fmla="*/ 111 w 248"/>
                    <a:gd name="T11" fmla="*/ 187 h 193"/>
                    <a:gd name="T12" fmla="*/ 156 w 248"/>
                    <a:gd name="T13" fmla="*/ 164 h 193"/>
                    <a:gd name="T14" fmla="*/ 179 w 248"/>
                    <a:gd name="T15" fmla="*/ 126 h 193"/>
                    <a:gd name="T16" fmla="*/ 246 w 248"/>
                    <a:gd name="T17" fmla="*/ 96 h 193"/>
                    <a:gd name="T18" fmla="*/ 248 w 248"/>
                    <a:gd name="T19" fmla="*/ 45 h 193"/>
                    <a:gd name="T20" fmla="*/ 237 w 248"/>
                    <a:gd name="T21" fmla="*/ 0 h 193"/>
                    <a:gd name="T22" fmla="*/ 169 w 248"/>
                    <a:gd name="T23" fmla="*/ 34 h 193"/>
                    <a:gd name="T24" fmla="*/ 94 w 248"/>
                    <a:gd name="T25" fmla="*/ 39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8" h="193">
                      <a:moveTo>
                        <a:pt x="94" y="39"/>
                      </a:moveTo>
                      <a:lnTo>
                        <a:pt x="39" y="92"/>
                      </a:lnTo>
                      <a:lnTo>
                        <a:pt x="0" y="143"/>
                      </a:lnTo>
                      <a:lnTo>
                        <a:pt x="4" y="178"/>
                      </a:lnTo>
                      <a:lnTo>
                        <a:pt x="32" y="193"/>
                      </a:lnTo>
                      <a:lnTo>
                        <a:pt x="111" y="187"/>
                      </a:lnTo>
                      <a:lnTo>
                        <a:pt x="156" y="164"/>
                      </a:lnTo>
                      <a:lnTo>
                        <a:pt x="179" y="126"/>
                      </a:lnTo>
                      <a:lnTo>
                        <a:pt x="246" y="96"/>
                      </a:lnTo>
                      <a:lnTo>
                        <a:pt x="248" y="45"/>
                      </a:lnTo>
                      <a:lnTo>
                        <a:pt x="237" y="0"/>
                      </a:lnTo>
                      <a:lnTo>
                        <a:pt x="169" y="34"/>
                      </a:lnTo>
                      <a:lnTo>
                        <a:pt x="94" y="3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35935" name="Freeform 63"/>
                <p:cNvSpPr>
                  <a:spLocks/>
                </p:cNvSpPr>
                <p:nvPr/>
              </p:nvSpPr>
              <p:spPr bwMode="auto">
                <a:xfrm>
                  <a:off x="3333" y="3092"/>
                  <a:ext cx="277" cy="198"/>
                </a:xfrm>
                <a:custGeom>
                  <a:avLst/>
                  <a:gdLst>
                    <a:gd name="T0" fmla="*/ 4 w 277"/>
                    <a:gd name="T1" fmla="*/ 13 h 198"/>
                    <a:gd name="T2" fmla="*/ 0 w 277"/>
                    <a:gd name="T3" fmla="*/ 90 h 198"/>
                    <a:gd name="T4" fmla="*/ 38 w 277"/>
                    <a:gd name="T5" fmla="*/ 121 h 198"/>
                    <a:gd name="T6" fmla="*/ 77 w 277"/>
                    <a:gd name="T7" fmla="*/ 132 h 198"/>
                    <a:gd name="T8" fmla="*/ 102 w 277"/>
                    <a:gd name="T9" fmla="*/ 149 h 198"/>
                    <a:gd name="T10" fmla="*/ 147 w 277"/>
                    <a:gd name="T11" fmla="*/ 177 h 198"/>
                    <a:gd name="T12" fmla="*/ 226 w 277"/>
                    <a:gd name="T13" fmla="*/ 198 h 198"/>
                    <a:gd name="T14" fmla="*/ 254 w 277"/>
                    <a:gd name="T15" fmla="*/ 193 h 198"/>
                    <a:gd name="T16" fmla="*/ 277 w 277"/>
                    <a:gd name="T17" fmla="*/ 181 h 198"/>
                    <a:gd name="T18" fmla="*/ 277 w 277"/>
                    <a:gd name="T19" fmla="*/ 159 h 198"/>
                    <a:gd name="T20" fmla="*/ 248 w 277"/>
                    <a:gd name="T21" fmla="*/ 113 h 198"/>
                    <a:gd name="T22" fmla="*/ 184 w 277"/>
                    <a:gd name="T23" fmla="*/ 68 h 198"/>
                    <a:gd name="T24" fmla="*/ 136 w 277"/>
                    <a:gd name="T25" fmla="*/ 28 h 198"/>
                    <a:gd name="T26" fmla="*/ 119 w 277"/>
                    <a:gd name="T27" fmla="*/ 0 h 198"/>
                    <a:gd name="T28" fmla="*/ 4 w 277"/>
                    <a:gd name="T29" fmla="*/ 13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7" h="198">
                      <a:moveTo>
                        <a:pt x="4" y="13"/>
                      </a:moveTo>
                      <a:lnTo>
                        <a:pt x="0" y="90"/>
                      </a:lnTo>
                      <a:lnTo>
                        <a:pt x="38" y="121"/>
                      </a:lnTo>
                      <a:lnTo>
                        <a:pt x="77" y="132"/>
                      </a:lnTo>
                      <a:lnTo>
                        <a:pt x="102" y="149"/>
                      </a:lnTo>
                      <a:lnTo>
                        <a:pt x="147" y="177"/>
                      </a:lnTo>
                      <a:lnTo>
                        <a:pt x="226" y="198"/>
                      </a:lnTo>
                      <a:lnTo>
                        <a:pt x="254" y="193"/>
                      </a:lnTo>
                      <a:lnTo>
                        <a:pt x="277" y="181"/>
                      </a:lnTo>
                      <a:lnTo>
                        <a:pt x="277" y="159"/>
                      </a:lnTo>
                      <a:lnTo>
                        <a:pt x="248" y="113"/>
                      </a:lnTo>
                      <a:lnTo>
                        <a:pt x="184" y="68"/>
                      </a:lnTo>
                      <a:lnTo>
                        <a:pt x="136" y="28"/>
                      </a:lnTo>
                      <a:lnTo>
                        <a:pt x="119" y="0"/>
                      </a:lnTo>
                      <a:lnTo>
                        <a:pt x="4" y="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nvGrpSpPr>
              <p:cNvPr id="335936" name="Group 64"/>
              <p:cNvGrpSpPr>
                <a:grpSpLocks/>
              </p:cNvGrpSpPr>
              <p:nvPr/>
            </p:nvGrpSpPr>
            <p:grpSpPr bwMode="auto">
              <a:xfrm>
                <a:off x="2790" y="987"/>
                <a:ext cx="893" cy="2216"/>
                <a:chOff x="2790" y="987"/>
                <a:chExt cx="893" cy="2216"/>
              </a:xfrm>
            </p:grpSpPr>
            <p:grpSp>
              <p:nvGrpSpPr>
                <p:cNvPr id="335937" name="Group 65"/>
                <p:cNvGrpSpPr>
                  <a:grpSpLocks/>
                </p:cNvGrpSpPr>
                <p:nvPr/>
              </p:nvGrpSpPr>
              <p:grpSpPr bwMode="auto">
                <a:xfrm>
                  <a:off x="2905" y="987"/>
                  <a:ext cx="564" cy="712"/>
                  <a:chOff x="2905" y="987"/>
                  <a:chExt cx="564" cy="712"/>
                </a:xfrm>
              </p:grpSpPr>
              <p:sp>
                <p:nvSpPr>
                  <p:cNvPr id="335938" name="Freeform 66"/>
                  <p:cNvSpPr>
                    <a:spLocks/>
                  </p:cNvSpPr>
                  <p:nvPr/>
                </p:nvSpPr>
                <p:spPr bwMode="auto">
                  <a:xfrm>
                    <a:off x="2905" y="1027"/>
                    <a:ext cx="564" cy="672"/>
                  </a:xfrm>
                  <a:custGeom>
                    <a:avLst/>
                    <a:gdLst>
                      <a:gd name="T0" fmla="*/ 0 w 564"/>
                      <a:gd name="T1" fmla="*/ 129 h 672"/>
                      <a:gd name="T2" fmla="*/ 169 w 564"/>
                      <a:gd name="T3" fmla="*/ 0 h 672"/>
                      <a:gd name="T4" fmla="*/ 355 w 564"/>
                      <a:gd name="T5" fmla="*/ 295 h 672"/>
                      <a:gd name="T6" fmla="*/ 387 w 564"/>
                      <a:gd name="T7" fmla="*/ 15 h 672"/>
                      <a:gd name="T8" fmla="*/ 502 w 564"/>
                      <a:gd name="T9" fmla="*/ 51 h 672"/>
                      <a:gd name="T10" fmla="*/ 564 w 564"/>
                      <a:gd name="T11" fmla="*/ 153 h 672"/>
                      <a:gd name="T12" fmla="*/ 552 w 564"/>
                      <a:gd name="T13" fmla="*/ 672 h 672"/>
                      <a:gd name="T14" fmla="*/ 62 w 564"/>
                      <a:gd name="T15" fmla="*/ 672 h 672"/>
                      <a:gd name="T16" fmla="*/ 0 w 564"/>
                      <a:gd name="T17" fmla="*/ 129 h 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4" h="672">
                        <a:moveTo>
                          <a:pt x="0" y="129"/>
                        </a:moveTo>
                        <a:lnTo>
                          <a:pt x="169" y="0"/>
                        </a:lnTo>
                        <a:lnTo>
                          <a:pt x="355" y="295"/>
                        </a:lnTo>
                        <a:lnTo>
                          <a:pt x="387" y="15"/>
                        </a:lnTo>
                        <a:lnTo>
                          <a:pt x="502" y="51"/>
                        </a:lnTo>
                        <a:lnTo>
                          <a:pt x="564" y="153"/>
                        </a:lnTo>
                        <a:lnTo>
                          <a:pt x="552" y="672"/>
                        </a:lnTo>
                        <a:lnTo>
                          <a:pt x="62" y="672"/>
                        </a:lnTo>
                        <a:lnTo>
                          <a:pt x="0" y="129"/>
                        </a:lnTo>
                        <a:close/>
                      </a:path>
                    </a:pathLst>
                  </a:custGeom>
                  <a:solidFill>
                    <a:srgbClr val="7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35939" name="Freeform 67"/>
                  <p:cNvSpPr>
                    <a:spLocks/>
                  </p:cNvSpPr>
                  <p:nvPr/>
                </p:nvSpPr>
                <p:spPr bwMode="auto">
                  <a:xfrm>
                    <a:off x="3066" y="987"/>
                    <a:ext cx="226" cy="394"/>
                  </a:xfrm>
                  <a:custGeom>
                    <a:avLst/>
                    <a:gdLst>
                      <a:gd name="T0" fmla="*/ 0 w 226"/>
                      <a:gd name="T1" fmla="*/ 40 h 394"/>
                      <a:gd name="T2" fmla="*/ 19 w 226"/>
                      <a:gd name="T3" fmla="*/ 0 h 394"/>
                      <a:gd name="T4" fmla="*/ 158 w 226"/>
                      <a:gd name="T5" fmla="*/ 68 h 394"/>
                      <a:gd name="T6" fmla="*/ 192 w 226"/>
                      <a:gd name="T7" fmla="*/ 23 h 394"/>
                      <a:gd name="T8" fmla="*/ 216 w 226"/>
                      <a:gd name="T9" fmla="*/ 40 h 394"/>
                      <a:gd name="T10" fmla="*/ 226 w 226"/>
                      <a:gd name="T11" fmla="*/ 273 h 394"/>
                      <a:gd name="T12" fmla="*/ 222 w 226"/>
                      <a:gd name="T13" fmla="*/ 394 h 394"/>
                      <a:gd name="T14" fmla="*/ 0 w 226"/>
                      <a:gd name="T15" fmla="*/ 40 h 39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6" h="394">
                        <a:moveTo>
                          <a:pt x="0" y="40"/>
                        </a:moveTo>
                        <a:lnTo>
                          <a:pt x="19" y="0"/>
                        </a:lnTo>
                        <a:lnTo>
                          <a:pt x="158" y="68"/>
                        </a:lnTo>
                        <a:lnTo>
                          <a:pt x="192" y="23"/>
                        </a:lnTo>
                        <a:lnTo>
                          <a:pt x="216" y="40"/>
                        </a:lnTo>
                        <a:lnTo>
                          <a:pt x="226" y="273"/>
                        </a:lnTo>
                        <a:lnTo>
                          <a:pt x="222" y="394"/>
                        </a:lnTo>
                        <a:lnTo>
                          <a:pt x="0" y="40"/>
                        </a:lnTo>
                        <a:close/>
                      </a:path>
                    </a:pathLst>
                  </a:custGeom>
                  <a:solidFill>
                    <a:srgbClr val="FFDFB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35940" name="Freeform 68"/>
                  <p:cNvSpPr>
                    <a:spLocks/>
                  </p:cNvSpPr>
                  <p:nvPr/>
                </p:nvSpPr>
                <p:spPr bwMode="auto">
                  <a:xfrm>
                    <a:off x="3140" y="1067"/>
                    <a:ext cx="142" cy="77"/>
                  </a:xfrm>
                  <a:custGeom>
                    <a:avLst/>
                    <a:gdLst>
                      <a:gd name="T0" fmla="*/ 0 w 142"/>
                      <a:gd name="T1" fmla="*/ 77 h 77"/>
                      <a:gd name="T2" fmla="*/ 80 w 142"/>
                      <a:gd name="T3" fmla="*/ 0 h 77"/>
                      <a:gd name="T4" fmla="*/ 142 w 142"/>
                      <a:gd name="T5" fmla="*/ 62 h 77"/>
                    </a:gdLst>
                    <a:ahLst/>
                    <a:cxnLst>
                      <a:cxn ang="0">
                        <a:pos x="T0" y="T1"/>
                      </a:cxn>
                      <a:cxn ang="0">
                        <a:pos x="T2" y="T3"/>
                      </a:cxn>
                      <a:cxn ang="0">
                        <a:pos x="T4" y="T5"/>
                      </a:cxn>
                    </a:cxnLst>
                    <a:rect l="0" t="0" r="r" b="b"/>
                    <a:pathLst>
                      <a:path w="142" h="77">
                        <a:moveTo>
                          <a:pt x="0" y="77"/>
                        </a:moveTo>
                        <a:lnTo>
                          <a:pt x="80" y="0"/>
                        </a:lnTo>
                        <a:lnTo>
                          <a:pt x="142" y="62"/>
                        </a:lnTo>
                      </a:path>
                    </a:pathLst>
                  </a:custGeom>
                  <a:noFill/>
                  <a:ln w="2381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35941" name="Group 69"/>
                <p:cNvGrpSpPr>
                  <a:grpSpLocks/>
                </p:cNvGrpSpPr>
                <p:nvPr/>
              </p:nvGrpSpPr>
              <p:grpSpPr bwMode="auto">
                <a:xfrm>
                  <a:off x="2790" y="1021"/>
                  <a:ext cx="893" cy="2182"/>
                  <a:chOff x="2790" y="1021"/>
                  <a:chExt cx="893" cy="2182"/>
                </a:xfrm>
              </p:grpSpPr>
              <p:sp>
                <p:nvSpPr>
                  <p:cNvPr id="335942" name="Freeform 70"/>
                  <p:cNvSpPr>
                    <a:spLocks/>
                  </p:cNvSpPr>
                  <p:nvPr/>
                </p:nvSpPr>
                <p:spPr bwMode="auto">
                  <a:xfrm>
                    <a:off x="2790" y="1021"/>
                    <a:ext cx="893" cy="2182"/>
                  </a:xfrm>
                  <a:custGeom>
                    <a:avLst/>
                    <a:gdLst>
                      <a:gd name="T0" fmla="*/ 282 w 893"/>
                      <a:gd name="T1" fmla="*/ 0 h 2182"/>
                      <a:gd name="T2" fmla="*/ 68 w 893"/>
                      <a:gd name="T3" fmla="*/ 159 h 2182"/>
                      <a:gd name="T4" fmla="*/ 0 w 893"/>
                      <a:gd name="T5" fmla="*/ 676 h 2182"/>
                      <a:gd name="T6" fmla="*/ 167 w 893"/>
                      <a:gd name="T7" fmla="*/ 1016 h 2182"/>
                      <a:gd name="T8" fmla="*/ 169 w 893"/>
                      <a:gd name="T9" fmla="*/ 1081 h 2182"/>
                      <a:gd name="T10" fmla="*/ 180 w 893"/>
                      <a:gd name="T11" fmla="*/ 1160 h 2182"/>
                      <a:gd name="T12" fmla="*/ 201 w 893"/>
                      <a:gd name="T13" fmla="*/ 1211 h 2182"/>
                      <a:gd name="T14" fmla="*/ 175 w 893"/>
                      <a:gd name="T15" fmla="*/ 1582 h 2182"/>
                      <a:gd name="T16" fmla="*/ 116 w 893"/>
                      <a:gd name="T17" fmla="*/ 2175 h 2182"/>
                      <a:gd name="T18" fmla="*/ 177 w 893"/>
                      <a:gd name="T19" fmla="*/ 2182 h 2182"/>
                      <a:gd name="T20" fmla="*/ 271 w 893"/>
                      <a:gd name="T21" fmla="*/ 2150 h 2182"/>
                      <a:gd name="T22" fmla="*/ 338 w 893"/>
                      <a:gd name="T23" fmla="*/ 1751 h 2182"/>
                      <a:gd name="T24" fmla="*/ 372 w 893"/>
                      <a:gd name="T25" fmla="*/ 1603 h 2182"/>
                      <a:gd name="T26" fmla="*/ 472 w 893"/>
                      <a:gd name="T27" fmla="*/ 1217 h 2182"/>
                      <a:gd name="T28" fmla="*/ 485 w 893"/>
                      <a:gd name="T29" fmla="*/ 1624 h 2182"/>
                      <a:gd name="T30" fmla="*/ 538 w 893"/>
                      <a:gd name="T31" fmla="*/ 2116 h 2182"/>
                      <a:gd name="T32" fmla="*/ 680 w 893"/>
                      <a:gd name="T33" fmla="*/ 2122 h 2182"/>
                      <a:gd name="T34" fmla="*/ 696 w 893"/>
                      <a:gd name="T35" fmla="*/ 1592 h 2182"/>
                      <a:gd name="T36" fmla="*/ 682 w 893"/>
                      <a:gd name="T37" fmla="*/ 1064 h 2182"/>
                      <a:gd name="T38" fmla="*/ 688 w 893"/>
                      <a:gd name="T39" fmla="*/ 797 h 2182"/>
                      <a:gd name="T40" fmla="*/ 716 w 893"/>
                      <a:gd name="T41" fmla="*/ 712 h 2182"/>
                      <a:gd name="T42" fmla="*/ 731 w 893"/>
                      <a:gd name="T43" fmla="*/ 719 h 2182"/>
                      <a:gd name="T44" fmla="*/ 880 w 893"/>
                      <a:gd name="T45" fmla="*/ 630 h 2182"/>
                      <a:gd name="T46" fmla="*/ 893 w 893"/>
                      <a:gd name="T47" fmla="*/ 462 h 2182"/>
                      <a:gd name="T48" fmla="*/ 654 w 893"/>
                      <a:gd name="T49" fmla="*/ 57 h 2182"/>
                      <a:gd name="T50" fmla="*/ 485 w 893"/>
                      <a:gd name="T51" fmla="*/ 0 h 2182"/>
                      <a:gd name="T52" fmla="*/ 521 w 893"/>
                      <a:gd name="T53" fmla="*/ 273 h 2182"/>
                      <a:gd name="T54" fmla="*/ 479 w 893"/>
                      <a:gd name="T55" fmla="*/ 540 h 2182"/>
                      <a:gd name="T56" fmla="*/ 414 w 893"/>
                      <a:gd name="T57" fmla="*/ 290 h 2182"/>
                      <a:gd name="T58" fmla="*/ 282 w 893"/>
                      <a:gd name="T59" fmla="*/ 0 h 2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93" h="2182">
                        <a:moveTo>
                          <a:pt x="282" y="0"/>
                        </a:moveTo>
                        <a:lnTo>
                          <a:pt x="68" y="159"/>
                        </a:lnTo>
                        <a:lnTo>
                          <a:pt x="0" y="676"/>
                        </a:lnTo>
                        <a:lnTo>
                          <a:pt x="167" y="1016"/>
                        </a:lnTo>
                        <a:lnTo>
                          <a:pt x="169" y="1081"/>
                        </a:lnTo>
                        <a:lnTo>
                          <a:pt x="180" y="1160"/>
                        </a:lnTo>
                        <a:lnTo>
                          <a:pt x="201" y="1211"/>
                        </a:lnTo>
                        <a:lnTo>
                          <a:pt x="175" y="1582"/>
                        </a:lnTo>
                        <a:lnTo>
                          <a:pt x="116" y="2175"/>
                        </a:lnTo>
                        <a:lnTo>
                          <a:pt x="177" y="2182"/>
                        </a:lnTo>
                        <a:lnTo>
                          <a:pt x="271" y="2150"/>
                        </a:lnTo>
                        <a:lnTo>
                          <a:pt x="338" y="1751"/>
                        </a:lnTo>
                        <a:lnTo>
                          <a:pt x="372" y="1603"/>
                        </a:lnTo>
                        <a:lnTo>
                          <a:pt x="472" y="1217"/>
                        </a:lnTo>
                        <a:lnTo>
                          <a:pt x="485" y="1624"/>
                        </a:lnTo>
                        <a:lnTo>
                          <a:pt x="538" y="2116"/>
                        </a:lnTo>
                        <a:lnTo>
                          <a:pt x="680" y="2122"/>
                        </a:lnTo>
                        <a:lnTo>
                          <a:pt x="696" y="1592"/>
                        </a:lnTo>
                        <a:lnTo>
                          <a:pt x="682" y="1064"/>
                        </a:lnTo>
                        <a:lnTo>
                          <a:pt x="688" y="797"/>
                        </a:lnTo>
                        <a:lnTo>
                          <a:pt x="716" y="712"/>
                        </a:lnTo>
                        <a:lnTo>
                          <a:pt x="731" y="719"/>
                        </a:lnTo>
                        <a:lnTo>
                          <a:pt x="880" y="630"/>
                        </a:lnTo>
                        <a:lnTo>
                          <a:pt x="893" y="462"/>
                        </a:lnTo>
                        <a:lnTo>
                          <a:pt x="654" y="57"/>
                        </a:lnTo>
                        <a:lnTo>
                          <a:pt x="485" y="0"/>
                        </a:lnTo>
                        <a:lnTo>
                          <a:pt x="521" y="273"/>
                        </a:lnTo>
                        <a:lnTo>
                          <a:pt x="479" y="540"/>
                        </a:lnTo>
                        <a:lnTo>
                          <a:pt x="414" y="290"/>
                        </a:lnTo>
                        <a:lnTo>
                          <a:pt x="282" y="0"/>
                        </a:lnTo>
                        <a:close/>
                      </a:path>
                    </a:pathLst>
                  </a:custGeom>
                  <a:solidFill>
                    <a:srgbClr val="5F3F1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35943" name="Freeform 71"/>
                  <p:cNvSpPr>
                    <a:spLocks/>
                  </p:cNvSpPr>
                  <p:nvPr/>
                </p:nvSpPr>
                <p:spPr bwMode="auto">
                  <a:xfrm>
                    <a:off x="2839" y="1258"/>
                    <a:ext cx="225" cy="568"/>
                  </a:xfrm>
                  <a:custGeom>
                    <a:avLst/>
                    <a:gdLst>
                      <a:gd name="T0" fmla="*/ 113 w 225"/>
                      <a:gd name="T1" fmla="*/ 0 h 568"/>
                      <a:gd name="T2" fmla="*/ 135 w 225"/>
                      <a:gd name="T3" fmla="*/ 136 h 568"/>
                      <a:gd name="T4" fmla="*/ 124 w 225"/>
                      <a:gd name="T5" fmla="*/ 340 h 568"/>
                      <a:gd name="T6" fmla="*/ 0 w 225"/>
                      <a:gd name="T7" fmla="*/ 374 h 568"/>
                      <a:gd name="T8" fmla="*/ 124 w 225"/>
                      <a:gd name="T9" fmla="*/ 386 h 568"/>
                      <a:gd name="T10" fmla="*/ 158 w 225"/>
                      <a:gd name="T11" fmla="*/ 511 h 568"/>
                      <a:gd name="T12" fmla="*/ 225 w 225"/>
                      <a:gd name="T13" fmla="*/ 568 h 568"/>
                      <a:gd name="T14" fmla="*/ 203 w 225"/>
                      <a:gd name="T15" fmla="*/ 465 h 568"/>
                      <a:gd name="T16" fmla="*/ 180 w 225"/>
                      <a:gd name="T17" fmla="*/ 409 h 568"/>
                      <a:gd name="T18" fmla="*/ 169 w 225"/>
                      <a:gd name="T19" fmla="*/ 272 h 568"/>
                      <a:gd name="T20" fmla="*/ 113 w 225"/>
                      <a:gd name="T21" fmla="*/ 0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 h="568">
                        <a:moveTo>
                          <a:pt x="113" y="0"/>
                        </a:moveTo>
                        <a:lnTo>
                          <a:pt x="135" y="136"/>
                        </a:lnTo>
                        <a:lnTo>
                          <a:pt x="124" y="340"/>
                        </a:lnTo>
                        <a:lnTo>
                          <a:pt x="0" y="374"/>
                        </a:lnTo>
                        <a:lnTo>
                          <a:pt x="124" y="386"/>
                        </a:lnTo>
                        <a:lnTo>
                          <a:pt x="158" y="511"/>
                        </a:lnTo>
                        <a:lnTo>
                          <a:pt x="225" y="568"/>
                        </a:lnTo>
                        <a:lnTo>
                          <a:pt x="203" y="465"/>
                        </a:lnTo>
                        <a:lnTo>
                          <a:pt x="180" y="409"/>
                        </a:lnTo>
                        <a:lnTo>
                          <a:pt x="169" y="272"/>
                        </a:lnTo>
                        <a:lnTo>
                          <a:pt x="113" y="0"/>
                        </a:lnTo>
                        <a:close/>
                      </a:path>
                    </a:pathLst>
                  </a:custGeom>
                  <a:solidFill>
                    <a:srgbClr val="3F1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35944" name="Freeform 72"/>
                  <p:cNvSpPr>
                    <a:spLocks/>
                  </p:cNvSpPr>
                  <p:nvPr/>
                </p:nvSpPr>
                <p:spPr bwMode="auto">
                  <a:xfrm>
                    <a:off x="3044" y="1290"/>
                    <a:ext cx="79" cy="78"/>
                  </a:xfrm>
                  <a:custGeom>
                    <a:avLst/>
                    <a:gdLst>
                      <a:gd name="T0" fmla="*/ 0 w 79"/>
                      <a:gd name="T1" fmla="*/ 78 h 78"/>
                      <a:gd name="T2" fmla="*/ 17 w 79"/>
                      <a:gd name="T3" fmla="*/ 0 h 78"/>
                      <a:gd name="T4" fmla="*/ 79 w 79"/>
                      <a:gd name="T5" fmla="*/ 66 h 78"/>
                      <a:gd name="T6" fmla="*/ 0 w 79"/>
                      <a:gd name="T7" fmla="*/ 78 h 78"/>
                    </a:gdLst>
                    <a:ahLst/>
                    <a:cxnLst>
                      <a:cxn ang="0">
                        <a:pos x="T0" y="T1"/>
                      </a:cxn>
                      <a:cxn ang="0">
                        <a:pos x="T2" y="T3"/>
                      </a:cxn>
                      <a:cxn ang="0">
                        <a:pos x="T4" y="T5"/>
                      </a:cxn>
                      <a:cxn ang="0">
                        <a:pos x="T6" y="T7"/>
                      </a:cxn>
                    </a:cxnLst>
                    <a:rect l="0" t="0" r="r" b="b"/>
                    <a:pathLst>
                      <a:path w="79" h="78">
                        <a:moveTo>
                          <a:pt x="0" y="78"/>
                        </a:moveTo>
                        <a:lnTo>
                          <a:pt x="17" y="0"/>
                        </a:lnTo>
                        <a:lnTo>
                          <a:pt x="79" y="66"/>
                        </a:lnTo>
                        <a:lnTo>
                          <a:pt x="0" y="78"/>
                        </a:lnTo>
                        <a:close/>
                      </a:path>
                    </a:pathLst>
                  </a:custGeom>
                  <a:solidFill>
                    <a:srgbClr val="FFDFB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grpSp>
        <p:grpSp>
          <p:nvGrpSpPr>
            <p:cNvPr id="335945" name="Group 73"/>
            <p:cNvGrpSpPr>
              <a:grpSpLocks/>
            </p:cNvGrpSpPr>
            <p:nvPr/>
          </p:nvGrpSpPr>
          <p:grpSpPr bwMode="auto">
            <a:xfrm>
              <a:off x="3040" y="641"/>
              <a:ext cx="479" cy="1097"/>
              <a:chOff x="3040" y="641"/>
              <a:chExt cx="479" cy="1097"/>
            </a:xfrm>
          </p:grpSpPr>
          <p:grpSp>
            <p:nvGrpSpPr>
              <p:cNvPr id="335946" name="Group 74"/>
              <p:cNvGrpSpPr>
                <a:grpSpLocks/>
              </p:cNvGrpSpPr>
              <p:nvPr/>
            </p:nvGrpSpPr>
            <p:grpSpPr bwMode="auto">
              <a:xfrm>
                <a:off x="3040" y="641"/>
                <a:ext cx="284" cy="426"/>
                <a:chOff x="3040" y="641"/>
                <a:chExt cx="284" cy="426"/>
              </a:xfrm>
            </p:grpSpPr>
            <p:grpSp>
              <p:nvGrpSpPr>
                <p:cNvPr id="335947" name="Group 75"/>
                <p:cNvGrpSpPr>
                  <a:grpSpLocks/>
                </p:cNvGrpSpPr>
                <p:nvPr/>
              </p:nvGrpSpPr>
              <p:grpSpPr bwMode="auto">
                <a:xfrm>
                  <a:off x="3049" y="647"/>
                  <a:ext cx="250" cy="420"/>
                  <a:chOff x="3049" y="647"/>
                  <a:chExt cx="250" cy="420"/>
                </a:xfrm>
              </p:grpSpPr>
              <p:sp>
                <p:nvSpPr>
                  <p:cNvPr id="335948" name="Freeform 76"/>
                  <p:cNvSpPr>
                    <a:spLocks/>
                  </p:cNvSpPr>
                  <p:nvPr/>
                </p:nvSpPr>
                <p:spPr bwMode="auto">
                  <a:xfrm>
                    <a:off x="3049" y="647"/>
                    <a:ext cx="250" cy="420"/>
                  </a:xfrm>
                  <a:custGeom>
                    <a:avLst/>
                    <a:gdLst>
                      <a:gd name="T0" fmla="*/ 247 w 250"/>
                      <a:gd name="T1" fmla="*/ 70 h 420"/>
                      <a:gd name="T2" fmla="*/ 250 w 250"/>
                      <a:gd name="T3" fmla="*/ 138 h 420"/>
                      <a:gd name="T4" fmla="*/ 241 w 250"/>
                      <a:gd name="T5" fmla="*/ 162 h 420"/>
                      <a:gd name="T6" fmla="*/ 250 w 250"/>
                      <a:gd name="T7" fmla="*/ 185 h 420"/>
                      <a:gd name="T8" fmla="*/ 249 w 250"/>
                      <a:gd name="T9" fmla="*/ 210 h 420"/>
                      <a:gd name="T10" fmla="*/ 245 w 250"/>
                      <a:gd name="T11" fmla="*/ 244 h 420"/>
                      <a:gd name="T12" fmla="*/ 241 w 250"/>
                      <a:gd name="T13" fmla="*/ 278 h 420"/>
                      <a:gd name="T14" fmla="*/ 243 w 250"/>
                      <a:gd name="T15" fmla="*/ 314 h 420"/>
                      <a:gd name="T16" fmla="*/ 228 w 250"/>
                      <a:gd name="T17" fmla="*/ 336 h 420"/>
                      <a:gd name="T18" fmla="*/ 205 w 250"/>
                      <a:gd name="T19" fmla="*/ 352 h 420"/>
                      <a:gd name="T20" fmla="*/ 213 w 250"/>
                      <a:gd name="T21" fmla="*/ 372 h 420"/>
                      <a:gd name="T22" fmla="*/ 171 w 250"/>
                      <a:gd name="T23" fmla="*/ 420 h 420"/>
                      <a:gd name="T24" fmla="*/ 36 w 250"/>
                      <a:gd name="T25" fmla="*/ 350 h 420"/>
                      <a:gd name="T26" fmla="*/ 30 w 250"/>
                      <a:gd name="T27" fmla="*/ 257 h 420"/>
                      <a:gd name="T28" fmla="*/ 25 w 250"/>
                      <a:gd name="T29" fmla="*/ 246 h 420"/>
                      <a:gd name="T30" fmla="*/ 19 w 250"/>
                      <a:gd name="T31" fmla="*/ 230 h 420"/>
                      <a:gd name="T32" fmla="*/ 8 w 250"/>
                      <a:gd name="T33" fmla="*/ 206 h 420"/>
                      <a:gd name="T34" fmla="*/ 0 w 250"/>
                      <a:gd name="T35" fmla="*/ 157 h 420"/>
                      <a:gd name="T36" fmla="*/ 15 w 250"/>
                      <a:gd name="T37" fmla="*/ 149 h 420"/>
                      <a:gd name="T38" fmla="*/ 12 w 250"/>
                      <a:gd name="T39" fmla="*/ 132 h 420"/>
                      <a:gd name="T40" fmla="*/ 12 w 250"/>
                      <a:gd name="T41" fmla="*/ 100 h 420"/>
                      <a:gd name="T42" fmla="*/ 13 w 250"/>
                      <a:gd name="T43" fmla="*/ 75 h 420"/>
                      <a:gd name="T44" fmla="*/ 25 w 250"/>
                      <a:gd name="T45" fmla="*/ 49 h 420"/>
                      <a:gd name="T46" fmla="*/ 38 w 250"/>
                      <a:gd name="T47" fmla="*/ 30 h 420"/>
                      <a:gd name="T48" fmla="*/ 62 w 250"/>
                      <a:gd name="T49" fmla="*/ 11 h 420"/>
                      <a:gd name="T50" fmla="*/ 89 w 250"/>
                      <a:gd name="T51" fmla="*/ 3 h 420"/>
                      <a:gd name="T52" fmla="*/ 117 w 250"/>
                      <a:gd name="T53" fmla="*/ 0 h 420"/>
                      <a:gd name="T54" fmla="*/ 145 w 250"/>
                      <a:gd name="T55" fmla="*/ 0 h 420"/>
                      <a:gd name="T56" fmla="*/ 173 w 250"/>
                      <a:gd name="T57" fmla="*/ 1 h 420"/>
                      <a:gd name="T58" fmla="*/ 196 w 250"/>
                      <a:gd name="T59" fmla="*/ 5 h 420"/>
                      <a:gd name="T60" fmla="*/ 220 w 250"/>
                      <a:gd name="T61" fmla="*/ 17 h 420"/>
                      <a:gd name="T62" fmla="*/ 233 w 250"/>
                      <a:gd name="T63" fmla="*/ 32 h 420"/>
                      <a:gd name="T64" fmla="*/ 239 w 250"/>
                      <a:gd name="T65" fmla="*/ 45 h 420"/>
                      <a:gd name="T66" fmla="*/ 247 w 250"/>
                      <a:gd name="T67" fmla="*/ 70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50" h="420">
                        <a:moveTo>
                          <a:pt x="247" y="70"/>
                        </a:moveTo>
                        <a:lnTo>
                          <a:pt x="250" y="138"/>
                        </a:lnTo>
                        <a:lnTo>
                          <a:pt x="241" y="162"/>
                        </a:lnTo>
                        <a:lnTo>
                          <a:pt x="250" y="185"/>
                        </a:lnTo>
                        <a:lnTo>
                          <a:pt x="249" y="210"/>
                        </a:lnTo>
                        <a:lnTo>
                          <a:pt x="245" y="244"/>
                        </a:lnTo>
                        <a:lnTo>
                          <a:pt x="241" y="278"/>
                        </a:lnTo>
                        <a:lnTo>
                          <a:pt x="243" y="314"/>
                        </a:lnTo>
                        <a:lnTo>
                          <a:pt x="228" y="336"/>
                        </a:lnTo>
                        <a:lnTo>
                          <a:pt x="205" y="352"/>
                        </a:lnTo>
                        <a:lnTo>
                          <a:pt x="213" y="372"/>
                        </a:lnTo>
                        <a:lnTo>
                          <a:pt x="171" y="420"/>
                        </a:lnTo>
                        <a:lnTo>
                          <a:pt x="36" y="350"/>
                        </a:lnTo>
                        <a:lnTo>
                          <a:pt x="30" y="257"/>
                        </a:lnTo>
                        <a:lnTo>
                          <a:pt x="25" y="246"/>
                        </a:lnTo>
                        <a:lnTo>
                          <a:pt x="19" y="230"/>
                        </a:lnTo>
                        <a:lnTo>
                          <a:pt x="8" y="206"/>
                        </a:lnTo>
                        <a:lnTo>
                          <a:pt x="0" y="157"/>
                        </a:lnTo>
                        <a:lnTo>
                          <a:pt x="15" y="149"/>
                        </a:lnTo>
                        <a:lnTo>
                          <a:pt x="12" y="132"/>
                        </a:lnTo>
                        <a:lnTo>
                          <a:pt x="12" y="100"/>
                        </a:lnTo>
                        <a:lnTo>
                          <a:pt x="13" y="75"/>
                        </a:lnTo>
                        <a:lnTo>
                          <a:pt x="25" y="49"/>
                        </a:lnTo>
                        <a:lnTo>
                          <a:pt x="38" y="30"/>
                        </a:lnTo>
                        <a:lnTo>
                          <a:pt x="62" y="11"/>
                        </a:lnTo>
                        <a:lnTo>
                          <a:pt x="89" y="3"/>
                        </a:lnTo>
                        <a:lnTo>
                          <a:pt x="117" y="0"/>
                        </a:lnTo>
                        <a:lnTo>
                          <a:pt x="145" y="0"/>
                        </a:lnTo>
                        <a:lnTo>
                          <a:pt x="173" y="1"/>
                        </a:lnTo>
                        <a:lnTo>
                          <a:pt x="196" y="5"/>
                        </a:lnTo>
                        <a:lnTo>
                          <a:pt x="220" y="17"/>
                        </a:lnTo>
                        <a:lnTo>
                          <a:pt x="233" y="32"/>
                        </a:lnTo>
                        <a:lnTo>
                          <a:pt x="239" y="45"/>
                        </a:lnTo>
                        <a:lnTo>
                          <a:pt x="247" y="70"/>
                        </a:lnTo>
                        <a:close/>
                      </a:path>
                    </a:pathLst>
                  </a:custGeom>
                  <a:solidFill>
                    <a:srgbClr val="FF7F7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nvGrpSpPr>
                  <p:cNvPr id="335949" name="Group 77"/>
                  <p:cNvGrpSpPr>
                    <a:grpSpLocks/>
                  </p:cNvGrpSpPr>
                  <p:nvPr/>
                </p:nvGrpSpPr>
                <p:grpSpPr bwMode="auto">
                  <a:xfrm>
                    <a:off x="3076" y="788"/>
                    <a:ext cx="216" cy="205"/>
                    <a:chOff x="3076" y="788"/>
                    <a:chExt cx="216" cy="205"/>
                  </a:xfrm>
                </p:grpSpPr>
                <p:sp>
                  <p:nvSpPr>
                    <p:cNvPr id="335950" name="Freeform 78"/>
                    <p:cNvSpPr>
                      <a:spLocks/>
                    </p:cNvSpPr>
                    <p:nvPr/>
                  </p:nvSpPr>
                  <p:spPr bwMode="auto">
                    <a:xfrm>
                      <a:off x="3153" y="788"/>
                      <a:ext cx="90" cy="38"/>
                    </a:xfrm>
                    <a:custGeom>
                      <a:avLst/>
                      <a:gdLst>
                        <a:gd name="T0" fmla="*/ 0 w 90"/>
                        <a:gd name="T1" fmla="*/ 6 h 38"/>
                        <a:gd name="T2" fmla="*/ 41 w 90"/>
                        <a:gd name="T3" fmla="*/ 0 h 38"/>
                        <a:gd name="T4" fmla="*/ 69 w 90"/>
                        <a:gd name="T5" fmla="*/ 4 h 38"/>
                        <a:gd name="T6" fmla="*/ 81 w 90"/>
                        <a:gd name="T7" fmla="*/ 10 h 38"/>
                        <a:gd name="T8" fmla="*/ 90 w 90"/>
                        <a:gd name="T9" fmla="*/ 12 h 38"/>
                        <a:gd name="T10" fmla="*/ 84 w 90"/>
                        <a:gd name="T11" fmla="*/ 21 h 38"/>
                        <a:gd name="T12" fmla="*/ 77 w 90"/>
                        <a:gd name="T13" fmla="*/ 31 h 38"/>
                        <a:gd name="T14" fmla="*/ 81 w 90"/>
                        <a:gd name="T15" fmla="*/ 38 h 38"/>
                        <a:gd name="T16" fmla="*/ 52 w 90"/>
                        <a:gd name="T17" fmla="*/ 33 h 38"/>
                        <a:gd name="T18" fmla="*/ 22 w 90"/>
                        <a:gd name="T19" fmla="*/ 35 h 38"/>
                        <a:gd name="T20" fmla="*/ 37 w 90"/>
                        <a:gd name="T21" fmla="*/ 29 h 38"/>
                        <a:gd name="T22" fmla="*/ 20 w 90"/>
                        <a:gd name="T23" fmla="*/ 21 h 38"/>
                        <a:gd name="T24" fmla="*/ 0 w 90"/>
                        <a:gd name="T25" fmla="*/ 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0" h="38">
                          <a:moveTo>
                            <a:pt x="0" y="6"/>
                          </a:moveTo>
                          <a:lnTo>
                            <a:pt x="41" y="0"/>
                          </a:lnTo>
                          <a:lnTo>
                            <a:pt x="69" y="4"/>
                          </a:lnTo>
                          <a:lnTo>
                            <a:pt x="81" y="10"/>
                          </a:lnTo>
                          <a:lnTo>
                            <a:pt x="90" y="12"/>
                          </a:lnTo>
                          <a:lnTo>
                            <a:pt x="84" y="21"/>
                          </a:lnTo>
                          <a:lnTo>
                            <a:pt x="77" y="31"/>
                          </a:lnTo>
                          <a:lnTo>
                            <a:pt x="81" y="38"/>
                          </a:lnTo>
                          <a:lnTo>
                            <a:pt x="52" y="33"/>
                          </a:lnTo>
                          <a:lnTo>
                            <a:pt x="22" y="35"/>
                          </a:lnTo>
                          <a:lnTo>
                            <a:pt x="37" y="29"/>
                          </a:lnTo>
                          <a:lnTo>
                            <a:pt x="20" y="21"/>
                          </a:lnTo>
                          <a:lnTo>
                            <a:pt x="0" y="6"/>
                          </a:lnTo>
                          <a:close/>
                        </a:path>
                      </a:pathLst>
                    </a:custGeom>
                    <a:solidFill>
                      <a:srgbClr val="7F5F3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35951" name="Freeform 79"/>
                    <p:cNvSpPr>
                      <a:spLocks/>
                    </p:cNvSpPr>
                    <p:nvPr/>
                  </p:nvSpPr>
                  <p:spPr bwMode="auto">
                    <a:xfrm>
                      <a:off x="3266" y="883"/>
                      <a:ext cx="26" cy="21"/>
                    </a:xfrm>
                    <a:custGeom>
                      <a:avLst/>
                      <a:gdLst>
                        <a:gd name="T0" fmla="*/ 0 w 26"/>
                        <a:gd name="T1" fmla="*/ 0 h 21"/>
                        <a:gd name="T2" fmla="*/ 26 w 26"/>
                        <a:gd name="T3" fmla="*/ 0 h 21"/>
                        <a:gd name="T4" fmla="*/ 22 w 26"/>
                        <a:gd name="T5" fmla="*/ 21 h 21"/>
                        <a:gd name="T6" fmla="*/ 0 w 26"/>
                        <a:gd name="T7" fmla="*/ 0 h 21"/>
                      </a:gdLst>
                      <a:ahLst/>
                      <a:cxnLst>
                        <a:cxn ang="0">
                          <a:pos x="T0" y="T1"/>
                        </a:cxn>
                        <a:cxn ang="0">
                          <a:pos x="T2" y="T3"/>
                        </a:cxn>
                        <a:cxn ang="0">
                          <a:pos x="T4" y="T5"/>
                        </a:cxn>
                        <a:cxn ang="0">
                          <a:pos x="T6" y="T7"/>
                        </a:cxn>
                      </a:cxnLst>
                      <a:rect l="0" t="0" r="r" b="b"/>
                      <a:pathLst>
                        <a:path w="26" h="21">
                          <a:moveTo>
                            <a:pt x="0" y="0"/>
                          </a:moveTo>
                          <a:lnTo>
                            <a:pt x="26" y="0"/>
                          </a:lnTo>
                          <a:lnTo>
                            <a:pt x="22" y="21"/>
                          </a:lnTo>
                          <a:lnTo>
                            <a:pt x="0" y="0"/>
                          </a:lnTo>
                          <a:close/>
                        </a:path>
                      </a:pathLst>
                    </a:custGeom>
                    <a:solidFill>
                      <a:srgbClr val="7F5F3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35952" name="Freeform 80"/>
                    <p:cNvSpPr>
                      <a:spLocks/>
                    </p:cNvSpPr>
                    <p:nvPr/>
                  </p:nvSpPr>
                  <p:spPr bwMode="auto">
                    <a:xfrm>
                      <a:off x="3076" y="887"/>
                      <a:ext cx="137" cy="106"/>
                    </a:xfrm>
                    <a:custGeom>
                      <a:avLst/>
                      <a:gdLst>
                        <a:gd name="T0" fmla="*/ 11 w 137"/>
                        <a:gd name="T1" fmla="*/ 11 h 106"/>
                        <a:gd name="T2" fmla="*/ 26 w 137"/>
                        <a:gd name="T3" fmla="*/ 9 h 106"/>
                        <a:gd name="T4" fmla="*/ 58 w 137"/>
                        <a:gd name="T5" fmla="*/ 68 h 106"/>
                        <a:gd name="T6" fmla="*/ 137 w 137"/>
                        <a:gd name="T7" fmla="*/ 106 h 106"/>
                        <a:gd name="T8" fmla="*/ 56 w 137"/>
                        <a:gd name="T9" fmla="*/ 79 h 106"/>
                        <a:gd name="T10" fmla="*/ 24 w 137"/>
                        <a:gd name="T11" fmla="*/ 47 h 106"/>
                        <a:gd name="T12" fmla="*/ 7 w 137"/>
                        <a:gd name="T13" fmla="*/ 60 h 106"/>
                        <a:gd name="T14" fmla="*/ 0 w 137"/>
                        <a:gd name="T15" fmla="*/ 0 h 106"/>
                        <a:gd name="T16" fmla="*/ 11 w 137"/>
                        <a:gd name="T17" fmla="*/ 11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7" h="106">
                          <a:moveTo>
                            <a:pt x="11" y="11"/>
                          </a:moveTo>
                          <a:lnTo>
                            <a:pt x="26" y="9"/>
                          </a:lnTo>
                          <a:lnTo>
                            <a:pt x="58" y="68"/>
                          </a:lnTo>
                          <a:lnTo>
                            <a:pt x="137" y="106"/>
                          </a:lnTo>
                          <a:lnTo>
                            <a:pt x="56" y="79"/>
                          </a:lnTo>
                          <a:lnTo>
                            <a:pt x="24" y="47"/>
                          </a:lnTo>
                          <a:lnTo>
                            <a:pt x="7" y="60"/>
                          </a:lnTo>
                          <a:lnTo>
                            <a:pt x="0" y="0"/>
                          </a:lnTo>
                          <a:lnTo>
                            <a:pt x="11" y="11"/>
                          </a:lnTo>
                          <a:close/>
                        </a:path>
                      </a:pathLst>
                    </a:custGeom>
                    <a:solidFill>
                      <a:srgbClr val="7F5F3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sp>
              <p:nvSpPr>
                <p:cNvPr id="335953" name="Freeform 81"/>
                <p:cNvSpPr>
                  <a:spLocks/>
                </p:cNvSpPr>
                <p:nvPr/>
              </p:nvSpPr>
              <p:spPr bwMode="auto">
                <a:xfrm>
                  <a:off x="3040" y="641"/>
                  <a:ext cx="284" cy="270"/>
                </a:xfrm>
                <a:custGeom>
                  <a:avLst/>
                  <a:gdLst>
                    <a:gd name="T0" fmla="*/ 41 w 284"/>
                    <a:gd name="T1" fmla="*/ 270 h 270"/>
                    <a:gd name="T2" fmla="*/ 19 w 284"/>
                    <a:gd name="T3" fmla="*/ 240 h 270"/>
                    <a:gd name="T4" fmla="*/ 7 w 284"/>
                    <a:gd name="T5" fmla="*/ 200 h 270"/>
                    <a:gd name="T6" fmla="*/ 0 w 284"/>
                    <a:gd name="T7" fmla="*/ 144 h 270"/>
                    <a:gd name="T8" fmla="*/ 0 w 284"/>
                    <a:gd name="T9" fmla="*/ 89 h 270"/>
                    <a:gd name="T10" fmla="*/ 9 w 284"/>
                    <a:gd name="T11" fmla="*/ 47 h 270"/>
                    <a:gd name="T12" fmla="*/ 38 w 284"/>
                    <a:gd name="T13" fmla="*/ 19 h 270"/>
                    <a:gd name="T14" fmla="*/ 68 w 284"/>
                    <a:gd name="T15" fmla="*/ 6 h 270"/>
                    <a:gd name="T16" fmla="*/ 124 w 284"/>
                    <a:gd name="T17" fmla="*/ 0 h 270"/>
                    <a:gd name="T18" fmla="*/ 197 w 284"/>
                    <a:gd name="T19" fmla="*/ 4 h 270"/>
                    <a:gd name="T20" fmla="*/ 242 w 284"/>
                    <a:gd name="T21" fmla="*/ 19 h 270"/>
                    <a:gd name="T22" fmla="*/ 271 w 284"/>
                    <a:gd name="T23" fmla="*/ 24 h 270"/>
                    <a:gd name="T24" fmla="*/ 284 w 284"/>
                    <a:gd name="T25" fmla="*/ 24 h 270"/>
                    <a:gd name="T26" fmla="*/ 267 w 284"/>
                    <a:gd name="T27" fmla="*/ 41 h 270"/>
                    <a:gd name="T28" fmla="*/ 256 w 284"/>
                    <a:gd name="T29" fmla="*/ 70 h 270"/>
                    <a:gd name="T30" fmla="*/ 256 w 284"/>
                    <a:gd name="T31" fmla="*/ 81 h 270"/>
                    <a:gd name="T32" fmla="*/ 231 w 284"/>
                    <a:gd name="T33" fmla="*/ 64 h 270"/>
                    <a:gd name="T34" fmla="*/ 197 w 284"/>
                    <a:gd name="T35" fmla="*/ 62 h 270"/>
                    <a:gd name="T36" fmla="*/ 156 w 284"/>
                    <a:gd name="T37" fmla="*/ 59 h 270"/>
                    <a:gd name="T38" fmla="*/ 128 w 284"/>
                    <a:gd name="T39" fmla="*/ 59 h 270"/>
                    <a:gd name="T40" fmla="*/ 96 w 284"/>
                    <a:gd name="T41" fmla="*/ 59 h 270"/>
                    <a:gd name="T42" fmla="*/ 111 w 284"/>
                    <a:gd name="T43" fmla="*/ 66 h 270"/>
                    <a:gd name="T44" fmla="*/ 111 w 284"/>
                    <a:gd name="T45" fmla="*/ 83 h 270"/>
                    <a:gd name="T46" fmla="*/ 101 w 284"/>
                    <a:gd name="T47" fmla="*/ 104 h 270"/>
                    <a:gd name="T48" fmla="*/ 85 w 284"/>
                    <a:gd name="T49" fmla="*/ 130 h 270"/>
                    <a:gd name="T50" fmla="*/ 75 w 284"/>
                    <a:gd name="T51" fmla="*/ 163 h 270"/>
                    <a:gd name="T52" fmla="*/ 75 w 284"/>
                    <a:gd name="T53" fmla="*/ 200 h 270"/>
                    <a:gd name="T54" fmla="*/ 51 w 284"/>
                    <a:gd name="T55" fmla="*/ 178 h 270"/>
                    <a:gd name="T56" fmla="*/ 49 w 284"/>
                    <a:gd name="T57" fmla="*/ 161 h 270"/>
                    <a:gd name="T58" fmla="*/ 34 w 284"/>
                    <a:gd name="T59" fmla="*/ 155 h 270"/>
                    <a:gd name="T60" fmla="*/ 17 w 284"/>
                    <a:gd name="T61" fmla="*/ 157 h 270"/>
                    <a:gd name="T62" fmla="*/ 13 w 284"/>
                    <a:gd name="T63" fmla="*/ 166 h 270"/>
                    <a:gd name="T64" fmla="*/ 19 w 284"/>
                    <a:gd name="T65" fmla="*/ 217 h 270"/>
                    <a:gd name="T66" fmla="*/ 32 w 284"/>
                    <a:gd name="T67" fmla="*/ 240 h 270"/>
                    <a:gd name="T68" fmla="*/ 41 w 284"/>
                    <a:gd name="T69" fmla="*/ 270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84" h="270">
                      <a:moveTo>
                        <a:pt x="41" y="270"/>
                      </a:moveTo>
                      <a:lnTo>
                        <a:pt x="19" y="240"/>
                      </a:lnTo>
                      <a:lnTo>
                        <a:pt x="7" y="200"/>
                      </a:lnTo>
                      <a:lnTo>
                        <a:pt x="0" y="144"/>
                      </a:lnTo>
                      <a:lnTo>
                        <a:pt x="0" y="89"/>
                      </a:lnTo>
                      <a:lnTo>
                        <a:pt x="9" y="47"/>
                      </a:lnTo>
                      <a:lnTo>
                        <a:pt x="38" y="19"/>
                      </a:lnTo>
                      <a:lnTo>
                        <a:pt x="68" y="6"/>
                      </a:lnTo>
                      <a:lnTo>
                        <a:pt x="124" y="0"/>
                      </a:lnTo>
                      <a:lnTo>
                        <a:pt x="197" y="4"/>
                      </a:lnTo>
                      <a:lnTo>
                        <a:pt x="242" y="19"/>
                      </a:lnTo>
                      <a:lnTo>
                        <a:pt x="271" y="24"/>
                      </a:lnTo>
                      <a:lnTo>
                        <a:pt x="284" y="24"/>
                      </a:lnTo>
                      <a:lnTo>
                        <a:pt x="267" y="41"/>
                      </a:lnTo>
                      <a:lnTo>
                        <a:pt x="256" y="70"/>
                      </a:lnTo>
                      <a:lnTo>
                        <a:pt x="256" y="81"/>
                      </a:lnTo>
                      <a:lnTo>
                        <a:pt x="231" y="64"/>
                      </a:lnTo>
                      <a:lnTo>
                        <a:pt x="197" y="62"/>
                      </a:lnTo>
                      <a:lnTo>
                        <a:pt x="156" y="59"/>
                      </a:lnTo>
                      <a:lnTo>
                        <a:pt x="128" y="59"/>
                      </a:lnTo>
                      <a:lnTo>
                        <a:pt x="96" y="59"/>
                      </a:lnTo>
                      <a:lnTo>
                        <a:pt x="111" y="66"/>
                      </a:lnTo>
                      <a:lnTo>
                        <a:pt x="111" y="83"/>
                      </a:lnTo>
                      <a:lnTo>
                        <a:pt x="101" y="104"/>
                      </a:lnTo>
                      <a:lnTo>
                        <a:pt x="85" y="130"/>
                      </a:lnTo>
                      <a:lnTo>
                        <a:pt x="75" y="163"/>
                      </a:lnTo>
                      <a:lnTo>
                        <a:pt x="75" y="200"/>
                      </a:lnTo>
                      <a:lnTo>
                        <a:pt x="51" y="178"/>
                      </a:lnTo>
                      <a:lnTo>
                        <a:pt x="49" y="161"/>
                      </a:lnTo>
                      <a:lnTo>
                        <a:pt x="34" y="155"/>
                      </a:lnTo>
                      <a:lnTo>
                        <a:pt x="17" y="157"/>
                      </a:lnTo>
                      <a:lnTo>
                        <a:pt x="13" y="166"/>
                      </a:lnTo>
                      <a:lnTo>
                        <a:pt x="19" y="217"/>
                      </a:lnTo>
                      <a:lnTo>
                        <a:pt x="32" y="240"/>
                      </a:lnTo>
                      <a:lnTo>
                        <a:pt x="41" y="270"/>
                      </a:lnTo>
                      <a:close/>
                    </a:path>
                  </a:pathLst>
                </a:custGeom>
                <a:solidFill>
                  <a:srgbClr val="BF7F1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sp>
            <p:nvSpPr>
              <p:cNvPr id="335954" name="Freeform 82"/>
              <p:cNvSpPr>
                <a:spLocks/>
              </p:cNvSpPr>
              <p:nvPr/>
            </p:nvSpPr>
            <p:spPr bwMode="auto">
              <a:xfrm>
                <a:off x="3275" y="1602"/>
                <a:ext cx="244" cy="136"/>
              </a:xfrm>
              <a:custGeom>
                <a:avLst/>
                <a:gdLst>
                  <a:gd name="T0" fmla="*/ 244 w 244"/>
                  <a:gd name="T1" fmla="*/ 121 h 136"/>
                  <a:gd name="T2" fmla="*/ 188 w 244"/>
                  <a:gd name="T3" fmla="*/ 136 h 136"/>
                  <a:gd name="T4" fmla="*/ 107 w 244"/>
                  <a:gd name="T5" fmla="*/ 125 h 136"/>
                  <a:gd name="T6" fmla="*/ 39 w 244"/>
                  <a:gd name="T7" fmla="*/ 104 h 136"/>
                  <a:gd name="T8" fmla="*/ 0 w 244"/>
                  <a:gd name="T9" fmla="*/ 25 h 136"/>
                  <a:gd name="T10" fmla="*/ 113 w 244"/>
                  <a:gd name="T11" fmla="*/ 34 h 136"/>
                  <a:gd name="T12" fmla="*/ 103 w 244"/>
                  <a:gd name="T13" fmla="*/ 0 h 136"/>
                  <a:gd name="T14" fmla="*/ 154 w 244"/>
                  <a:gd name="T15" fmla="*/ 8 h 136"/>
                  <a:gd name="T16" fmla="*/ 205 w 244"/>
                  <a:gd name="T17" fmla="*/ 34 h 136"/>
                  <a:gd name="T18" fmla="*/ 226 w 244"/>
                  <a:gd name="T19" fmla="*/ 46 h 136"/>
                  <a:gd name="T20" fmla="*/ 244 w 244"/>
                  <a:gd name="T21" fmla="*/ 12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4" h="136">
                    <a:moveTo>
                      <a:pt x="244" y="121"/>
                    </a:moveTo>
                    <a:lnTo>
                      <a:pt x="188" y="136"/>
                    </a:lnTo>
                    <a:lnTo>
                      <a:pt x="107" y="125"/>
                    </a:lnTo>
                    <a:lnTo>
                      <a:pt x="39" y="104"/>
                    </a:lnTo>
                    <a:lnTo>
                      <a:pt x="0" y="25"/>
                    </a:lnTo>
                    <a:lnTo>
                      <a:pt x="113" y="34"/>
                    </a:lnTo>
                    <a:lnTo>
                      <a:pt x="103" y="0"/>
                    </a:lnTo>
                    <a:lnTo>
                      <a:pt x="154" y="8"/>
                    </a:lnTo>
                    <a:lnTo>
                      <a:pt x="205" y="34"/>
                    </a:lnTo>
                    <a:lnTo>
                      <a:pt x="226" y="46"/>
                    </a:lnTo>
                    <a:lnTo>
                      <a:pt x="244" y="121"/>
                    </a:lnTo>
                    <a:close/>
                  </a:path>
                </a:pathLst>
              </a:custGeom>
              <a:solidFill>
                <a:srgbClr val="FF7F7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grpSp>
        <p:nvGrpSpPr>
          <p:cNvPr id="335955" name="Group 83"/>
          <p:cNvGrpSpPr>
            <a:grpSpLocks/>
          </p:cNvGrpSpPr>
          <p:nvPr/>
        </p:nvGrpSpPr>
        <p:grpSpPr bwMode="auto">
          <a:xfrm>
            <a:off x="7553325" y="1293813"/>
            <a:ext cx="911225" cy="4181475"/>
            <a:chOff x="4758" y="815"/>
            <a:chExt cx="574" cy="2634"/>
          </a:xfrm>
        </p:grpSpPr>
        <p:sp>
          <p:nvSpPr>
            <p:cNvPr id="335956" name="Freeform 84"/>
            <p:cNvSpPr>
              <a:spLocks/>
            </p:cNvSpPr>
            <p:nvPr/>
          </p:nvSpPr>
          <p:spPr bwMode="auto">
            <a:xfrm>
              <a:off x="4875" y="2603"/>
              <a:ext cx="305" cy="769"/>
            </a:xfrm>
            <a:custGeom>
              <a:avLst/>
              <a:gdLst>
                <a:gd name="T0" fmla="*/ 68 w 305"/>
                <a:gd name="T1" fmla="*/ 0 h 769"/>
                <a:gd name="T2" fmla="*/ 60 w 305"/>
                <a:gd name="T3" fmla="*/ 91 h 769"/>
                <a:gd name="T4" fmla="*/ 55 w 305"/>
                <a:gd name="T5" fmla="*/ 195 h 769"/>
                <a:gd name="T6" fmla="*/ 55 w 305"/>
                <a:gd name="T7" fmla="*/ 297 h 769"/>
                <a:gd name="T8" fmla="*/ 60 w 305"/>
                <a:gd name="T9" fmla="*/ 392 h 769"/>
                <a:gd name="T10" fmla="*/ 62 w 305"/>
                <a:gd name="T11" fmla="*/ 468 h 769"/>
                <a:gd name="T12" fmla="*/ 62 w 305"/>
                <a:gd name="T13" fmla="*/ 564 h 769"/>
                <a:gd name="T14" fmla="*/ 56 w 305"/>
                <a:gd name="T15" fmla="*/ 604 h 769"/>
                <a:gd name="T16" fmla="*/ 15 w 305"/>
                <a:gd name="T17" fmla="*/ 723 h 769"/>
                <a:gd name="T18" fmla="*/ 0 w 305"/>
                <a:gd name="T19" fmla="*/ 767 h 769"/>
                <a:gd name="T20" fmla="*/ 66 w 305"/>
                <a:gd name="T21" fmla="*/ 769 h 769"/>
                <a:gd name="T22" fmla="*/ 94 w 305"/>
                <a:gd name="T23" fmla="*/ 716 h 769"/>
                <a:gd name="T24" fmla="*/ 113 w 305"/>
                <a:gd name="T25" fmla="*/ 655 h 769"/>
                <a:gd name="T26" fmla="*/ 124 w 305"/>
                <a:gd name="T27" fmla="*/ 559 h 769"/>
                <a:gd name="T28" fmla="*/ 162 w 305"/>
                <a:gd name="T29" fmla="*/ 297 h 769"/>
                <a:gd name="T30" fmla="*/ 175 w 305"/>
                <a:gd name="T31" fmla="*/ 224 h 769"/>
                <a:gd name="T32" fmla="*/ 165 w 305"/>
                <a:gd name="T33" fmla="*/ 366 h 769"/>
                <a:gd name="T34" fmla="*/ 177 w 305"/>
                <a:gd name="T35" fmla="*/ 453 h 769"/>
                <a:gd name="T36" fmla="*/ 180 w 305"/>
                <a:gd name="T37" fmla="*/ 534 h 769"/>
                <a:gd name="T38" fmla="*/ 173 w 305"/>
                <a:gd name="T39" fmla="*/ 608 h 769"/>
                <a:gd name="T40" fmla="*/ 179 w 305"/>
                <a:gd name="T41" fmla="*/ 644 h 769"/>
                <a:gd name="T42" fmla="*/ 220 w 305"/>
                <a:gd name="T43" fmla="*/ 755 h 769"/>
                <a:gd name="T44" fmla="*/ 258 w 305"/>
                <a:gd name="T45" fmla="*/ 757 h 769"/>
                <a:gd name="T46" fmla="*/ 276 w 305"/>
                <a:gd name="T47" fmla="*/ 757 h 769"/>
                <a:gd name="T48" fmla="*/ 299 w 305"/>
                <a:gd name="T49" fmla="*/ 735 h 769"/>
                <a:gd name="T50" fmla="*/ 243 w 305"/>
                <a:gd name="T51" fmla="*/ 608 h 769"/>
                <a:gd name="T52" fmla="*/ 271 w 305"/>
                <a:gd name="T53" fmla="*/ 343 h 769"/>
                <a:gd name="T54" fmla="*/ 282 w 305"/>
                <a:gd name="T55" fmla="*/ 218 h 769"/>
                <a:gd name="T56" fmla="*/ 305 w 305"/>
                <a:gd name="T57" fmla="*/ 6 h 769"/>
                <a:gd name="T58" fmla="*/ 68 w 305"/>
                <a:gd name="T59" fmla="*/ 0 h 7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05" h="769">
                  <a:moveTo>
                    <a:pt x="68" y="0"/>
                  </a:moveTo>
                  <a:lnTo>
                    <a:pt x="60" y="91"/>
                  </a:lnTo>
                  <a:lnTo>
                    <a:pt x="55" y="195"/>
                  </a:lnTo>
                  <a:lnTo>
                    <a:pt x="55" y="297"/>
                  </a:lnTo>
                  <a:lnTo>
                    <a:pt x="60" y="392"/>
                  </a:lnTo>
                  <a:lnTo>
                    <a:pt x="62" y="468"/>
                  </a:lnTo>
                  <a:lnTo>
                    <a:pt x="62" y="564"/>
                  </a:lnTo>
                  <a:lnTo>
                    <a:pt x="56" y="604"/>
                  </a:lnTo>
                  <a:lnTo>
                    <a:pt x="15" y="723"/>
                  </a:lnTo>
                  <a:lnTo>
                    <a:pt x="0" y="767"/>
                  </a:lnTo>
                  <a:lnTo>
                    <a:pt x="66" y="769"/>
                  </a:lnTo>
                  <a:lnTo>
                    <a:pt x="94" y="716"/>
                  </a:lnTo>
                  <a:lnTo>
                    <a:pt x="113" y="655"/>
                  </a:lnTo>
                  <a:lnTo>
                    <a:pt x="124" y="559"/>
                  </a:lnTo>
                  <a:lnTo>
                    <a:pt x="162" y="297"/>
                  </a:lnTo>
                  <a:lnTo>
                    <a:pt x="175" y="224"/>
                  </a:lnTo>
                  <a:lnTo>
                    <a:pt x="165" y="366"/>
                  </a:lnTo>
                  <a:lnTo>
                    <a:pt x="177" y="453"/>
                  </a:lnTo>
                  <a:lnTo>
                    <a:pt x="180" y="534"/>
                  </a:lnTo>
                  <a:lnTo>
                    <a:pt x="173" y="608"/>
                  </a:lnTo>
                  <a:lnTo>
                    <a:pt x="179" y="644"/>
                  </a:lnTo>
                  <a:lnTo>
                    <a:pt x="220" y="755"/>
                  </a:lnTo>
                  <a:lnTo>
                    <a:pt x="258" y="757"/>
                  </a:lnTo>
                  <a:lnTo>
                    <a:pt x="276" y="757"/>
                  </a:lnTo>
                  <a:lnTo>
                    <a:pt x="299" y="735"/>
                  </a:lnTo>
                  <a:lnTo>
                    <a:pt x="243" y="608"/>
                  </a:lnTo>
                  <a:lnTo>
                    <a:pt x="271" y="343"/>
                  </a:lnTo>
                  <a:lnTo>
                    <a:pt x="282" y="218"/>
                  </a:lnTo>
                  <a:lnTo>
                    <a:pt x="305" y="6"/>
                  </a:lnTo>
                  <a:lnTo>
                    <a:pt x="68" y="0"/>
                  </a:lnTo>
                  <a:close/>
                </a:path>
              </a:pathLst>
            </a:custGeom>
            <a:solidFill>
              <a:srgbClr val="7F3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nvGrpSpPr>
            <p:cNvPr id="335957" name="Group 85"/>
            <p:cNvGrpSpPr>
              <a:grpSpLocks/>
            </p:cNvGrpSpPr>
            <p:nvPr/>
          </p:nvGrpSpPr>
          <p:grpSpPr bwMode="auto">
            <a:xfrm>
              <a:off x="4766" y="1650"/>
              <a:ext cx="553" cy="764"/>
              <a:chOff x="4766" y="1650"/>
              <a:chExt cx="553" cy="764"/>
            </a:xfrm>
          </p:grpSpPr>
          <p:sp>
            <p:nvSpPr>
              <p:cNvPr id="335958" name="Freeform 86"/>
              <p:cNvSpPr>
                <a:spLocks/>
              </p:cNvSpPr>
              <p:nvPr/>
            </p:nvSpPr>
            <p:spPr bwMode="auto">
              <a:xfrm>
                <a:off x="4766" y="1670"/>
                <a:ext cx="150" cy="744"/>
              </a:xfrm>
              <a:custGeom>
                <a:avLst/>
                <a:gdLst>
                  <a:gd name="T0" fmla="*/ 7 w 150"/>
                  <a:gd name="T1" fmla="*/ 0 h 744"/>
                  <a:gd name="T2" fmla="*/ 0 w 150"/>
                  <a:gd name="T3" fmla="*/ 169 h 744"/>
                  <a:gd name="T4" fmla="*/ 24 w 150"/>
                  <a:gd name="T5" fmla="*/ 400 h 744"/>
                  <a:gd name="T6" fmla="*/ 45 w 150"/>
                  <a:gd name="T7" fmla="*/ 600 h 744"/>
                  <a:gd name="T8" fmla="*/ 83 w 150"/>
                  <a:gd name="T9" fmla="*/ 721 h 744"/>
                  <a:gd name="T10" fmla="*/ 100 w 150"/>
                  <a:gd name="T11" fmla="*/ 744 h 744"/>
                  <a:gd name="T12" fmla="*/ 111 w 150"/>
                  <a:gd name="T13" fmla="*/ 710 h 744"/>
                  <a:gd name="T14" fmla="*/ 117 w 150"/>
                  <a:gd name="T15" fmla="*/ 625 h 744"/>
                  <a:gd name="T16" fmla="*/ 150 w 150"/>
                  <a:gd name="T17" fmla="*/ 602 h 744"/>
                  <a:gd name="T18" fmla="*/ 105 w 150"/>
                  <a:gd name="T19" fmla="*/ 534 h 744"/>
                  <a:gd name="T20" fmla="*/ 75 w 150"/>
                  <a:gd name="T21" fmla="*/ 494 h 744"/>
                  <a:gd name="T22" fmla="*/ 79 w 150"/>
                  <a:gd name="T23" fmla="*/ 152 h 744"/>
                  <a:gd name="T24" fmla="*/ 94 w 150"/>
                  <a:gd name="T25" fmla="*/ 14 h 744"/>
                  <a:gd name="T26" fmla="*/ 7 w 150"/>
                  <a:gd name="T27" fmla="*/ 0 h 7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0" h="744">
                    <a:moveTo>
                      <a:pt x="7" y="0"/>
                    </a:moveTo>
                    <a:lnTo>
                      <a:pt x="0" y="169"/>
                    </a:lnTo>
                    <a:lnTo>
                      <a:pt x="24" y="400"/>
                    </a:lnTo>
                    <a:lnTo>
                      <a:pt x="45" y="600"/>
                    </a:lnTo>
                    <a:lnTo>
                      <a:pt x="83" y="721"/>
                    </a:lnTo>
                    <a:lnTo>
                      <a:pt x="100" y="744"/>
                    </a:lnTo>
                    <a:lnTo>
                      <a:pt x="111" y="710"/>
                    </a:lnTo>
                    <a:lnTo>
                      <a:pt x="117" y="625"/>
                    </a:lnTo>
                    <a:lnTo>
                      <a:pt x="150" y="602"/>
                    </a:lnTo>
                    <a:lnTo>
                      <a:pt x="105" y="534"/>
                    </a:lnTo>
                    <a:lnTo>
                      <a:pt x="75" y="494"/>
                    </a:lnTo>
                    <a:lnTo>
                      <a:pt x="79" y="152"/>
                    </a:lnTo>
                    <a:lnTo>
                      <a:pt x="94" y="14"/>
                    </a:lnTo>
                    <a:lnTo>
                      <a:pt x="7" y="0"/>
                    </a:lnTo>
                    <a:close/>
                  </a:path>
                </a:pathLst>
              </a:custGeom>
              <a:solidFill>
                <a:srgbClr val="7F3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35959" name="Freeform 87"/>
              <p:cNvSpPr>
                <a:spLocks/>
              </p:cNvSpPr>
              <p:nvPr/>
            </p:nvSpPr>
            <p:spPr bwMode="auto">
              <a:xfrm>
                <a:off x="5187" y="1650"/>
                <a:ext cx="132" cy="694"/>
              </a:xfrm>
              <a:custGeom>
                <a:avLst/>
                <a:gdLst>
                  <a:gd name="T0" fmla="*/ 38 w 132"/>
                  <a:gd name="T1" fmla="*/ 18 h 694"/>
                  <a:gd name="T2" fmla="*/ 57 w 132"/>
                  <a:gd name="T3" fmla="*/ 143 h 694"/>
                  <a:gd name="T4" fmla="*/ 55 w 132"/>
                  <a:gd name="T5" fmla="*/ 440 h 694"/>
                  <a:gd name="T6" fmla="*/ 0 w 132"/>
                  <a:gd name="T7" fmla="*/ 565 h 694"/>
                  <a:gd name="T8" fmla="*/ 13 w 132"/>
                  <a:gd name="T9" fmla="*/ 577 h 694"/>
                  <a:gd name="T10" fmla="*/ 0 w 132"/>
                  <a:gd name="T11" fmla="*/ 641 h 694"/>
                  <a:gd name="T12" fmla="*/ 11 w 132"/>
                  <a:gd name="T13" fmla="*/ 694 h 694"/>
                  <a:gd name="T14" fmla="*/ 55 w 132"/>
                  <a:gd name="T15" fmla="*/ 609 h 694"/>
                  <a:gd name="T16" fmla="*/ 94 w 132"/>
                  <a:gd name="T17" fmla="*/ 456 h 694"/>
                  <a:gd name="T18" fmla="*/ 132 w 132"/>
                  <a:gd name="T19" fmla="*/ 115 h 694"/>
                  <a:gd name="T20" fmla="*/ 115 w 132"/>
                  <a:gd name="T21" fmla="*/ 0 h 694"/>
                  <a:gd name="T22" fmla="*/ 38 w 132"/>
                  <a:gd name="T23" fmla="*/ 18 h 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2" h="694">
                    <a:moveTo>
                      <a:pt x="38" y="18"/>
                    </a:moveTo>
                    <a:lnTo>
                      <a:pt x="57" y="143"/>
                    </a:lnTo>
                    <a:lnTo>
                      <a:pt x="55" y="440"/>
                    </a:lnTo>
                    <a:lnTo>
                      <a:pt x="0" y="565"/>
                    </a:lnTo>
                    <a:lnTo>
                      <a:pt x="13" y="577"/>
                    </a:lnTo>
                    <a:lnTo>
                      <a:pt x="0" y="641"/>
                    </a:lnTo>
                    <a:lnTo>
                      <a:pt x="11" y="694"/>
                    </a:lnTo>
                    <a:lnTo>
                      <a:pt x="55" y="609"/>
                    </a:lnTo>
                    <a:lnTo>
                      <a:pt x="94" y="456"/>
                    </a:lnTo>
                    <a:lnTo>
                      <a:pt x="132" y="115"/>
                    </a:lnTo>
                    <a:lnTo>
                      <a:pt x="115" y="0"/>
                    </a:lnTo>
                    <a:lnTo>
                      <a:pt x="38" y="18"/>
                    </a:lnTo>
                    <a:close/>
                  </a:path>
                </a:pathLst>
              </a:custGeom>
              <a:solidFill>
                <a:srgbClr val="7F3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sp>
          <p:nvSpPr>
            <p:cNvPr id="335960" name="Freeform 88"/>
            <p:cNvSpPr>
              <a:spLocks/>
            </p:cNvSpPr>
            <p:nvPr/>
          </p:nvSpPr>
          <p:spPr bwMode="auto">
            <a:xfrm>
              <a:off x="4967" y="864"/>
              <a:ext cx="190" cy="350"/>
            </a:xfrm>
            <a:custGeom>
              <a:avLst/>
              <a:gdLst>
                <a:gd name="T0" fmla="*/ 28 w 190"/>
                <a:gd name="T1" fmla="*/ 350 h 350"/>
                <a:gd name="T2" fmla="*/ 28 w 190"/>
                <a:gd name="T3" fmla="*/ 297 h 350"/>
                <a:gd name="T4" fmla="*/ 6 w 190"/>
                <a:gd name="T5" fmla="*/ 235 h 350"/>
                <a:gd name="T6" fmla="*/ 0 w 190"/>
                <a:gd name="T7" fmla="*/ 193 h 350"/>
                <a:gd name="T8" fmla="*/ 0 w 190"/>
                <a:gd name="T9" fmla="*/ 163 h 350"/>
                <a:gd name="T10" fmla="*/ 0 w 190"/>
                <a:gd name="T11" fmla="*/ 117 h 350"/>
                <a:gd name="T12" fmla="*/ 6 w 190"/>
                <a:gd name="T13" fmla="*/ 80 h 350"/>
                <a:gd name="T14" fmla="*/ 15 w 190"/>
                <a:gd name="T15" fmla="*/ 55 h 350"/>
                <a:gd name="T16" fmla="*/ 28 w 190"/>
                <a:gd name="T17" fmla="*/ 32 h 350"/>
                <a:gd name="T18" fmla="*/ 45 w 190"/>
                <a:gd name="T19" fmla="*/ 15 h 350"/>
                <a:gd name="T20" fmla="*/ 72 w 190"/>
                <a:gd name="T21" fmla="*/ 2 h 350"/>
                <a:gd name="T22" fmla="*/ 102 w 190"/>
                <a:gd name="T23" fmla="*/ 0 h 350"/>
                <a:gd name="T24" fmla="*/ 128 w 190"/>
                <a:gd name="T25" fmla="*/ 4 h 350"/>
                <a:gd name="T26" fmla="*/ 151 w 190"/>
                <a:gd name="T27" fmla="*/ 13 h 350"/>
                <a:gd name="T28" fmla="*/ 167 w 190"/>
                <a:gd name="T29" fmla="*/ 32 h 350"/>
                <a:gd name="T30" fmla="*/ 181 w 190"/>
                <a:gd name="T31" fmla="*/ 55 h 350"/>
                <a:gd name="T32" fmla="*/ 190 w 190"/>
                <a:gd name="T33" fmla="*/ 82 h 350"/>
                <a:gd name="T34" fmla="*/ 188 w 190"/>
                <a:gd name="T35" fmla="*/ 142 h 350"/>
                <a:gd name="T36" fmla="*/ 181 w 190"/>
                <a:gd name="T37" fmla="*/ 189 h 350"/>
                <a:gd name="T38" fmla="*/ 173 w 190"/>
                <a:gd name="T39" fmla="*/ 242 h 350"/>
                <a:gd name="T40" fmla="*/ 158 w 190"/>
                <a:gd name="T41" fmla="*/ 269 h 350"/>
                <a:gd name="T42" fmla="*/ 145 w 190"/>
                <a:gd name="T43" fmla="*/ 292 h 350"/>
                <a:gd name="T44" fmla="*/ 137 w 190"/>
                <a:gd name="T45" fmla="*/ 307 h 350"/>
                <a:gd name="T46" fmla="*/ 130 w 190"/>
                <a:gd name="T47" fmla="*/ 350 h 350"/>
                <a:gd name="T48" fmla="*/ 28 w 190"/>
                <a:gd name="T49" fmla="*/ 350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0" h="350">
                  <a:moveTo>
                    <a:pt x="28" y="350"/>
                  </a:moveTo>
                  <a:lnTo>
                    <a:pt x="28" y="297"/>
                  </a:lnTo>
                  <a:lnTo>
                    <a:pt x="6" y="235"/>
                  </a:lnTo>
                  <a:lnTo>
                    <a:pt x="0" y="193"/>
                  </a:lnTo>
                  <a:lnTo>
                    <a:pt x="0" y="163"/>
                  </a:lnTo>
                  <a:lnTo>
                    <a:pt x="0" y="117"/>
                  </a:lnTo>
                  <a:lnTo>
                    <a:pt x="6" y="80"/>
                  </a:lnTo>
                  <a:lnTo>
                    <a:pt x="15" y="55"/>
                  </a:lnTo>
                  <a:lnTo>
                    <a:pt x="28" y="32"/>
                  </a:lnTo>
                  <a:lnTo>
                    <a:pt x="45" y="15"/>
                  </a:lnTo>
                  <a:lnTo>
                    <a:pt x="72" y="2"/>
                  </a:lnTo>
                  <a:lnTo>
                    <a:pt x="102" y="0"/>
                  </a:lnTo>
                  <a:lnTo>
                    <a:pt x="128" y="4"/>
                  </a:lnTo>
                  <a:lnTo>
                    <a:pt x="151" y="13"/>
                  </a:lnTo>
                  <a:lnTo>
                    <a:pt x="167" y="32"/>
                  </a:lnTo>
                  <a:lnTo>
                    <a:pt x="181" y="55"/>
                  </a:lnTo>
                  <a:lnTo>
                    <a:pt x="190" y="82"/>
                  </a:lnTo>
                  <a:lnTo>
                    <a:pt x="188" y="142"/>
                  </a:lnTo>
                  <a:lnTo>
                    <a:pt x="181" y="189"/>
                  </a:lnTo>
                  <a:lnTo>
                    <a:pt x="173" y="242"/>
                  </a:lnTo>
                  <a:lnTo>
                    <a:pt x="158" y="269"/>
                  </a:lnTo>
                  <a:lnTo>
                    <a:pt x="145" y="292"/>
                  </a:lnTo>
                  <a:lnTo>
                    <a:pt x="137" y="307"/>
                  </a:lnTo>
                  <a:lnTo>
                    <a:pt x="130" y="350"/>
                  </a:lnTo>
                  <a:lnTo>
                    <a:pt x="28" y="350"/>
                  </a:lnTo>
                  <a:close/>
                </a:path>
              </a:pathLst>
            </a:custGeom>
            <a:solidFill>
              <a:srgbClr val="7F3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35961" name="Freeform 89"/>
            <p:cNvSpPr>
              <a:spLocks/>
            </p:cNvSpPr>
            <p:nvPr/>
          </p:nvSpPr>
          <p:spPr bwMode="auto">
            <a:xfrm>
              <a:off x="4884" y="815"/>
              <a:ext cx="348" cy="290"/>
            </a:xfrm>
            <a:custGeom>
              <a:avLst/>
              <a:gdLst>
                <a:gd name="T0" fmla="*/ 36 w 348"/>
                <a:gd name="T1" fmla="*/ 284 h 290"/>
                <a:gd name="T2" fmla="*/ 21 w 348"/>
                <a:gd name="T3" fmla="*/ 290 h 290"/>
                <a:gd name="T4" fmla="*/ 0 w 348"/>
                <a:gd name="T5" fmla="*/ 280 h 290"/>
                <a:gd name="T6" fmla="*/ 10 w 348"/>
                <a:gd name="T7" fmla="*/ 233 h 290"/>
                <a:gd name="T8" fmla="*/ 21 w 348"/>
                <a:gd name="T9" fmla="*/ 176 h 290"/>
                <a:gd name="T10" fmla="*/ 44 w 348"/>
                <a:gd name="T11" fmla="*/ 112 h 290"/>
                <a:gd name="T12" fmla="*/ 57 w 348"/>
                <a:gd name="T13" fmla="*/ 76 h 290"/>
                <a:gd name="T14" fmla="*/ 70 w 348"/>
                <a:gd name="T15" fmla="*/ 45 h 290"/>
                <a:gd name="T16" fmla="*/ 100 w 348"/>
                <a:gd name="T17" fmla="*/ 17 h 290"/>
                <a:gd name="T18" fmla="*/ 155 w 348"/>
                <a:gd name="T19" fmla="*/ 6 h 290"/>
                <a:gd name="T20" fmla="*/ 200 w 348"/>
                <a:gd name="T21" fmla="*/ 0 h 290"/>
                <a:gd name="T22" fmla="*/ 267 w 348"/>
                <a:gd name="T23" fmla="*/ 28 h 290"/>
                <a:gd name="T24" fmla="*/ 294 w 348"/>
                <a:gd name="T25" fmla="*/ 61 h 290"/>
                <a:gd name="T26" fmla="*/ 316 w 348"/>
                <a:gd name="T27" fmla="*/ 119 h 290"/>
                <a:gd name="T28" fmla="*/ 339 w 348"/>
                <a:gd name="T29" fmla="*/ 187 h 290"/>
                <a:gd name="T30" fmla="*/ 348 w 348"/>
                <a:gd name="T31" fmla="*/ 246 h 290"/>
                <a:gd name="T32" fmla="*/ 344 w 348"/>
                <a:gd name="T33" fmla="*/ 271 h 290"/>
                <a:gd name="T34" fmla="*/ 313 w 348"/>
                <a:gd name="T35" fmla="*/ 274 h 290"/>
                <a:gd name="T36" fmla="*/ 288 w 348"/>
                <a:gd name="T37" fmla="*/ 280 h 290"/>
                <a:gd name="T38" fmla="*/ 254 w 348"/>
                <a:gd name="T39" fmla="*/ 286 h 290"/>
                <a:gd name="T40" fmla="*/ 264 w 348"/>
                <a:gd name="T41" fmla="*/ 227 h 290"/>
                <a:gd name="T42" fmla="*/ 264 w 348"/>
                <a:gd name="T43" fmla="*/ 193 h 290"/>
                <a:gd name="T44" fmla="*/ 262 w 348"/>
                <a:gd name="T45" fmla="*/ 163 h 290"/>
                <a:gd name="T46" fmla="*/ 264 w 348"/>
                <a:gd name="T47" fmla="*/ 121 h 290"/>
                <a:gd name="T48" fmla="*/ 224 w 348"/>
                <a:gd name="T49" fmla="*/ 104 h 290"/>
                <a:gd name="T50" fmla="*/ 213 w 348"/>
                <a:gd name="T51" fmla="*/ 68 h 290"/>
                <a:gd name="T52" fmla="*/ 179 w 348"/>
                <a:gd name="T53" fmla="*/ 93 h 290"/>
                <a:gd name="T54" fmla="*/ 132 w 348"/>
                <a:gd name="T55" fmla="*/ 138 h 290"/>
                <a:gd name="T56" fmla="*/ 151 w 348"/>
                <a:gd name="T57" fmla="*/ 115 h 290"/>
                <a:gd name="T58" fmla="*/ 111 w 348"/>
                <a:gd name="T59" fmla="*/ 149 h 290"/>
                <a:gd name="T60" fmla="*/ 111 w 348"/>
                <a:gd name="T61" fmla="*/ 204 h 290"/>
                <a:gd name="T62" fmla="*/ 121 w 348"/>
                <a:gd name="T63" fmla="*/ 231 h 290"/>
                <a:gd name="T64" fmla="*/ 132 w 348"/>
                <a:gd name="T65" fmla="*/ 254 h 290"/>
                <a:gd name="T66" fmla="*/ 141 w 348"/>
                <a:gd name="T67" fmla="*/ 288 h 290"/>
                <a:gd name="T68" fmla="*/ 100 w 348"/>
                <a:gd name="T69" fmla="*/ 288 h 290"/>
                <a:gd name="T70" fmla="*/ 119 w 348"/>
                <a:gd name="T71" fmla="*/ 288 h 290"/>
                <a:gd name="T72" fmla="*/ 61 w 348"/>
                <a:gd name="T73" fmla="*/ 280 h 290"/>
                <a:gd name="T74" fmla="*/ 57 w 348"/>
                <a:gd name="T75" fmla="*/ 280 h 290"/>
                <a:gd name="T76" fmla="*/ 36 w 348"/>
                <a:gd name="T77" fmla="*/ 284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48" h="290">
                  <a:moveTo>
                    <a:pt x="36" y="284"/>
                  </a:moveTo>
                  <a:lnTo>
                    <a:pt x="21" y="290"/>
                  </a:lnTo>
                  <a:lnTo>
                    <a:pt x="0" y="280"/>
                  </a:lnTo>
                  <a:lnTo>
                    <a:pt x="10" y="233"/>
                  </a:lnTo>
                  <a:lnTo>
                    <a:pt x="21" y="176"/>
                  </a:lnTo>
                  <a:lnTo>
                    <a:pt x="44" y="112"/>
                  </a:lnTo>
                  <a:lnTo>
                    <a:pt x="57" y="76"/>
                  </a:lnTo>
                  <a:lnTo>
                    <a:pt x="70" y="45"/>
                  </a:lnTo>
                  <a:lnTo>
                    <a:pt x="100" y="17"/>
                  </a:lnTo>
                  <a:lnTo>
                    <a:pt x="155" y="6"/>
                  </a:lnTo>
                  <a:lnTo>
                    <a:pt x="200" y="0"/>
                  </a:lnTo>
                  <a:lnTo>
                    <a:pt x="267" y="28"/>
                  </a:lnTo>
                  <a:lnTo>
                    <a:pt x="294" y="61"/>
                  </a:lnTo>
                  <a:lnTo>
                    <a:pt x="316" y="119"/>
                  </a:lnTo>
                  <a:lnTo>
                    <a:pt x="339" y="187"/>
                  </a:lnTo>
                  <a:lnTo>
                    <a:pt x="348" y="246"/>
                  </a:lnTo>
                  <a:lnTo>
                    <a:pt x="344" y="271"/>
                  </a:lnTo>
                  <a:lnTo>
                    <a:pt x="313" y="274"/>
                  </a:lnTo>
                  <a:lnTo>
                    <a:pt x="288" y="280"/>
                  </a:lnTo>
                  <a:lnTo>
                    <a:pt x="254" y="286"/>
                  </a:lnTo>
                  <a:lnTo>
                    <a:pt x="264" y="227"/>
                  </a:lnTo>
                  <a:lnTo>
                    <a:pt x="264" y="193"/>
                  </a:lnTo>
                  <a:lnTo>
                    <a:pt x="262" y="163"/>
                  </a:lnTo>
                  <a:lnTo>
                    <a:pt x="264" y="121"/>
                  </a:lnTo>
                  <a:lnTo>
                    <a:pt x="224" y="104"/>
                  </a:lnTo>
                  <a:lnTo>
                    <a:pt x="213" y="68"/>
                  </a:lnTo>
                  <a:lnTo>
                    <a:pt x="179" y="93"/>
                  </a:lnTo>
                  <a:lnTo>
                    <a:pt x="132" y="138"/>
                  </a:lnTo>
                  <a:lnTo>
                    <a:pt x="151" y="115"/>
                  </a:lnTo>
                  <a:lnTo>
                    <a:pt x="111" y="149"/>
                  </a:lnTo>
                  <a:lnTo>
                    <a:pt x="111" y="204"/>
                  </a:lnTo>
                  <a:lnTo>
                    <a:pt x="121" y="231"/>
                  </a:lnTo>
                  <a:lnTo>
                    <a:pt x="132" y="254"/>
                  </a:lnTo>
                  <a:lnTo>
                    <a:pt x="141" y="288"/>
                  </a:lnTo>
                  <a:lnTo>
                    <a:pt x="100" y="288"/>
                  </a:lnTo>
                  <a:lnTo>
                    <a:pt x="119" y="288"/>
                  </a:lnTo>
                  <a:lnTo>
                    <a:pt x="61" y="280"/>
                  </a:lnTo>
                  <a:lnTo>
                    <a:pt x="57" y="280"/>
                  </a:lnTo>
                  <a:lnTo>
                    <a:pt x="36" y="28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35962" name="Freeform 90"/>
            <p:cNvSpPr>
              <a:spLocks/>
            </p:cNvSpPr>
            <p:nvPr/>
          </p:nvSpPr>
          <p:spPr bwMode="auto">
            <a:xfrm>
              <a:off x="4758" y="1212"/>
              <a:ext cx="574" cy="1416"/>
            </a:xfrm>
            <a:custGeom>
              <a:avLst/>
              <a:gdLst>
                <a:gd name="T0" fmla="*/ 232 w 574"/>
                <a:gd name="T1" fmla="*/ 0 h 1416"/>
                <a:gd name="T2" fmla="*/ 91 w 574"/>
                <a:gd name="T3" fmla="*/ 78 h 1416"/>
                <a:gd name="T4" fmla="*/ 74 w 574"/>
                <a:gd name="T5" fmla="*/ 103 h 1416"/>
                <a:gd name="T6" fmla="*/ 0 w 574"/>
                <a:gd name="T7" fmla="*/ 462 h 1416"/>
                <a:gd name="T8" fmla="*/ 109 w 574"/>
                <a:gd name="T9" fmla="*/ 477 h 1416"/>
                <a:gd name="T10" fmla="*/ 125 w 574"/>
                <a:gd name="T11" fmla="*/ 386 h 1416"/>
                <a:gd name="T12" fmla="*/ 166 w 574"/>
                <a:gd name="T13" fmla="*/ 578 h 1416"/>
                <a:gd name="T14" fmla="*/ 96 w 574"/>
                <a:gd name="T15" fmla="*/ 1001 h 1416"/>
                <a:gd name="T16" fmla="*/ 132 w 574"/>
                <a:gd name="T17" fmla="*/ 1412 h 1416"/>
                <a:gd name="T18" fmla="*/ 173 w 574"/>
                <a:gd name="T19" fmla="*/ 1416 h 1416"/>
                <a:gd name="T20" fmla="*/ 234 w 574"/>
                <a:gd name="T21" fmla="*/ 1410 h 1416"/>
                <a:gd name="T22" fmla="*/ 320 w 574"/>
                <a:gd name="T23" fmla="*/ 1405 h 1416"/>
                <a:gd name="T24" fmla="*/ 395 w 574"/>
                <a:gd name="T25" fmla="*/ 1405 h 1416"/>
                <a:gd name="T26" fmla="*/ 459 w 574"/>
                <a:gd name="T27" fmla="*/ 1406 h 1416"/>
                <a:gd name="T28" fmla="*/ 484 w 574"/>
                <a:gd name="T29" fmla="*/ 816 h 1416"/>
                <a:gd name="T30" fmla="*/ 420 w 574"/>
                <a:gd name="T31" fmla="*/ 557 h 1416"/>
                <a:gd name="T32" fmla="*/ 444 w 574"/>
                <a:gd name="T33" fmla="*/ 413 h 1416"/>
                <a:gd name="T34" fmla="*/ 459 w 574"/>
                <a:gd name="T35" fmla="*/ 466 h 1416"/>
                <a:gd name="T36" fmla="*/ 574 w 574"/>
                <a:gd name="T37" fmla="*/ 436 h 1416"/>
                <a:gd name="T38" fmla="*/ 486 w 574"/>
                <a:gd name="T39" fmla="*/ 99 h 1416"/>
                <a:gd name="T40" fmla="*/ 341 w 574"/>
                <a:gd name="T41" fmla="*/ 0 h 1416"/>
                <a:gd name="T42" fmla="*/ 232 w 574"/>
                <a:gd name="T43" fmla="*/ 0 h 1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74" h="1416">
                  <a:moveTo>
                    <a:pt x="232" y="0"/>
                  </a:moveTo>
                  <a:lnTo>
                    <a:pt x="91" y="78"/>
                  </a:lnTo>
                  <a:lnTo>
                    <a:pt x="74" y="103"/>
                  </a:lnTo>
                  <a:lnTo>
                    <a:pt x="0" y="462"/>
                  </a:lnTo>
                  <a:lnTo>
                    <a:pt x="109" y="477"/>
                  </a:lnTo>
                  <a:lnTo>
                    <a:pt x="125" y="386"/>
                  </a:lnTo>
                  <a:lnTo>
                    <a:pt x="166" y="578"/>
                  </a:lnTo>
                  <a:lnTo>
                    <a:pt x="96" y="1001"/>
                  </a:lnTo>
                  <a:lnTo>
                    <a:pt x="132" y="1412"/>
                  </a:lnTo>
                  <a:lnTo>
                    <a:pt x="173" y="1416"/>
                  </a:lnTo>
                  <a:lnTo>
                    <a:pt x="234" y="1410"/>
                  </a:lnTo>
                  <a:lnTo>
                    <a:pt x="320" y="1405"/>
                  </a:lnTo>
                  <a:lnTo>
                    <a:pt x="395" y="1405"/>
                  </a:lnTo>
                  <a:lnTo>
                    <a:pt x="459" y="1406"/>
                  </a:lnTo>
                  <a:lnTo>
                    <a:pt x="484" y="816"/>
                  </a:lnTo>
                  <a:lnTo>
                    <a:pt x="420" y="557"/>
                  </a:lnTo>
                  <a:lnTo>
                    <a:pt x="444" y="413"/>
                  </a:lnTo>
                  <a:lnTo>
                    <a:pt x="459" y="466"/>
                  </a:lnTo>
                  <a:lnTo>
                    <a:pt x="574" y="436"/>
                  </a:lnTo>
                  <a:lnTo>
                    <a:pt x="486" y="99"/>
                  </a:lnTo>
                  <a:lnTo>
                    <a:pt x="341" y="0"/>
                  </a:lnTo>
                  <a:lnTo>
                    <a:pt x="232" y="0"/>
                  </a:lnTo>
                  <a:close/>
                </a:path>
              </a:pathLst>
            </a:custGeom>
            <a:solidFill>
              <a:srgbClr val="001F9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nvGrpSpPr>
            <p:cNvPr id="335963" name="Group 91"/>
            <p:cNvGrpSpPr>
              <a:grpSpLocks/>
            </p:cNvGrpSpPr>
            <p:nvPr/>
          </p:nvGrpSpPr>
          <p:grpSpPr bwMode="auto">
            <a:xfrm>
              <a:off x="4926" y="1216"/>
              <a:ext cx="248" cy="574"/>
              <a:chOff x="4926" y="1216"/>
              <a:chExt cx="248" cy="574"/>
            </a:xfrm>
          </p:grpSpPr>
          <p:sp>
            <p:nvSpPr>
              <p:cNvPr id="335964" name="Freeform 92"/>
              <p:cNvSpPr>
                <a:spLocks/>
              </p:cNvSpPr>
              <p:nvPr/>
            </p:nvSpPr>
            <p:spPr bwMode="auto">
              <a:xfrm>
                <a:off x="4982" y="1216"/>
                <a:ext cx="128" cy="68"/>
              </a:xfrm>
              <a:custGeom>
                <a:avLst/>
                <a:gdLst>
                  <a:gd name="T0" fmla="*/ 0 w 128"/>
                  <a:gd name="T1" fmla="*/ 6 h 68"/>
                  <a:gd name="T2" fmla="*/ 28 w 128"/>
                  <a:gd name="T3" fmla="*/ 68 h 68"/>
                  <a:gd name="T4" fmla="*/ 66 w 128"/>
                  <a:gd name="T5" fmla="*/ 0 h 68"/>
                  <a:gd name="T6" fmla="*/ 104 w 128"/>
                  <a:gd name="T7" fmla="*/ 68 h 68"/>
                  <a:gd name="T8" fmla="*/ 128 w 128"/>
                  <a:gd name="T9" fmla="*/ 8 h 68"/>
                  <a:gd name="T10" fmla="*/ 0 w 128"/>
                  <a:gd name="T11" fmla="*/ 6 h 68"/>
                </a:gdLst>
                <a:ahLst/>
                <a:cxnLst>
                  <a:cxn ang="0">
                    <a:pos x="T0" y="T1"/>
                  </a:cxn>
                  <a:cxn ang="0">
                    <a:pos x="T2" y="T3"/>
                  </a:cxn>
                  <a:cxn ang="0">
                    <a:pos x="T4" y="T5"/>
                  </a:cxn>
                  <a:cxn ang="0">
                    <a:pos x="T6" y="T7"/>
                  </a:cxn>
                  <a:cxn ang="0">
                    <a:pos x="T8" y="T9"/>
                  </a:cxn>
                  <a:cxn ang="0">
                    <a:pos x="T10" y="T11"/>
                  </a:cxn>
                </a:cxnLst>
                <a:rect l="0" t="0" r="r" b="b"/>
                <a:pathLst>
                  <a:path w="128" h="68">
                    <a:moveTo>
                      <a:pt x="0" y="6"/>
                    </a:moveTo>
                    <a:lnTo>
                      <a:pt x="28" y="68"/>
                    </a:lnTo>
                    <a:lnTo>
                      <a:pt x="66" y="0"/>
                    </a:lnTo>
                    <a:lnTo>
                      <a:pt x="104" y="68"/>
                    </a:lnTo>
                    <a:lnTo>
                      <a:pt x="128" y="8"/>
                    </a:lnTo>
                    <a:lnTo>
                      <a:pt x="0" y="6"/>
                    </a:lnTo>
                    <a:close/>
                  </a:path>
                </a:pathLst>
              </a:custGeom>
              <a:solidFill>
                <a:srgbClr val="00007F"/>
              </a:solidFill>
              <a:ln w="23813">
                <a:solidFill>
                  <a:srgbClr val="00007F"/>
                </a:solidFill>
                <a:prstDash val="solid"/>
                <a:round/>
                <a:headEnd/>
                <a:tailEnd/>
              </a:ln>
            </p:spPr>
            <p:txBody>
              <a:bodyPr/>
              <a:lstStyle/>
              <a:p>
                <a:endParaRPr lang="en-US"/>
              </a:p>
            </p:txBody>
          </p:sp>
          <p:sp>
            <p:nvSpPr>
              <p:cNvPr id="335965" name="Freeform 93"/>
              <p:cNvSpPr>
                <a:spLocks/>
              </p:cNvSpPr>
              <p:nvPr/>
            </p:nvSpPr>
            <p:spPr bwMode="auto">
              <a:xfrm>
                <a:off x="5048" y="1231"/>
                <a:ext cx="9" cy="553"/>
              </a:xfrm>
              <a:custGeom>
                <a:avLst/>
                <a:gdLst>
                  <a:gd name="T0" fmla="*/ 0 w 9"/>
                  <a:gd name="T1" fmla="*/ 0 h 553"/>
                  <a:gd name="T2" fmla="*/ 9 w 9"/>
                  <a:gd name="T3" fmla="*/ 229 h 553"/>
                  <a:gd name="T4" fmla="*/ 9 w 9"/>
                  <a:gd name="T5" fmla="*/ 553 h 553"/>
                  <a:gd name="T6" fmla="*/ 0 w 9"/>
                  <a:gd name="T7" fmla="*/ 0 h 553"/>
                </a:gdLst>
                <a:ahLst/>
                <a:cxnLst>
                  <a:cxn ang="0">
                    <a:pos x="T0" y="T1"/>
                  </a:cxn>
                  <a:cxn ang="0">
                    <a:pos x="T2" y="T3"/>
                  </a:cxn>
                  <a:cxn ang="0">
                    <a:pos x="T4" y="T5"/>
                  </a:cxn>
                  <a:cxn ang="0">
                    <a:pos x="T6" y="T7"/>
                  </a:cxn>
                </a:cxnLst>
                <a:rect l="0" t="0" r="r" b="b"/>
                <a:pathLst>
                  <a:path w="9" h="553">
                    <a:moveTo>
                      <a:pt x="0" y="0"/>
                    </a:moveTo>
                    <a:lnTo>
                      <a:pt x="9" y="229"/>
                    </a:lnTo>
                    <a:lnTo>
                      <a:pt x="9" y="553"/>
                    </a:lnTo>
                    <a:lnTo>
                      <a:pt x="0" y="0"/>
                    </a:lnTo>
                    <a:close/>
                  </a:path>
                </a:pathLst>
              </a:custGeom>
              <a:solidFill>
                <a:srgbClr val="00007F"/>
              </a:solidFill>
              <a:ln w="23813">
                <a:solidFill>
                  <a:srgbClr val="00007F"/>
                </a:solidFill>
                <a:prstDash val="solid"/>
                <a:round/>
                <a:headEnd/>
                <a:tailEnd/>
              </a:ln>
            </p:spPr>
            <p:txBody>
              <a:bodyPr/>
              <a:lstStyle/>
              <a:p>
                <a:endParaRPr lang="en-US"/>
              </a:p>
            </p:txBody>
          </p:sp>
          <p:sp>
            <p:nvSpPr>
              <p:cNvPr id="335966" name="Freeform 94"/>
              <p:cNvSpPr>
                <a:spLocks/>
              </p:cNvSpPr>
              <p:nvPr/>
            </p:nvSpPr>
            <p:spPr bwMode="auto">
              <a:xfrm>
                <a:off x="4926" y="1780"/>
                <a:ext cx="248" cy="10"/>
              </a:xfrm>
              <a:custGeom>
                <a:avLst/>
                <a:gdLst>
                  <a:gd name="T0" fmla="*/ 0 w 248"/>
                  <a:gd name="T1" fmla="*/ 10 h 10"/>
                  <a:gd name="T2" fmla="*/ 135 w 248"/>
                  <a:gd name="T3" fmla="*/ 0 h 10"/>
                  <a:gd name="T4" fmla="*/ 248 w 248"/>
                  <a:gd name="T5" fmla="*/ 4 h 10"/>
                  <a:gd name="T6" fmla="*/ 0 w 248"/>
                  <a:gd name="T7" fmla="*/ 10 h 10"/>
                </a:gdLst>
                <a:ahLst/>
                <a:cxnLst>
                  <a:cxn ang="0">
                    <a:pos x="T0" y="T1"/>
                  </a:cxn>
                  <a:cxn ang="0">
                    <a:pos x="T2" y="T3"/>
                  </a:cxn>
                  <a:cxn ang="0">
                    <a:pos x="T4" y="T5"/>
                  </a:cxn>
                  <a:cxn ang="0">
                    <a:pos x="T6" y="T7"/>
                  </a:cxn>
                </a:cxnLst>
                <a:rect l="0" t="0" r="r" b="b"/>
                <a:pathLst>
                  <a:path w="248" h="10">
                    <a:moveTo>
                      <a:pt x="0" y="10"/>
                    </a:moveTo>
                    <a:lnTo>
                      <a:pt x="135" y="0"/>
                    </a:lnTo>
                    <a:lnTo>
                      <a:pt x="248" y="4"/>
                    </a:lnTo>
                    <a:lnTo>
                      <a:pt x="0" y="10"/>
                    </a:lnTo>
                    <a:close/>
                  </a:path>
                </a:pathLst>
              </a:custGeom>
              <a:solidFill>
                <a:srgbClr val="00007F"/>
              </a:solidFill>
              <a:ln w="23813">
                <a:solidFill>
                  <a:srgbClr val="00007F"/>
                </a:solidFill>
                <a:prstDash val="solid"/>
                <a:round/>
                <a:headEnd/>
                <a:tailEnd/>
              </a:ln>
            </p:spPr>
            <p:txBody>
              <a:bodyPr/>
              <a:lstStyle/>
              <a:p>
                <a:endParaRPr lang="en-US"/>
              </a:p>
            </p:txBody>
          </p:sp>
        </p:grpSp>
        <p:grpSp>
          <p:nvGrpSpPr>
            <p:cNvPr id="335967" name="Group 95"/>
            <p:cNvGrpSpPr>
              <a:grpSpLocks/>
            </p:cNvGrpSpPr>
            <p:nvPr/>
          </p:nvGrpSpPr>
          <p:grpSpPr bwMode="auto">
            <a:xfrm>
              <a:off x="4860" y="3218"/>
              <a:ext cx="335" cy="231"/>
              <a:chOff x="4860" y="3218"/>
              <a:chExt cx="335" cy="231"/>
            </a:xfrm>
          </p:grpSpPr>
          <p:sp>
            <p:nvSpPr>
              <p:cNvPr id="335968" name="Freeform 96"/>
              <p:cNvSpPr>
                <a:spLocks/>
              </p:cNvSpPr>
              <p:nvPr/>
            </p:nvSpPr>
            <p:spPr bwMode="auto">
              <a:xfrm>
                <a:off x="4860" y="3239"/>
                <a:ext cx="132" cy="210"/>
              </a:xfrm>
              <a:custGeom>
                <a:avLst/>
                <a:gdLst>
                  <a:gd name="T0" fmla="*/ 24 w 132"/>
                  <a:gd name="T1" fmla="*/ 104 h 210"/>
                  <a:gd name="T2" fmla="*/ 6 w 132"/>
                  <a:gd name="T3" fmla="*/ 136 h 210"/>
                  <a:gd name="T4" fmla="*/ 0 w 132"/>
                  <a:gd name="T5" fmla="*/ 161 h 210"/>
                  <a:gd name="T6" fmla="*/ 0 w 132"/>
                  <a:gd name="T7" fmla="*/ 180 h 210"/>
                  <a:gd name="T8" fmla="*/ 4 w 132"/>
                  <a:gd name="T9" fmla="*/ 193 h 210"/>
                  <a:gd name="T10" fmla="*/ 13 w 132"/>
                  <a:gd name="T11" fmla="*/ 205 h 210"/>
                  <a:gd name="T12" fmla="*/ 30 w 132"/>
                  <a:gd name="T13" fmla="*/ 210 h 210"/>
                  <a:gd name="T14" fmla="*/ 53 w 132"/>
                  <a:gd name="T15" fmla="*/ 208 h 210"/>
                  <a:gd name="T16" fmla="*/ 75 w 132"/>
                  <a:gd name="T17" fmla="*/ 199 h 210"/>
                  <a:gd name="T18" fmla="*/ 92 w 132"/>
                  <a:gd name="T19" fmla="*/ 178 h 210"/>
                  <a:gd name="T20" fmla="*/ 107 w 132"/>
                  <a:gd name="T21" fmla="*/ 150 h 210"/>
                  <a:gd name="T22" fmla="*/ 117 w 132"/>
                  <a:gd name="T23" fmla="*/ 93 h 210"/>
                  <a:gd name="T24" fmla="*/ 132 w 132"/>
                  <a:gd name="T25" fmla="*/ 36 h 210"/>
                  <a:gd name="T26" fmla="*/ 130 w 132"/>
                  <a:gd name="T27" fmla="*/ 0 h 210"/>
                  <a:gd name="T28" fmla="*/ 103 w 132"/>
                  <a:gd name="T29" fmla="*/ 82 h 210"/>
                  <a:gd name="T30" fmla="*/ 81 w 132"/>
                  <a:gd name="T31" fmla="*/ 133 h 210"/>
                  <a:gd name="T32" fmla="*/ 47 w 132"/>
                  <a:gd name="T33" fmla="*/ 133 h 210"/>
                  <a:gd name="T34" fmla="*/ 19 w 132"/>
                  <a:gd name="T35" fmla="*/ 129 h 210"/>
                  <a:gd name="T36" fmla="*/ 24 w 132"/>
                  <a:gd name="T37" fmla="*/ 104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32" h="210">
                    <a:moveTo>
                      <a:pt x="24" y="104"/>
                    </a:moveTo>
                    <a:lnTo>
                      <a:pt x="6" y="136"/>
                    </a:lnTo>
                    <a:lnTo>
                      <a:pt x="0" y="161"/>
                    </a:lnTo>
                    <a:lnTo>
                      <a:pt x="0" y="180"/>
                    </a:lnTo>
                    <a:lnTo>
                      <a:pt x="4" y="193"/>
                    </a:lnTo>
                    <a:lnTo>
                      <a:pt x="13" y="205"/>
                    </a:lnTo>
                    <a:lnTo>
                      <a:pt x="30" y="210"/>
                    </a:lnTo>
                    <a:lnTo>
                      <a:pt x="53" y="208"/>
                    </a:lnTo>
                    <a:lnTo>
                      <a:pt x="75" y="199"/>
                    </a:lnTo>
                    <a:lnTo>
                      <a:pt x="92" y="178"/>
                    </a:lnTo>
                    <a:lnTo>
                      <a:pt x="107" y="150"/>
                    </a:lnTo>
                    <a:lnTo>
                      <a:pt x="117" y="93"/>
                    </a:lnTo>
                    <a:lnTo>
                      <a:pt x="132" y="36"/>
                    </a:lnTo>
                    <a:lnTo>
                      <a:pt x="130" y="0"/>
                    </a:lnTo>
                    <a:lnTo>
                      <a:pt x="103" y="82"/>
                    </a:lnTo>
                    <a:lnTo>
                      <a:pt x="81" y="133"/>
                    </a:lnTo>
                    <a:lnTo>
                      <a:pt x="47" y="133"/>
                    </a:lnTo>
                    <a:lnTo>
                      <a:pt x="19" y="129"/>
                    </a:lnTo>
                    <a:lnTo>
                      <a:pt x="24" y="10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35969" name="Freeform 97"/>
              <p:cNvSpPr>
                <a:spLocks/>
              </p:cNvSpPr>
              <p:nvPr/>
            </p:nvSpPr>
            <p:spPr bwMode="auto">
              <a:xfrm>
                <a:off x="5046" y="3218"/>
                <a:ext cx="149" cy="229"/>
              </a:xfrm>
              <a:custGeom>
                <a:avLst/>
                <a:gdLst>
                  <a:gd name="T0" fmla="*/ 2 w 149"/>
                  <a:gd name="T1" fmla="*/ 0 h 229"/>
                  <a:gd name="T2" fmla="*/ 0 w 149"/>
                  <a:gd name="T3" fmla="*/ 23 h 229"/>
                  <a:gd name="T4" fmla="*/ 19 w 149"/>
                  <a:gd name="T5" fmla="*/ 82 h 229"/>
                  <a:gd name="T6" fmla="*/ 32 w 149"/>
                  <a:gd name="T7" fmla="*/ 129 h 229"/>
                  <a:gd name="T8" fmla="*/ 47 w 149"/>
                  <a:gd name="T9" fmla="*/ 174 h 229"/>
                  <a:gd name="T10" fmla="*/ 62 w 149"/>
                  <a:gd name="T11" fmla="*/ 199 h 229"/>
                  <a:gd name="T12" fmla="*/ 77 w 149"/>
                  <a:gd name="T13" fmla="*/ 218 h 229"/>
                  <a:gd name="T14" fmla="*/ 98 w 149"/>
                  <a:gd name="T15" fmla="*/ 226 h 229"/>
                  <a:gd name="T16" fmla="*/ 120 w 149"/>
                  <a:gd name="T17" fmla="*/ 229 h 229"/>
                  <a:gd name="T18" fmla="*/ 132 w 149"/>
                  <a:gd name="T19" fmla="*/ 222 h 229"/>
                  <a:gd name="T20" fmla="*/ 143 w 149"/>
                  <a:gd name="T21" fmla="*/ 216 h 229"/>
                  <a:gd name="T22" fmla="*/ 149 w 149"/>
                  <a:gd name="T23" fmla="*/ 193 h 229"/>
                  <a:gd name="T24" fmla="*/ 145 w 149"/>
                  <a:gd name="T25" fmla="*/ 163 h 229"/>
                  <a:gd name="T26" fmla="*/ 132 w 149"/>
                  <a:gd name="T27" fmla="*/ 127 h 229"/>
                  <a:gd name="T28" fmla="*/ 122 w 149"/>
                  <a:gd name="T29" fmla="*/ 108 h 229"/>
                  <a:gd name="T30" fmla="*/ 119 w 149"/>
                  <a:gd name="T31" fmla="*/ 125 h 229"/>
                  <a:gd name="T32" fmla="*/ 113 w 149"/>
                  <a:gd name="T33" fmla="*/ 133 h 229"/>
                  <a:gd name="T34" fmla="*/ 94 w 149"/>
                  <a:gd name="T35" fmla="*/ 138 h 229"/>
                  <a:gd name="T36" fmla="*/ 79 w 149"/>
                  <a:gd name="T37" fmla="*/ 140 h 229"/>
                  <a:gd name="T38" fmla="*/ 49 w 149"/>
                  <a:gd name="T39" fmla="*/ 135 h 229"/>
                  <a:gd name="T40" fmla="*/ 19 w 149"/>
                  <a:gd name="T41" fmla="*/ 46 h 229"/>
                  <a:gd name="T42" fmla="*/ 2 w 149"/>
                  <a:gd name="T43" fmla="*/ 0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9" h="229">
                    <a:moveTo>
                      <a:pt x="2" y="0"/>
                    </a:moveTo>
                    <a:lnTo>
                      <a:pt x="0" y="23"/>
                    </a:lnTo>
                    <a:lnTo>
                      <a:pt x="19" y="82"/>
                    </a:lnTo>
                    <a:lnTo>
                      <a:pt x="32" y="129"/>
                    </a:lnTo>
                    <a:lnTo>
                      <a:pt x="47" y="174"/>
                    </a:lnTo>
                    <a:lnTo>
                      <a:pt x="62" y="199"/>
                    </a:lnTo>
                    <a:lnTo>
                      <a:pt x="77" y="218"/>
                    </a:lnTo>
                    <a:lnTo>
                      <a:pt x="98" y="226"/>
                    </a:lnTo>
                    <a:lnTo>
                      <a:pt x="120" y="229"/>
                    </a:lnTo>
                    <a:lnTo>
                      <a:pt x="132" y="222"/>
                    </a:lnTo>
                    <a:lnTo>
                      <a:pt x="143" y="216"/>
                    </a:lnTo>
                    <a:lnTo>
                      <a:pt x="149" y="193"/>
                    </a:lnTo>
                    <a:lnTo>
                      <a:pt x="145" y="163"/>
                    </a:lnTo>
                    <a:lnTo>
                      <a:pt x="132" y="127"/>
                    </a:lnTo>
                    <a:lnTo>
                      <a:pt x="122" y="108"/>
                    </a:lnTo>
                    <a:lnTo>
                      <a:pt x="119" y="125"/>
                    </a:lnTo>
                    <a:lnTo>
                      <a:pt x="113" y="133"/>
                    </a:lnTo>
                    <a:lnTo>
                      <a:pt x="94" y="138"/>
                    </a:lnTo>
                    <a:lnTo>
                      <a:pt x="79" y="140"/>
                    </a:lnTo>
                    <a:lnTo>
                      <a:pt x="49" y="135"/>
                    </a:lnTo>
                    <a:lnTo>
                      <a:pt x="19" y="46"/>
                    </a:lnTo>
                    <a:lnTo>
                      <a:pt x="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sp>
          <p:nvSpPr>
            <p:cNvPr id="335970" name="Freeform 98"/>
            <p:cNvSpPr>
              <a:spLocks/>
            </p:cNvSpPr>
            <p:nvPr/>
          </p:nvSpPr>
          <p:spPr bwMode="auto">
            <a:xfrm>
              <a:off x="5044" y="1084"/>
              <a:ext cx="49" cy="13"/>
            </a:xfrm>
            <a:custGeom>
              <a:avLst/>
              <a:gdLst>
                <a:gd name="T0" fmla="*/ 0 w 49"/>
                <a:gd name="T1" fmla="*/ 11 h 13"/>
                <a:gd name="T2" fmla="*/ 15 w 49"/>
                <a:gd name="T3" fmla="*/ 0 h 13"/>
                <a:gd name="T4" fmla="*/ 23 w 49"/>
                <a:gd name="T5" fmla="*/ 5 h 13"/>
                <a:gd name="T6" fmla="*/ 40 w 49"/>
                <a:gd name="T7" fmla="*/ 0 h 13"/>
                <a:gd name="T8" fmla="*/ 49 w 49"/>
                <a:gd name="T9" fmla="*/ 13 h 13"/>
              </a:gdLst>
              <a:ahLst/>
              <a:cxnLst>
                <a:cxn ang="0">
                  <a:pos x="T0" y="T1"/>
                </a:cxn>
                <a:cxn ang="0">
                  <a:pos x="T2" y="T3"/>
                </a:cxn>
                <a:cxn ang="0">
                  <a:pos x="T4" y="T5"/>
                </a:cxn>
                <a:cxn ang="0">
                  <a:pos x="T6" y="T7"/>
                </a:cxn>
                <a:cxn ang="0">
                  <a:pos x="T8" y="T9"/>
                </a:cxn>
              </a:cxnLst>
              <a:rect l="0" t="0" r="r" b="b"/>
              <a:pathLst>
                <a:path w="49" h="13">
                  <a:moveTo>
                    <a:pt x="0" y="11"/>
                  </a:moveTo>
                  <a:lnTo>
                    <a:pt x="15" y="0"/>
                  </a:lnTo>
                  <a:lnTo>
                    <a:pt x="23" y="5"/>
                  </a:lnTo>
                  <a:lnTo>
                    <a:pt x="40" y="0"/>
                  </a:lnTo>
                  <a:lnTo>
                    <a:pt x="49" y="13"/>
                  </a:lnTo>
                </a:path>
              </a:pathLst>
            </a:custGeom>
            <a:noFill/>
            <a:ln w="23813">
              <a:solidFill>
                <a:srgbClr val="FF009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35971" name="Group 99"/>
          <p:cNvGrpSpPr>
            <a:grpSpLocks/>
          </p:cNvGrpSpPr>
          <p:nvPr/>
        </p:nvGrpSpPr>
        <p:grpSpPr bwMode="auto">
          <a:xfrm>
            <a:off x="868363" y="1203325"/>
            <a:ext cx="906462" cy="4146550"/>
            <a:chOff x="547" y="758"/>
            <a:chExt cx="571" cy="2612"/>
          </a:xfrm>
        </p:grpSpPr>
        <p:grpSp>
          <p:nvGrpSpPr>
            <p:cNvPr id="335972" name="Group 100"/>
            <p:cNvGrpSpPr>
              <a:grpSpLocks/>
            </p:cNvGrpSpPr>
            <p:nvPr/>
          </p:nvGrpSpPr>
          <p:grpSpPr bwMode="auto">
            <a:xfrm>
              <a:off x="554" y="1570"/>
              <a:ext cx="553" cy="765"/>
              <a:chOff x="554" y="1570"/>
              <a:chExt cx="553" cy="765"/>
            </a:xfrm>
          </p:grpSpPr>
          <p:sp>
            <p:nvSpPr>
              <p:cNvPr id="335973" name="Freeform 101"/>
              <p:cNvSpPr>
                <a:spLocks/>
              </p:cNvSpPr>
              <p:nvPr/>
            </p:nvSpPr>
            <p:spPr bwMode="auto">
              <a:xfrm>
                <a:off x="554" y="1591"/>
                <a:ext cx="151" cy="744"/>
              </a:xfrm>
              <a:custGeom>
                <a:avLst/>
                <a:gdLst>
                  <a:gd name="T0" fmla="*/ 8 w 151"/>
                  <a:gd name="T1" fmla="*/ 0 h 744"/>
                  <a:gd name="T2" fmla="*/ 0 w 151"/>
                  <a:gd name="T3" fmla="*/ 168 h 744"/>
                  <a:gd name="T4" fmla="*/ 25 w 151"/>
                  <a:gd name="T5" fmla="*/ 399 h 744"/>
                  <a:gd name="T6" fmla="*/ 45 w 151"/>
                  <a:gd name="T7" fmla="*/ 600 h 744"/>
                  <a:gd name="T8" fmla="*/ 83 w 151"/>
                  <a:gd name="T9" fmla="*/ 721 h 744"/>
                  <a:gd name="T10" fmla="*/ 100 w 151"/>
                  <a:gd name="T11" fmla="*/ 744 h 744"/>
                  <a:gd name="T12" fmla="*/ 111 w 151"/>
                  <a:gd name="T13" fmla="*/ 710 h 744"/>
                  <a:gd name="T14" fmla="*/ 117 w 151"/>
                  <a:gd name="T15" fmla="*/ 624 h 744"/>
                  <a:gd name="T16" fmla="*/ 151 w 151"/>
                  <a:gd name="T17" fmla="*/ 602 h 744"/>
                  <a:gd name="T18" fmla="*/ 106 w 151"/>
                  <a:gd name="T19" fmla="*/ 534 h 744"/>
                  <a:gd name="T20" fmla="*/ 76 w 151"/>
                  <a:gd name="T21" fmla="*/ 494 h 744"/>
                  <a:gd name="T22" fmla="*/ 79 w 151"/>
                  <a:gd name="T23" fmla="*/ 151 h 744"/>
                  <a:gd name="T24" fmla="*/ 94 w 151"/>
                  <a:gd name="T25" fmla="*/ 13 h 744"/>
                  <a:gd name="T26" fmla="*/ 8 w 151"/>
                  <a:gd name="T27" fmla="*/ 0 h 7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1" h="744">
                    <a:moveTo>
                      <a:pt x="8" y="0"/>
                    </a:moveTo>
                    <a:lnTo>
                      <a:pt x="0" y="168"/>
                    </a:lnTo>
                    <a:lnTo>
                      <a:pt x="25" y="399"/>
                    </a:lnTo>
                    <a:lnTo>
                      <a:pt x="45" y="600"/>
                    </a:lnTo>
                    <a:lnTo>
                      <a:pt x="83" y="721"/>
                    </a:lnTo>
                    <a:lnTo>
                      <a:pt x="100" y="744"/>
                    </a:lnTo>
                    <a:lnTo>
                      <a:pt x="111" y="710"/>
                    </a:lnTo>
                    <a:lnTo>
                      <a:pt x="117" y="624"/>
                    </a:lnTo>
                    <a:lnTo>
                      <a:pt x="151" y="602"/>
                    </a:lnTo>
                    <a:lnTo>
                      <a:pt x="106" y="534"/>
                    </a:lnTo>
                    <a:lnTo>
                      <a:pt x="76" y="494"/>
                    </a:lnTo>
                    <a:lnTo>
                      <a:pt x="79" y="151"/>
                    </a:lnTo>
                    <a:lnTo>
                      <a:pt x="94" y="13"/>
                    </a:lnTo>
                    <a:lnTo>
                      <a:pt x="8" y="0"/>
                    </a:lnTo>
                    <a:close/>
                  </a:path>
                </a:pathLst>
              </a:custGeom>
              <a:solidFill>
                <a:srgbClr val="FFBF7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35974" name="Freeform 102"/>
              <p:cNvSpPr>
                <a:spLocks/>
              </p:cNvSpPr>
              <p:nvPr/>
            </p:nvSpPr>
            <p:spPr bwMode="auto">
              <a:xfrm>
                <a:off x="975" y="1570"/>
                <a:ext cx="132" cy="695"/>
              </a:xfrm>
              <a:custGeom>
                <a:avLst/>
                <a:gdLst>
                  <a:gd name="T0" fmla="*/ 38 w 132"/>
                  <a:gd name="T1" fmla="*/ 19 h 695"/>
                  <a:gd name="T2" fmla="*/ 57 w 132"/>
                  <a:gd name="T3" fmla="*/ 144 h 695"/>
                  <a:gd name="T4" fmla="*/ 55 w 132"/>
                  <a:gd name="T5" fmla="*/ 441 h 695"/>
                  <a:gd name="T6" fmla="*/ 0 w 132"/>
                  <a:gd name="T7" fmla="*/ 566 h 695"/>
                  <a:gd name="T8" fmla="*/ 14 w 132"/>
                  <a:gd name="T9" fmla="*/ 577 h 695"/>
                  <a:gd name="T10" fmla="*/ 0 w 132"/>
                  <a:gd name="T11" fmla="*/ 642 h 695"/>
                  <a:gd name="T12" fmla="*/ 12 w 132"/>
                  <a:gd name="T13" fmla="*/ 695 h 695"/>
                  <a:gd name="T14" fmla="*/ 55 w 132"/>
                  <a:gd name="T15" fmla="*/ 609 h 695"/>
                  <a:gd name="T16" fmla="*/ 94 w 132"/>
                  <a:gd name="T17" fmla="*/ 456 h 695"/>
                  <a:gd name="T18" fmla="*/ 132 w 132"/>
                  <a:gd name="T19" fmla="*/ 115 h 695"/>
                  <a:gd name="T20" fmla="*/ 115 w 132"/>
                  <a:gd name="T21" fmla="*/ 0 h 695"/>
                  <a:gd name="T22" fmla="*/ 38 w 132"/>
                  <a:gd name="T23" fmla="*/ 19 h 6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2" h="695">
                    <a:moveTo>
                      <a:pt x="38" y="19"/>
                    </a:moveTo>
                    <a:lnTo>
                      <a:pt x="57" y="144"/>
                    </a:lnTo>
                    <a:lnTo>
                      <a:pt x="55" y="441"/>
                    </a:lnTo>
                    <a:lnTo>
                      <a:pt x="0" y="566"/>
                    </a:lnTo>
                    <a:lnTo>
                      <a:pt x="14" y="577"/>
                    </a:lnTo>
                    <a:lnTo>
                      <a:pt x="0" y="642"/>
                    </a:lnTo>
                    <a:lnTo>
                      <a:pt x="12" y="695"/>
                    </a:lnTo>
                    <a:lnTo>
                      <a:pt x="55" y="609"/>
                    </a:lnTo>
                    <a:lnTo>
                      <a:pt x="94" y="456"/>
                    </a:lnTo>
                    <a:lnTo>
                      <a:pt x="132" y="115"/>
                    </a:lnTo>
                    <a:lnTo>
                      <a:pt x="115" y="0"/>
                    </a:lnTo>
                    <a:lnTo>
                      <a:pt x="38" y="19"/>
                    </a:lnTo>
                    <a:close/>
                  </a:path>
                </a:pathLst>
              </a:custGeom>
              <a:solidFill>
                <a:srgbClr val="FFBF7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sp>
          <p:nvSpPr>
            <p:cNvPr id="335975" name="Freeform 103"/>
            <p:cNvSpPr>
              <a:spLocks/>
            </p:cNvSpPr>
            <p:nvPr/>
          </p:nvSpPr>
          <p:spPr bwMode="auto">
            <a:xfrm>
              <a:off x="547" y="1133"/>
              <a:ext cx="571" cy="1126"/>
            </a:xfrm>
            <a:custGeom>
              <a:avLst/>
              <a:gdLst>
                <a:gd name="T0" fmla="*/ 231 w 571"/>
                <a:gd name="T1" fmla="*/ 0 h 1126"/>
                <a:gd name="T2" fmla="*/ 90 w 571"/>
                <a:gd name="T3" fmla="*/ 76 h 1126"/>
                <a:gd name="T4" fmla="*/ 73 w 571"/>
                <a:gd name="T5" fmla="*/ 102 h 1126"/>
                <a:gd name="T6" fmla="*/ 0 w 571"/>
                <a:gd name="T7" fmla="*/ 462 h 1126"/>
                <a:gd name="T8" fmla="*/ 11 w 571"/>
                <a:gd name="T9" fmla="*/ 844 h 1126"/>
                <a:gd name="T10" fmla="*/ 101 w 571"/>
                <a:gd name="T11" fmla="*/ 816 h 1126"/>
                <a:gd name="T12" fmla="*/ 109 w 571"/>
                <a:gd name="T13" fmla="*/ 477 h 1126"/>
                <a:gd name="T14" fmla="*/ 124 w 571"/>
                <a:gd name="T15" fmla="*/ 386 h 1126"/>
                <a:gd name="T16" fmla="*/ 126 w 571"/>
                <a:gd name="T17" fmla="*/ 583 h 1126"/>
                <a:gd name="T18" fmla="*/ 101 w 571"/>
                <a:gd name="T19" fmla="*/ 927 h 1126"/>
                <a:gd name="T20" fmla="*/ 143 w 571"/>
                <a:gd name="T21" fmla="*/ 929 h 1126"/>
                <a:gd name="T22" fmla="*/ 139 w 571"/>
                <a:gd name="T23" fmla="*/ 1046 h 1126"/>
                <a:gd name="T24" fmla="*/ 143 w 571"/>
                <a:gd name="T25" fmla="*/ 1115 h 1126"/>
                <a:gd name="T26" fmla="*/ 291 w 571"/>
                <a:gd name="T27" fmla="*/ 1126 h 1126"/>
                <a:gd name="T28" fmla="*/ 412 w 571"/>
                <a:gd name="T29" fmla="*/ 1098 h 1126"/>
                <a:gd name="T30" fmla="*/ 481 w 571"/>
                <a:gd name="T31" fmla="*/ 1094 h 1126"/>
                <a:gd name="T32" fmla="*/ 474 w 571"/>
                <a:gd name="T33" fmla="*/ 906 h 1126"/>
                <a:gd name="T34" fmla="*/ 483 w 571"/>
                <a:gd name="T35" fmla="*/ 816 h 1126"/>
                <a:gd name="T36" fmla="*/ 447 w 571"/>
                <a:gd name="T37" fmla="*/ 551 h 1126"/>
                <a:gd name="T38" fmla="*/ 444 w 571"/>
                <a:gd name="T39" fmla="*/ 412 h 1126"/>
                <a:gd name="T40" fmla="*/ 459 w 571"/>
                <a:gd name="T41" fmla="*/ 465 h 1126"/>
                <a:gd name="T42" fmla="*/ 474 w 571"/>
                <a:gd name="T43" fmla="*/ 770 h 1126"/>
                <a:gd name="T44" fmla="*/ 547 w 571"/>
                <a:gd name="T45" fmla="*/ 787 h 1126"/>
                <a:gd name="T46" fmla="*/ 571 w 571"/>
                <a:gd name="T47" fmla="*/ 435 h 1126"/>
                <a:gd name="T48" fmla="*/ 485 w 571"/>
                <a:gd name="T49" fmla="*/ 96 h 1126"/>
                <a:gd name="T50" fmla="*/ 340 w 571"/>
                <a:gd name="T51" fmla="*/ 0 h 1126"/>
                <a:gd name="T52" fmla="*/ 231 w 571"/>
                <a:gd name="T53" fmla="*/ 0 h 1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71" h="1126">
                  <a:moveTo>
                    <a:pt x="231" y="0"/>
                  </a:moveTo>
                  <a:lnTo>
                    <a:pt x="90" y="76"/>
                  </a:lnTo>
                  <a:lnTo>
                    <a:pt x="73" y="102"/>
                  </a:lnTo>
                  <a:lnTo>
                    <a:pt x="0" y="462"/>
                  </a:lnTo>
                  <a:lnTo>
                    <a:pt x="11" y="844"/>
                  </a:lnTo>
                  <a:lnTo>
                    <a:pt x="101" y="816"/>
                  </a:lnTo>
                  <a:lnTo>
                    <a:pt x="109" y="477"/>
                  </a:lnTo>
                  <a:lnTo>
                    <a:pt x="124" y="386"/>
                  </a:lnTo>
                  <a:lnTo>
                    <a:pt x="126" y="583"/>
                  </a:lnTo>
                  <a:lnTo>
                    <a:pt x="101" y="927"/>
                  </a:lnTo>
                  <a:lnTo>
                    <a:pt x="143" y="929"/>
                  </a:lnTo>
                  <a:lnTo>
                    <a:pt x="139" y="1046"/>
                  </a:lnTo>
                  <a:lnTo>
                    <a:pt x="143" y="1115"/>
                  </a:lnTo>
                  <a:lnTo>
                    <a:pt x="291" y="1126"/>
                  </a:lnTo>
                  <a:lnTo>
                    <a:pt x="412" y="1098"/>
                  </a:lnTo>
                  <a:lnTo>
                    <a:pt x="481" y="1094"/>
                  </a:lnTo>
                  <a:lnTo>
                    <a:pt x="474" y="906"/>
                  </a:lnTo>
                  <a:lnTo>
                    <a:pt x="483" y="816"/>
                  </a:lnTo>
                  <a:lnTo>
                    <a:pt x="447" y="551"/>
                  </a:lnTo>
                  <a:lnTo>
                    <a:pt x="444" y="412"/>
                  </a:lnTo>
                  <a:lnTo>
                    <a:pt x="459" y="465"/>
                  </a:lnTo>
                  <a:lnTo>
                    <a:pt x="474" y="770"/>
                  </a:lnTo>
                  <a:lnTo>
                    <a:pt x="547" y="787"/>
                  </a:lnTo>
                  <a:lnTo>
                    <a:pt x="571" y="435"/>
                  </a:lnTo>
                  <a:lnTo>
                    <a:pt x="485" y="96"/>
                  </a:lnTo>
                  <a:lnTo>
                    <a:pt x="340" y="0"/>
                  </a:lnTo>
                  <a:lnTo>
                    <a:pt x="231" y="0"/>
                  </a:lnTo>
                  <a:close/>
                </a:path>
              </a:pathLst>
            </a:custGeom>
            <a:solidFill>
              <a:srgbClr val="9FBFFF"/>
            </a:solidFill>
            <a:ln w="23813">
              <a:solidFill>
                <a:srgbClr val="9FBFFF"/>
              </a:solidFill>
              <a:prstDash val="solid"/>
              <a:round/>
              <a:headEnd/>
              <a:tailEnd/>
            </a:ln>
          </p:spPr>
          <p:txBody>
            <a:bodyPr/>
            <a:lstStyle/>
            <a:p>
              <a:endParaRPr lang="en-US"/>
            </a:p>
          </p:txBody>
        </p:sp>
        <p:grpSp>
          <p:nvGrpSpPr>
            <p:cNvPr id="335976" name="Group 104"/>
            <p:cNvGrpSpPr>
              <a:grpSpLocks/>
            </p:cNvGrpSpPr>
            <p:nvPr/>
          </p:nvGrpSpPr>
          <p:grpSpPr bwMode="auto">
            <a:xfrm>
              <a:off x="648" y="758"/>
              <a:ext cx="354" cy="2612"/>
              <a:chOff x="648" y="758"/>
              <a:chExt cx="354" cy="2612"/>
            </a:xfrm>
          </p:grpSpPr>
          <p:sp>
            <p:nvSpPr>
              <p:cNvPr id="335977" name="Freeform 105"/>
              <p:cNvSpPr>
                <a:spLocks/>
              </p:cNvSpPr>
              <p:nvPr/>
            </p:nvSpPr>
            <p:spPr bwMode="auto">
              <a:xfrm>
                <a:off x="663" y="2223"/>
                <a:ext cx="333" cy="1069"/>
              </a:xfrm>
              <a:custGeom>
                <a:avLst/>
                <a:gdLst>
                  <a:gd name="T0" fmla="*/ 45 w 333"/>
                  <a:gd name="T1" fmla="*/ 17 h 1069"/>
                  <a:gd name="T2" fmla="*/ 61 w 333"/>
                  <a:gd name="T3" fmla="*/ 392 h 1069"/>
                  <a:gd name="T4" fmla="*/ 55 w 333"/>
                  <a:gd name="T5" fmla="*/ 494 h 1069"/>
                  <a:gd name="T6" fmla="*/ 55 w 333"/>
                  <a:gd name="T7" fmla="*/ 598 h 1069"/>
                  <a:gd name="T8" fmla="*/ 61 w 333"/>
                  <a:gd name="T9" fmla="*/ 693 h 1069"/>
                  <a:gd name="T10" fmla="*/ 62 w 333"/>
                  <a:gd name="T11" fmla="*/ 768 h 1069"/>
                  <a:gd name="T12" fmla="*/ 62 w 333"/>
                  <a:gd name="T13" fmla="*/ 865 h 1069"/>
                  <a:gd name="T14" fmla="*/ 57 w 333"/>
                  <a:gd name="T15" fmla="*/ 905 h 1069"/>
                  <a:gd name="T16" fmla="*/ 15 w 333"/>
                  <a:gd name="T17" fmla="*/ 1024 h 1069"/>
                  <a:gd name="T18" fmla="*/ 0 w 333"/>
                  <a:gd name="T19" fmla="*/ 1067 h 1069"/>
                  <a:gd name="T20" fmla="*/ 66 w 333"/>
                  <a:gd name="T21" fmla="*/ 1069 h 1069"/>
                  <a:gd name="T22" fmla="*/ 94 w 333"/>
                  <a:gd name="T23" fmla="*/ 1016 h 1069"/>
                  <a:gd name="T24" fmla="*/ 113 w 333"/>
                  <a:gd name="T25" fmla="*/ 956 h 1069"/>
                  <a:gd name="T26" fmla="*/ 124 w 333"/>
                  <a:gd name="T27" fmla="*/ 859 h 1069"/>
                  <a:gd name="T28" fmla="*/ 162 w 333"/>
                  <a:gd name="T29" fmla="*/ 598 h 1069"/>
                  <a:gd name="T30" fmla="*/ 175 w 333"/>
                  <a:gd name="T31" fmla="*/ 524 h 1069"/>
                  <a:gd name="T32" fmla="*/ 166 w 333"/>
                  <a:gd name="T33" fmla="*/ 666 h 1069"/>
                  <a:gd name="T34" fmla="*/ 177 w 333"/>
                  <a:gd name="T35" fmla="*/ 753 h 1069"/>
                  <a:gd name="T36" fmla="*/ 181 w 333"/>
                  <a:gd name="T37" fmla="*/ 834 h 1069"/>
                  <a:gd name="T38" fmla="*/ 173 w 333"/>
                  <a:gd name="T39" fmla="*/ 908 h 1069"/>
                  <a:gd name="T40" fmla="*/ 179 w 333"/>
                  <a:gd name="T41" fmla="*/ 944 h 1069"/>
                  <a:gd name="T42" fmla="*/ 220 w 333"/>
                  <a:gd name="T43" fmla="*/ 1056 h 1069"/>
                  <a:gd name="T44" fmla="*/ 258 w 333"/>
                  <a:gd name="T45" fmla="*/ 1058 h 1069"/>
                  <a:gd name="T46" fmla="*/ 277 w 333"/>
                  <a:gd name="T47" fmla="*/ 1058 h 1069"/>
                  <a:gd name="T48" fmla="*/ 299 w 333"/>
                  <a:gd name="T49" fmla="*/ 1035 h 1069"/>
                  <a:gd name="T50" fmla="*/ 243 w 333"/>
                  <a:gd name="T51" fmla="*/ 908 h 1069"/>
                  <a:gd name="T52" fmla="*/ 271 w 333"/>
                  <a:gd name="T53" fmla="*/ 643 h 1069"/>
                  <a:gd name="T54" fmla="*/ 282 w 333"/>
                  <a:gd name="T55" fmla="*/ 517 h 1069"/>
                  <a:gd name="T56" fmla="*/ 333 w 333"/>
                  <a:gd name="T57" fmla="*/ 0 h 1069"/>
                  <a:gd name="T58" fmla="*/ 45 w 333"/>
                  <a:gd name="T59" fmla="*/ 17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33" h="1069">
                    <a:moveTo>
                      <a:pt x="45" y="17"/>
                    </a:moveTo>
                    <a:lnTo>
                      <a:pt x="61" y="392"/>
                    </a:lnTo>
                    <a:lnTo>
                      <a:pt x="55" y="494"/>
                    </a:lnTo>
                    <a:lnTo>
                      <a:pt x="55" y="598"/>
                    </a:lnTo>
                    <a:lnTo>
                      <a:pt x="61" y="693"/>
                    </a:lnTo>
                    <a:lnTo>
                      <a:pt x="62" y="768"/>
                    </a:lnTo>
                    <a:lnTo>
                      <a:pt x="62" y="865"/>
                    </a:lnTo>
                    <a:lnTo>
                      <a:pt x="57" y="905"/>
                    </a:lnTo>
                    <a:lnTo>
                      <a:pt x="15" y="1024"/>
                    </a:lnTo>
                    <a:lnTo>
                      <a:pt x="0" y="1067"/>
                    </a:lnTo>
                    <a:lnTo>
                      <a:pt x="66" y="1069"/>
                    </a:lnTo>
                    <a:lnTo>
                      <a:pt x="94" y="1016"/>
                    </a:lnTo>
                    <a:lnTo>
                      <a:pt x="113" y="956"/>
                    </a:lnTo>
                    <a:lnTo>
                      <a:pt x="124" y="859"/>
                    </a:lnTo>
                    <a:lnTo>
                      <a:pt x="162" y="598"/>
                    </a:lnTo>
                    <a:lnTo>
                      <a:pt x="175" y="524"/>
                    </a:lnTo>
                    <a:lnTo>
                      <a:pt x="166" y="666"/>
                    </a:lnTo>
                    <a:lnTo>
                      <a:pt x="177" y="753"/>
                    </a:lnTo>
                    <a:lnTo>
                      <a:pt x="181" y="834"/>
                    </a:lnTo>
                    <a:lnTo>
                      <a:pt x="173" y="908"/>
                    </a:lnTo>
                    <a:lnTo>
                      <a:pt x="179" y="944"/>
                    </a:lnTo>
                    <a:lnTo>
                      <a:pt x="220" y="1056"/>
                    </a:lnTo>
                    <a:lnTo>
                      <a:pt x="258" y="1058"/>
                    </a:lnTo>
                    <a:lnTo>
                      <a:pt x="277" y="1058"/>
                    </a:lnTo>
                    <a:lnTo>
                      <a:pt x="299" y="1035"/>
                    </a:lnTo>
                    <a:lnTo>
                      <a:pt x="243" y="908"/>
                    </a:lnTo>
                    <a:lnTo>
                      <a:pt x="271" y="643"/>
                    </a:lnTo>
                    <a:lnTo>
                      <a:pt x="282" y="517"/>
                    </a:lnTo>
                    <a:lnTo>
                      <a:pt x="333" y="0"/>
                    </a:lnTo>
                    <a:lnTo>
                      <a:pt x="45" y="17"/>
                    </a:lnTo>
                    <a:close/>
                  </a:path>
                </a:pathLst>
              </a:custGeom>
              <a:solidFill>
                <a:srgbClr val="FFBF7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nvGrpSpPr>
              <p:cNvPr id="335978" name="Group 106"/>
              <p:cNvGrpSpPr>
                <a:grpSpLocks/>
              </p:cNvGrpSpPr>
              <p:nvPr/>
            </p:nvGrpSpPr>
            <p:grpSpPr bwMode="auto">
              <a:xfrm>
                <a:off x="714" y="1137"/>
                <a:ext cx="248" cy="573"/>
                <a:chOff x="714" y="1137"/>
                <a:chExt cx="248" cy="573"/>
              </a:xfrm>
            </p:grpSpPr>
            <p:sp>
              <p:nvSpPr>
                <p:cNvPr id="335979" name="Freeform 107"/>
                <p:cNvSpPr>
                  <a:spLocks/>
                </p:cNvSpPr>
                <p:nvPr/>
              </p:nvSpPr>
              <p:spPr bwMode="auto">
                <a:xfrm>
                  <a:off x="771" y="1137"/>
                  <a:ext cx="127" cy="66"/>
                </a:xfrm>
                <a:custGeom>
                  <a:avLst/>
                  <a:gdLst>
                    <a:gd name="T0" fmla="*/ 0 w 127"/>
                    <a:gd name="T1" fmla="*/ 5 h 66"/>
                    <a:gd name="T2" fmla="*/ 28 w 127"/>
                    <a:gd name="T3" fmla="*/ 66 h 66"/>
                    <a:gd name="T4" fmla="*/ 65 w 127"/>
                    <a:gd name="T5" fmla="*/ 0 h 66"/>
                    <a:gd name="T6" fmla="*/ 103 w 127"/>
                    <a:gd name="T7" fmla="*/ 66 h 66"/>
                    <a:gd name="T8" fmla="*/ 127 w 127"/>
                    <a:gd name="T9" fmla="*/ 7 h 66"/>
                  </a:gdLst>
                  <a:ahLst/>
                  <a:cxnLst>
                    <a:cxn ang="0">
                      <a:pos x="T0" y="T1"/>
                    </a:cxn>
                    <a:cxn ang="0">
                      <a:pos x="T2" y="T3"/>
                    </a:cxn>
                    <a:cxn ang="0">
                      <a:pos x="T4" y="T5"/>
                    </a:cxn>
                    <a:cxn ang="0">
                      <a:pos x="T6" y="T7"/>
                    </a:cxn>
                    <a:cxn ang="0">
                      <a:pos x="T8" y="T9"/>
                    </a:cxn>
                  </a:cxnLst>
                  <a:rect l="0" t="0" r="r" b="b"/>
                  <a:pathLst>
                    <a:path w="127" h="66">
                      <a:moveTo>
                        <a:pt x="0" y="5"/>
                      </a:moveTo>
                      <a:lnTo>
                        <a:pt x="28" y="66"/>
                      </a:lnTo>
                      <a:lnTo>
                        <a:pt x="65" y="0"/>
                      </a:lnTo>
                      <a:lnTo>
                        <a:pt x="103" y="66"/>
                      </a:lnTo>
                      <a:lnTo>
                        <a:pt x="127" y="7"/>
                      </a:lnTo>
                    </a:path>
                  </a:pathLst>
                </a:custGeom>
                <a:noFill/>
                <a:ln w="23813">
                  <a:solidFill>
                    <a:srgbClr val="3F7F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35980" name="Freeform 108"/>
                <p:cNvSpPr>
                  <a:spLocks/>
                </p:cNvSpPr>
                <p:nvPr/>
              </p:nvSpPr>
              <p:spPr bwMode="auto">
                <a:xfrm>
                  <a:off x="836" y="1152"/>
                  <a:ext cx="10" cy="552"/>
                </a:xfrm>
                <a:custGeom>
                  <a:avLst/>
                  <a:gdLst>
                    <a:gd name="T0" fmla="*/ 0 w 10"/>
                    <a:gd name="T1" fmla="*/ 0 h 552"/>
                    <a:gd name="T2" fmla="*/ 10 w 10"/>
                    <a:gd name="T3" fmla="*/ 229 h 552"/>
                    <a:gd name="T4" fmla="*/ 10 w 10"/>
                    <a:gd name="T5" fmla="*/ 552 h 552"/>
                  </a:gdLst>
                  <a:ahLst/>
                  <a:cxnLst>
                    <a:cxn ang="0">
                      <a:pos x="T0" y="T1"/>
                    </a:cxn>
                    <a:cxn ang="0">
                      <a:pos x="T2" y="T3"/>
                    </a:cxn>
                    <a:cxn ang="0">
                      <a:pos x="T4" y="T5"/>
                    </a:cxn>
                  </a:cxnLst>
                  <a:rect l="0" t="0" r="r" b="b"/>
                  <a:pathLst>
                    <a:path w="10" h="552">
                      <a:moveTo>
                        <a:pt x="0" y="0"/>
                      </a:moveTo>
                      <a:lnTo>
                        <a:pt x="10" y="229"/>
                      </a:lnTo>
                      <a:lnTo>
                        <a:pt x="10" y="552"/>
                      </a:lnTo>
                    </a:path>
                  </a:pathLst>
                </a:custGeom>
                <a:noFill/>
                <a:ln w="23813">
                  <a:solidFill>
                    <a:srgbClr val="3F7F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35981" name="Freeform 109"/>
                <p:cNvSpPr>
                  <a:spLocks/>
                </p:cNvSpPr>
                <p:nvPr/>
              </p:nvSpPr>
              <p:spPr bwMode="auto">
                <a:xfrm>
                  <a:off x="714" y="1701"/>
                  <a:ext cx="248" cy="9"/>
                </a:xfrm>
                <a:custGeom>
                  <a:avLst/>
                  <a:gdLst>
                    <a:gd name="T0" fmla="*/ 0 w 248"/>
                    <a:gd name="T1" fmla="*/ 9 h 9"/>
                    <a:gd name="T2" fmla="*/ 136 w 248"/>
                    <a:gd name="T3" fmla="*/ 0 h 9"/>
                    <a:gd name="T4" fmla="*/ 248 w 248"/>
                    <a:gd name="T5" fmla="*/ 3 h 9"/>
                  </a:gdLst>
                  <a:ahLst/>
                  <a:cxnLst>
                    <a:cxn ang="0">
                      <a:pos x="T0" y="T1"/>
                    </a:cxn>
                    <a:cxn ang="0">
                      <a:pos x="T2" y="T3"/>
                    </a:cxn>
                    <a:cxn ang="0">
                      <a:pos x="T4" y="T5"/>
                    </a:cxn>
                  </a:cxnLst>
                  <a:rect l="0" t="0" r="r" b="b"/>
                  <a:pathLst>
                    <a:path w="248" h="9">
                      <a:moveTo>
                        <a:pt x="0" y="9"/>
                      </a:moveTo>
                      <a:lnTo>
                        <a:pt x="136" y="0"/>
                      </a:lnTo>
                      <a:lnTo>
                        <a:pt x="248" y="3"/>
                      </a:lnTo>
                    </a:path>
                  </a:pathLst>
                </a:custGeom>
                <a:noFill/>
                <a:ln w="23813">
                  <a:solidFill>
                    <a:srgbClr val="3F7F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35982" name="Group 110"/>
              <p:cNvGrpSpPr>
                <a:grpSpLocks/>
              </p:cNvGrpSpPr>
              <p:nvPr/>
            </p:nvGrpSpPr>
            <p:grpSpPr bwMode="auto">
              <a:xfrm>
                <a:off x="648" y="3139"/>
                <a:ext cx="335" cy="231"/>
                <a:chOff x="648" y="3139"/>
                <a:chExt cx="335" cy="231"/>
              </a:xfrm>
            </p:grpSpPr>
            <p:sp>
              <p:nvSpPr>
                <p:cNvPr id="335983" name="Freeform 111"/>
                <p:cNvSpPr>
                  <a:spLocks/>
                </p:cNvSpPr>
                <p:nvPr/>
              </p:nvSpPr>
              <p:spPr bwMode="auto">
                <a:xfrm>
                  <a:off x="648" y="3160"/>
                  <a:ext cx="132" cy="210"/>
                </a:xfrm>
                <a:custGeom>
                  <a:avLst/>
                  <a:gdLst>
                    <a:gd name="T0" fmla="*/ 25 w 132"/>
                    <a:gd name="T1" fmla="*/ 104 h 210"/>
                    <a:gd name="T2" fmla="*/ 6 w 132"/>
                    <a:gd name="T3" fmla="*/ 136 h 210"/>
                    <a:gd name="T4" fmla="*/ 0 w 132"/>
                    <a:gd name="T5" fmla="*/ 161 h 210"/>
                    <a:gd name="T6" fmla="*/ 0 w 132"/>
                    <a:gd name="T7" fmla="*/ 179 h 210"/>
                    <a:gd name="T8" fmla="*/ 4 w 132"/>
                    <a:gd name="T9" fmla="*/ 193 h 210"/>
                    <a:gd name="T10" fmla="*/ 13 w 132"/>
                    <a:gd name="T11" fmla="*/ 204 h 210"/>
                    <a:gd name="T12" fmla="*/ 30 w 132"/>
                    <a:gd name="T13" fmla="*/ 210 h 210"/>
                    <a:gd name="T14" fmla="*/ 53 w 132"/>
                    <a:gd name="T15" fmla="*/ 208 h 210"/>
                    <a:gd name="T16" fmla="*/ 76 w 132"/>
                    <a:gd name="T17" fmla="*/ 198 h 210"/>
                    <a:gd name="T18" fmla="*/ 92 w 132"/>
                    <a:gd name="T19" fmla="*/ 178 h 210"/>
                    <a:gd name="T20" fmla="*/ 108 w 132"/>
                    <a:gd name="T21" fmla="*/ 149 h 210"/>
                    <a:gd name="T22" fmla="*/ 117 w 132"/>
                    <a:gd name="T23" fmla="*/ 92 h 210"/>
                    <a:gd name="T24" fmla="*/ 132 w 132"/>
                    <a:gd name="T25" fmla="*/ 36 h 210"/>
                    <a:gd name="T26" fmla="*/ 130 w 132"/>
                    <a:gd name="T27" fmla="*/ 0 h 210"/>
                    <a:gd name="T28" fmla="*/ 104 w 132"/>
                    <a:gd name="T29" fmla="*/ 81 h 210"/>
                    <a:gd name="T30" fmla="*/ 81 w 132"/>
                    <a:gd name="T31" fmla="*/ 132 h 210"/>
                    <a:gd name="T32" fmla="*/ 47 w 132"/>
                    <a:gd name="T33" fmla="*/ 132 h 210"/>
                    <a:gd name="T34" fmla="*/ 19 w 132"/>
                    <a:gd name="T35" fmla="*/ 128 h 210"/>
                    <a:gd name="T36" fmla="*/ 25 w 132"/>
                    <a:gd name="T37" fmla="*/ 104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32" h="210">
                      <a:moveTo>
                        <a:pt x="25" y="104"/>
                      </a:moveTo>
                      <a:lnTo>
                        <a:pt x="6" y="136"/>
                      </a:lnTo>
                      <a:lnTo>
                        <a:pt x="0" y="161"/>
                      </a:lnTo>
                      <a:lnTo>
                        <a:pt x="0" y="179"/>
                      </a:lnTo>
                      <a:lnTo>
                        <a:pt x="4" y="193"/>
                      </a:lnTo>
                      <a:lnTo>
                        <a:pt x="13" y="204"/>
                      </a:lnTo>
                      <a:lnTo>
                        <a:pt x="30" y="210"/>
                      </a:lnTo>
                      <a:lnTo>
                        <a:pt x="53" y="208"/>
                      </a:lnTo>
                      <a:lnTo>
                        <a:pt x="76" y="198"/>
                      </a:lnTo>
                      <a:lnTo>
                        <a:pt x="92" y="178"/>
                      </a:lnTo>
                      <a:lnTo>
                        <a:pt x="108" y="149"/>
                      </a:lnTo>
                      <a:lnTo>
                        <a:pt x="117" y="92"/>
                      </a:lnTo>
                      <a:lnTo>
                        <a:pt x="132" y="36"/>
                      </a:lnTo>
                      <a:lnTo>
                        <a:pt x="130" y="0"/>
                      </a:lnTo>
                      <a:lnTo>
                        <a:pt x="104" y="81"/>
                      </a:lnTo>
                      <a:lnTo>
                        <a:pt x="81" y="132"/>
                      </a:lnTo>
                      <a:lnTo>
                        <a:pt x="47" y="132"/>
                      </a:lnTo>
                      <a:lnTo>
                        <a:pt x="19" y="128"/>
                      </a:lnTo>
                      <a:lnTo>
                        <a:pt x="25" y="10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35984" name="Freeform 112"/>
                <p:cNvSpPr>
                  <a:spLocks/>
                </p:cNvSpPr>
                <p:nvPr/>
              </p:nvSpPr>
              <p:spPr bwMode="auto">
                <a:xfrm>
                  <a:off x="834" y="3139"/>
                  <a:ext cx="149" cy="229"/>
                </a:xfrm>
                <a:custGeom>
                  <a:avLst/>
                  <a:gdLst>
                    <a:gd name="T0" fmla="*/ 2 w 149"/>
                    <a:gd name="T1" fmla="*/ 0 h 229"/>
                    <a:gd name="T2" fmla="*/ 0 w 149"/>
                    <a:gd name="T3" fmla="*/ 23 h 229"/>
                    <a:gd name="T4" fmla="*/ 19 w 149"/>
                    <a:gd name="T5" fmla="*/ 81 h 229"/>
                    <a:gd name="T6" fmla="*/ 32 w 149"/>
                    <a:gd name="T7" fmla="*/ 129 h 229"/>
                    <a:gd name="T8" fmla="*/ 47 w 149"/>
                    <a:gd name="T9" fmla="*/ 174 h 229"/>
                    <a:gd name="T10" fmla="*/ 63 w 149"/>
                    <a:gd name="T11" fmla="*/ 199 h 229"/>
                    <a:gd name="T12" fmla="*/ 78 w 149"/>
                    <a:gd name="T13" fmla="*/ 217 h 229"/>
                    <a:gd name="T14" fmla="*/ 98 w 149"/>
                    <a:gd name="T15" fmla="*/ 225 h 229"/>
                    <a:gd name="T16" fmla="*/ 121 w 149"/>
                    <a:gd name="T17" fmla="*/ 229 h 229"/>
                    <a:gd name="T18" fmla="*/ 132 w 149"/>
                    <a:gd name="T19" fmla="*/ 221 h 229"/>
                    <a:gd name="T20" fmla="*/ 143 w 149"/>
                    <a:gd name="T21" fmla="*/ 216 h 229"/>
                    <a:gd name="T22" fmla="*/ 149 w 149"/>
                    <a:gd name="T23" fmla="*/ 193 h 229"/>
                    <a:gd name="T24" fmla="*/ 145 w 149"/>
                    <a:gd name="T25" fmla="*/ 163 h 229"/>
                    <a:gd name="T26" fmla="*/ 132 w 149"/>
                    <a:gd name="T27" fmla="*/ 127 h 229"/>
                    <a:gd name="T28" fmla="*/ 123 w 149"/>
                    <a:gd name="T29" fmla="*/ 108 h 229"/>
                    <a:gd name="T30" fmla="*/ 119 w 149"/>
                    <a:gd name="T31" fmla="*/ 125 h 229"/>
                    <a:gd name="T32" fmla="*/ 113 w 149"/>
                    <a:gd name="T33" fmla="*/ 132 h 229"/>
                    <a:gd name="T34" fmla="*/ 94 w 149"/>
                    <a:gd name="T35" fmla="*/ 138 h 229"/>
                    <a:gd name="T36" fmla="*/ 79 w 149"/>
                    <a:gd name="T37" fmla="*/ 140 h 229"/>
                    <a:gd name="T38" fmla="*/ 49 w 149"/>
                    <a:gd name="T39" fmla="*/ 134 h 229"/>
                    <a:gd name="T40" fmla="*/ 19 w 149"/>
                    <a:gd name="T41" fmla="*/ 45 h 229"/>
                    <a:gd name="T42" fmla="*/ 2 w 149"/>
                    <a:gd name="T43" fmla="*/ 0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9" h="229">
                      <a:moveTo>
                        <a:pt x="2" y="0"/>
                      </a:moveTo>
                      <a:lnTo>
                        <a:pt x="0" y="23"/>
                      </a:lnTo>
                      <a:lnTo>
                        <a:pt x="19" y="81"/>
                      </a:lnTo>
                      <a:lnTo>
                        <a:pt x="32" y="129"/>
                      </a:lnTo>
                      <a:lnTo>
                        <a:pt x="47" y="174"/>
                      </a:lnTo>
                      <a:lnTo>
                        <a:pt x="63" y="199"/>
                      </a:lnTo>
                      <a:lnTo>
                        <a:pt x="78" y="217"/>
                      </a:lnTo>
                      <a:lnTo>
                        <a:pt x="98" y="225"/>
                      </a:lnTo>
                      <a:lnTo>
                        <a:pt x="121" y="229"/>
                      </a:lnTo>
                      <a:lnTo>
                        <a:pt x="132" y="221"/>
                      </a:lnTo>
                      <a:lnTo>
                        <a:pt x="143" y="216"/>
                      </a:lnTo>
                      <a:lnTo>
                        <a:pt x="149" y="193"/>
                      </a:lnTo>
                      <a:lnTo>
                        <a:pt x="145" y="163"/>
                      </a:lnTo>
                      <a:lnTo>
                        <a:pt x="132" y="127"/>
                      </a:lnTo>
                      <a:lnTo>
                        <a:pt x="123" y="108"/>
                      </a:lnTo>
                      <a:lnTo>
                        <a:pt x="119" y="125"/>
                      </a:lnTo>
                      <a:lnTo>
                        <a:pt x="113" y="132"/>
                      </a:lnTo>
                      <a:lnTo>
                        <a:pt x="94" y="138"/>
                      </a:lnTo>
                      <a:lnTo>
                        <a:pt x="79" y="140"/>
                      </a:lnTo>
                      <a:lnTo>
                        <a:pt x="49" y="134"/>
                      </a:lnTo>
                      <a:lnTo>
                        <a:pt x="19" y="45"/>
                      </a:lnTo>
                      <a:lnTo>
                        <a:pt x="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nvGrpSpPr>
              <p:cNvPr id="335985" name="Group 113"/>
              <p:cNvGrpSpPr>
                <a:grpSpLocks/>
              </p:cNvGrpSpPr>
              <p:nvPr/>
            </p:nvGrpSpPr>
            <p:grpSpPr bwMode="auto">
              <a:xfrm>
                <a:off x="690" y="758"/>
                <a:ext cx="312" cy="379"/>
                <a:chOff x="690" y="758"/>
                <a:chExt cx="312" cy="379"/>
              </a:xfrm>
            </p:grpSpPr>
            <p:sp>
              <p:nvSpPr>
                <p:cNvPr id="335986" name="Freeform 114"/>
                <p:cNvSpPr>
                  <a:spLocks/>
                </p:cNvSpPr>
                <p:nvPr/>
              </p:nvSpPr>
              <p:spPr bwMode="auto">
                <a:xfrm>
                  <a:off x="727" y="785"/>
                  <a:ext cx="230" cy="352"/>
                </a:xfrm>
                <a:custGeom>
                  <a:avLst/>
                  <a:gdLst>
                    <a:gd name="T0" fmla="*/ 57 w 230"/>
                    <a:gd name="T1" fmla="*/ 350 h 352"/>
                    <a:gd name="T2" fmla="*/ 57 w 230"/>
                    <a:gd name="T3" fmla="*/ 297 h 352"/>
                    <a:gd name="T4" fmla="*/ 38 w 230"/>
                    <a:gd name="T5" fmla="*/ 257 h 352"/>
                    <a:gd name="T6" fmla="*/ 19 w 230"/>
                    <a:gd name="T7" fmla="*/ 229 h 352"/>
                    <a:gd name="T8" fmla="*/ 12 w 230"/>
                    <a:gd name="T9" fmla="*/ 183 h 352"/>
                    <a:gd name="T10" fmla="*/ 2 w 230"/>
                    <a:gd name="T11" fmla="*/ 162 h 352"/>
                    <a:gd name="T12" fmla="*/ 0 w 230"/>
                    <a:gd name="T13" fmla="*/ 109 h 352"/>
                    <a:gd name="T14" fmla="*/ 19 w 230"/>
                    <a:gd name="T15" fmla="*/ 49 h 352"/>
                    <a:gd name="T16" fmla="*/ 55 w 230"/>
                    <a:gd name="T17" fmla="*/ 17 h 352"/>
                    <a:gd name="T18" fmla="*/ 94 w 230"/>
                    <a:gd name="T19" fmla="*/ 0 h 352"/>
                    <a:gd name="T20" fmla="*/ 141 w 230"/>
                    <a:gd name="T21" fmla="*/ 0 h 352"/>
                    <a:gd name="T22" fmla="*/ 185 w 230"/>
                    <a:gd name="T23" fmla="*/ 15 h 352"/>
                    <a:gd name="T24" fmla="*/ 217 w 230"/>
                    <a:gd name="T25" fmla="*/ 45 h 352"/>
                    <a:gd name="T26" fmla="*/ 230 w 230"/>
                    <a:gd name="T27" fmla="*/ 89 h 352"/>
                    <a:gd name="T28" fmla="*/ 230 w 230"/>
                    <a:gd name="T29" fmla="*/ 134 h 352"/>
                    <a:gd name="T30" fmla="*/ 224 w 230"/>
                    <a:gd name="T31" fmla="*/ 178 h 352"/>
                    <a:gd name="T32" fmla="*/ 201 w 230"/>
                    <a:gd name="T33" fmla="*/ 231 h 352"/>
                    <a:gd name="T34" fmla="*/ 190 w 230"/>
                    <a:gd name="T35" fmla="*/ 251 h 352"/>
                    <a:gd name="T36" fmla="*/ 181 w 230"/>
                    <a:gd name="T37" fmla="*/ 274 h 352"/>
                    <a:gd name="T38" fmla="*/ 177 w 230"/>
                    <a:gd name="T39" fmla="*/ 299 h 352"/>
                    <a:gd name="T40" fmla="*/ 168 w 230"/>
                    <a:gd name="T41" fmla="*/ 352 h 352"/>
                    <a:gd name="T42" fmla="*/ 57 w 230"/>
                    <a:gd name="T43" fmla="*/ 350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0" h="352">
                      <a:moveTo>
                        <a:pt x="57" y="350"/>
                      </a:moveTo>
                      <a:lnTo>
                        <a:pt x="57" y="297"/>
                      </a:lnTo>
                      <a:lnTo>
                        <a:pt x="38" y="257"/>
                      </a:lnTo>
                      <a:lnTo>
                        <a:pt x="19" y="229"/>
                      </a:lnTo>
                      <a:lnTo>
                        <a:pt x="12" y="183"/>
                      </a:lnTo>
                      <a:lnTo>
                        <a:pt x="2" y="162"/>
                      </a:lnTo>
                      <a:lnTo>
                        <a:pt x="0" y="109"/>
                      </a:lnTo>
                      <a:lnTo>
                        <a:pt x="19" y="49"/>
                      </a:lnTo>
                      <a:lnTo>
                        <a:pt x="55" y="17"/>
                      </a:lnTo>
                      <a:lnTo>
                        <a:pt x="94" y="0"/>
                      </a:lnTo>
                      <a:lnTo>
                        <a:pt x="141" y="0"/>
                      </a:lnTo>
                      <a:lnTo>
                        <a:pt x="185" y="15"/>
                      </a:lnTo>
                      <a:lnTo>
                        <a:pt x="217" y="45"/>
                      </a:lnTo>
                      <a:lnTo>
                        <a:pt x="230" y="89"/>
                      </a:lnTo>
                      <a:lnTo>
                        <a:pt x="230" y="134"/>
                      </a:lnTo>
                      <a:lnTo>
                        <a:pt x="224" y="178"/>
                      </a:lnTo>
                      <a:lnTo>
                        <a:pt x="201" y="231"/>
                      </a:lnTo>
                      <a:lnTo>
                        <a:pt x="190" y="251"/>
                      </a:lnTo>
                      <a:lnTo>
                        <a:pt x="181" y="274"/>
                      </a:lnTo>
                      <a:lnTo>
                        <a:pt x="177" y="299"/>
                      </a:lnTo>
                      <a:lnTo>
                        <a:pt x="168" y="352"/>
                      </a:lnTo>
                      <a:lnTo>
                        <a:pt x="57" y="350"/>
                      </a:lnTo>
                      <a:close/>
                    </a:path>
                  </a:pathLst>
                </a:custGeom>
                <a:solidFill>
                  <a:srgbClr val="FFBF7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35987" name="Freeform 115"/>
                <p:cNvSpPr>
                  <a:spLocks/>
                </p:cNvSpPr>
                <p:nvPr/>
              </p:nvSpPr>
              <p:spPr bwMode="auto">
                <a:xfrm>
                  <a:off x="690" y="758"/>
                  <a:ext cx="312" cy="275"/>
                </a:xfrm>
                <a:custGeom>
                  <a:avLst/>
                  <a:gdLst>
                    <a:gd name="T0" fmla="*/ 22 w 312"/>
                    <a:gd name="T1" fmla="*/ 237 h 275"/>
                    <a:gd name="T2" fmla="*/ 3 w 312"/>
                    <a:gd name="T3" fmla="*/ 210 h 275"/>
                    <a:gd name="T4" fmla="*/ 0 w 312"/>
                    <a:gd name="T5" fmla="*/ 180 h 275"/>
                    <a:gd name="T6" fmla="*/ 2 w 312"/>
                    <a:gd name="T7" fmla="*/ 142 h 275"/>
                    <a:gd name="T8" fmla="*/ 11 w 312"/>
                    <a:gd name="T9" fmla="*/ 112 h 275"/>
                    <a:gd name="T10" fmla="*/ 22 w 312"/>
                    <a:gd name="T11" fmla="*/ 78 h 275"/>
                    <a:gd name="T12" fmla="*/ 39 w 312"/>
                    <a:gd name="T13" fmla="*/ 61 h 275"/>
                    <a:gd name="T14" fmla="*/ 52 w 312"/>
                    <a:gd name="T15" fmla="*/ 34 h 275"/>
                    <a:gd name="T16" fmla="*/ 82 w 312"/>
                    <a:gd name="T17" fmla="*/ 12 h 275"/>
                    <a:gd name="T18" fmla="*/ 105 w 312"/>
                    <a:gd name="T19" fmla="*/ 4 h 275"/>
                    <a:gd name="T20" fmla="*/ 154 w 312"/>
                    <a:gd name="T21" fmla="*/ 0 h 275"/>
                    <a:gd name="T22" fmla="*/ 195 w 312"/>
                    <a:gd name="T23" fmla="*/ 2 h 275"/>
                    <a:gd name="T24" fmla="*/ 225 w 312"/>
                    <a:gd name="T25" fmla="*/ 12 h 275"/>
                    <a:gd name="T26" fmla="*/ 250 w 312"/>
                    <a:gd name="T27" fmla="*/ 21 h 275"/>
                    <a:gd name="T28" fmla="*/ 272 w 312"/>
                    <a:gd name="T29" fmla="*/ 46 h 275"/>
                    <a:gd name="T30" fmla="*/ 289 w 312"/>
                    <a:gd name="T31" fmla="*/ 68 h 275"/>
                    <a:gd name="T32" fmla="*/ 304 w 312"/>
                    <a:gd name="T33" fmla="*/ 91 h 275"/>
                    <a:gd name="T34" fmla="*/ 312 w 312"/>
                    <a:gd name="T35" fmla="*/ 119 h 275"/>
                    <a:gd name="T36" fmla="*/ 312 w 312"/>
                    <a:gd name="T37" fmla="*/ 169 h 275"/>
                    <a:gd name="T38" fmla="*/ 312 w 312"/>
                    <a:gd name="T39" fmla="*/ 203 h 275"/>
                    <a:gd name="T40" fmla="*/ 301 w 312"/>
                    <a:gd name="T41" fmla="*/ 218 h 275"/>
                    <a:gd name="T42" fmla="*/ 284 w 312"/>
                    <a:gd name="T43" fmla="*/ 241 h 275"/>
                    <a:gd name="T44" fmla="*/ 272 w 312"/>
                    <a:gd name="T45" fmla="*/ 258 h 275"/>
                    <a:gd name="T46" fmla="*/ 242 w 312"/>
                    <a:gd name="T47" fmla="*/ 267 h 275"/>
                    <a:gd name="T48" fmla="*/ 214 w 312"/>
                    <a:gd name="T49" fmla="*/ 275 h 275"/>
                    <a:gd name="T50" fmla="*/ 237 w 312"/>
                    <a:gd name="T51" fmla="*/ 241 h 275"/>
                    <a:gd name="T52" fmla="*/ 259 w 312"/>
                    <a:gd name="T53" fmla="*/ 182 h 275"/>
                    <a:gd name="T54" fmla="*/ 250 w 312"/>
                    <a:gd name="T55" fmla="*/ 114 h 275"/>
                    <a:gd name="T56" fmla="*/ 201 w 312"/>
                    <a:gd name="T57" fmla="*/ 129 h 275"/>
                    <a:gd name="T58" fmla="*/ 143 w 312"/>
                    <a:gd name="T59" fmla="*/ 129 h 275"/>
                    <a:gd name="T60" fmla="*/ 101 w 312"/>
                    <a:gd name="T61" fmla="*/ 125 h 275"/>
                    <a:gd name="T62" fmla="*/ 69 w 312"/>
                    <a:gd name="T63" fmla="*/ 118 h 275"/>
                    <a:gd name="T64" fmla="*/ 66 w 312"/>
                    <a:gd name="T65" fmla="*/ 136 h 275"/>
                    <a:gd name="T66" fmla="*/ 50 w 312"/>
                    <a:gd name="T67" fmla="*/ 186 h 275"/>
                    <a:gd name="T68" fmla="*/ 73 w 312"/>
                    <a:gd name="T69" fmla="*/ 242 h 275"/>
                    <a:gd name="T70" fmla="*/ 86 w 312"/>
                    <a:gd name="T71" fmla="*/ 275 h 275"/>
                    <a:gd name="T72" fmla="*/ 50 w 312"/>
                    <a:gd name="T73" fmla="*/ 256 h 275"/>
                    <a:gd name="T74" fmla="*/ 22 w 312"/>
                    <a:gd name="T75" fmla="*/ 237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12" h="275">
                      <a:moveTo>
                        <a:pt x="22" y="237"/>
                      </a:moveTo>
                      <a:lnTo>
                        <a:pt x="3" y="210"/>
                      </a:lnTo>
                      <a:lnTo>
                        <a:pt x="0" y="180"/>
                      </a:lnTo>
                      <a:lnTo>
                        <a:pt x="2" y="142"/>
                      </a:lnTo>
                      <a:lnTo>
                        <a:pt x="11" y="112"/>
                      </a:lnTo>
                      <a:lnTo>
                        <a:pt x="22" y="78"/>
                      </a:lnTo>
                      <a:lnTo>
                        <a:pt x="39" y="61"/>
                      </a:lnTo>
                      <a:lnTo>
                        <a:pt x="52" y="34"/>
                      </a:lnTo>
                      <a:lnTo>
                        <a:pt x="82" y="12"/>
                      </a:lnTo>
                      <a:lnTo>
                        <a:pt x="105" y="4"/>
                      </a:lnTo>
                      <a:lnTo>
                        <a:pt x="154" y="0"/>
                      </a:lnTo>
                      <a:lnTo>
                        <a:pt x="195" y="2"/>
                      </a:lnTo>
                      <a:lnTo>
                        <a:pt x="225" y="12"/>
                      </a:lnTo>
                      <a:lnTo>
                        <a:pt x="250" y="21"/>
                      </a:lnTo>
                      <a:lnTo>
                        <a:pt x="272" y="46"/>
                      </a:lnTo>
                      <a:lnTo>
                        <a:pt x="289" y="68"/>
                      </a:lnTo>
                      <a:lnTo>
                        <a:pt x="304" y="91"/>
                      </a:lnTo>
                      <a:lnTo>
                        <a:pt x="312" y="119"/>
                      </a:lnTo>
                      <a:lnTo>
                        <a:pt x="312" y="169"/>
                      </a:lnTo>
                      <a:lnTo>
                        <a:pt x="312" y="203"/>
                      </a:lnTo>
                      <a:lnTo>
                        <a:pt x="301" y="218"/>
                      </a:lnTo>
                      <a:lnTo>
                        <a:pt x="284" y="241"/>
                      </a:lnTo>
                      <a:lnTo>
                        <a:pt x="272" y="258"/>
                      </a:lnTo>
                      <a:lnTo>
                        <a:pt x="242" y="267"/>
                      </a:lnTo>
                      <a:lnTo>
                        <a:pt x="214" y="275"/>
                      </a:lnTo>
                      <a:lnTo>
                        <a:pt x="237" y="241"/>
                      </a:lnTo>
                      <a:lnTo>
                        <a:pt x="259" y="182"/>
                      </a:lnTo>
                      <a:lnTo>
                        <a:pt x="250" y="114"/>
                      </a:lnTo>
                      <a:lnTo>
                        <a:pt x="201" y="129"/>
                      </a:lnTo>
                      <a:lnTo>
                        <a:pt x="143" y="129"/>
                      </a:lnTo>
                      <a:lnTo>
                        <a:pt x="101" y="125"/>
                      </a:lnTo>
                      <a:lnTo>
                        <a:pt x="69" y="118"/>
                      </a:lnTo>
                      <a:lnTo>
                        <a:pt x="66" y="136"/>
                      </a:lnTo>
                      <a:lnTo>
                        <a:pt x="50" y="186"/>
                      </a:lnTo>
                      <a:lnTo>
                        <a:pt x="73" y="242"/>
                      </a:lnTo>
                      <a:lnTo>
                        <a:pt x="86" y="275"/>
                      </a:lnTo>
                      <a:lnTo>
                        <a:pt x="50" y="256"/>
                      </a:lnTo>
                      <a:lnTo>
                        <a:pt x="22" y="237"/>
                      </a:lnTo>
                      <a:close/>
                    </a:path>
                  </a:pathLst>
                </a:custGeom>
                <a:solidFill>
                  <a:srgbClr val="7F3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nvGrpSpPr>
                <p:cNvPr id="335988" name="Group 116"/>
                <p:cNvGrpSpPr>
                  <a:grpSpLocks/>
                </p:cNvGrpSpPr>
                <p:nvPr/>
              </p:nvGrpSpPr>
              <p:grpSpPr bwMode="auto">
                <a:xfrm>
                  <a:off x="724" y="955"/>
                  <a:ext cx="246" cy="40"/>
                  <a:chOff x="724" y="955"/>
                  <a:chExt cx="246" cy="40"/>
                </a:xfrm>
              </p:grpSpPr>
              <p:sp>
                <p:nvSpPr>
                  <p:cNvPr id="335989" name="Oval 117"/>
                  <p:cNvSpPr>
                    <a:spLocks noChangeArrowheads="1"/>
                  </p:cNvSpPr>
                  <p:nvPr/>
                </p:nvSpPr>
                <p:spPr bwMode="auto">
                  <a:xfrm>
                    <a:off x="724" y="955"/>
                    <a:ext cx="30" cy="34"/>
                  </a:xfrm>
                  <a:prstGeom prst="ellipse">
                    <a:avLst/>
                  </a:prstGeom>
                  <a:solidFill>
                    <a:srgbClr val="5F7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35990" name="Oval 118"/>
                  <p:cNvSpPr>
                    <a:spLocks noChangeArrowheads="1"/>
                  </p:cNvSpPr>
                  <p:nvPr/>
                </p:nvSpPr>
                <p:spPr bwMode="auto">
                  <a:xfrm>
                    <a:off x="940" y="961"/>
                    <a:ext cx="30" cy="34"/>
                  </a:xfrm>
                  <a:prstGeom prst="ellipse">
                    <a:avLst/>
                  </a:prstGeom>
                  <a:solidFill>
                    <a:srgbClr val="5F7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grpSp>
      </p:grpSp>
      <p:grpSp>
        <p:nvGrpSpPr>
          <p:cNvPr id="335991" name="Group 119"/>
          <p:cNvGrpSpPr>
            <a:grpSpLocks/>
          </p:cNvGrpSpPr>
          <p:nvPr/>
        </p:nvGrpSpPr>
        <p:grpSpPr bwMode="auto">
          <a:xfrm>
            <a:off x="2252663" y="852488"/>
            <a:ext cx="1108075" cy="4614862"/>
            <a:chOff x="1419" y="537"/>
            <a:chExt cx="698" cy="2907"/>
          </a:xfrm>
        </p:grpSpPr>
        <p:grpSp>
          <p:nvGrpSpPr>
            <p:cNvPr id="335992" name="Group 120"/>
            <p:cNvGrpSpPr>
              <a:grpSpLocks/>
            </p:cNvGrpSpPr>
            <p:nvPr/>
          </p:nvGrpSpPr>
          <p:grpSpPr bwMode="auto">
            <a:xfrm>
              <a:off x="1419" y="3160"/>
              <a:ext cx="685" cy="284"/>
              <a:chOff x="1419" y="3160"/>
              <a:chExt cx="685" cy="284"/>
            </a:xfrm>
          </p:grpSpPr>
          <p:sp>
            <p:nvSpPr>
              <p:cNvPr id="335993" name="Freeform 121"/>
              <p:cNvSpPr>
                <a:spLocks/>
              </p:cNvSpPr>
              <p:nvPr/>
            </p:nvSpPr>
            <p:spPr bwMode="auto">
              <a:xfrm>
                <a:off x="1419" y="3160"/>
                <a:ext cx="284" cy="176"/>
              </a:xfrm>
              <a:custGeom>
                <a:avLst/>
                <a:gdLst>
                  <a:gd name="T0" fmla="*/ 143 w 284"/>
                  <a:gd name="T1" fmla="*/ 0 h 176"/>
                  <a:gd name="T2" fmla="*/ 98 w 284"/>
                  <a:gd name="T3" fmla="*/ 45 h 176"/>
                  <a:gd name="T4" fmla="*/ 58 w 284"/>
                  <a:gd name="T5" fmla="*/ 96 h 176"/>
                  <a:gd name="T6" fmla="*/ 6 w 284"/>
                  <a:gd name="T7" fmla="*/ 140 h 176"/>
                  <a:gd name="T8" fmla="*/ 0 w 284"/>
                  <a:gd name="T9" fmla="*/ 162 h 176"/>
                  <a:gd name="T10" fmla="*/ 51 w 284"/>
                  <a:gd name="T11" fmla="*/ 176 h 176"/>
                  <a:gd name="T12" fmla="*/ 104 w 284"/>
                  <a:gd name="T13" fmla="*/ 170 h 176"/>
                  <a:gd name="T14" fmla="*/ 169 w 284"/>
                  <a:gd name="T15" fmla="*/ 140 h 176"/>
                  <a:gd name="T16" fmla="*/ 216 w 284"/>
                  <a:gd name="T17" fmla="*/ 111 h 176"/>
                  <a:gd name="T18" fmla="*/ 267 w 284"/>
                  <a:gd name="T19" fmla="*/ 106 h 176"/>
                  <a:gd name="T20" fmla="*/ 284 w 284"/>
                  <a:gd name="T21" fmla="*/ 91 h 176"/>
                  <a:gd name="T22" fmla="*/ 278 w 284"/>
                  <a:gd name="T23" fmla="*/ 9 h 176"/>
                  <a:gd name="T24" fmla="*/ 143 w 284"/>
                  <a:gd name="T25" fmla="*/ 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4" h="176">
                    <a:moveTo>
                      <a:pt x="143" y="0"/>
                    </a:moveTo>
                    <a:lnTo>
                      <a:pt x="98" y="45"/>
                    </a:lnTo>
                    <a:lnTo>
                      <a:pt x="58" y="96"/>
                    </a:lnTo>
                    <a:lnTo>
                      <a:pt x="6" y="140"/>
                    </a:lnTo>
                    <a:lnTo>
                      <a:pt x="0" y="162"/>
                    </a:lnTo>
                    <a:lnTo>
                      <a:pt x="51" y="176"/>
                    </a:lnTo>
                    <a:lnTo>
                      <a:pt x="104" y="170"/>
                    </a:lnTo>
                    <a:lnTo>
                      <a:pt x="169" y="140"/>
                    </a:lnTo>
                    <a:lnTo>
                      <a:pt x="216" y="111"/>
                    </a:lnTo>
                    <a:lnTo>
                      <a:pt x="267" y="106"/>
                    </a:lnTo>
                    <a:lnTo>
                      <a:pt x="284" y="91"/>
                    </a:lnTo>
                    <a:lnTo>
                      <a:pt x="278" y="9"/>
                    </a:lnTo>
                    <a:lnTo>
                      <a:pt x="143"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35994" name="Freeform 122"/>
              <p:cNvSpPr>
                <a:spLocks/>
              </p:cNvSpPr>
              <p:nvPr/>
            </p:nvSpPr>
            <p:spPr bwMode="auto">
              <a:xfrm>
                <a:off x="1927" y="3249"/>
                <a:ext cx="177" cy="195"/>
              </a:xfrm>
              <a:custGeom>
                <a:avLst/>
                <a:gdLst>
                  <a:gd name="T0" fmla="*/ 2 w 177"/>
                  <a:gd name="T1" fmla="*/ 3 h 195"/>
                  <a:gd name="T2" fmla="*/ 0 w 177"/>
                  <a:gd name="T3" fmla="*/ 55 h 195"/>
                  <a:gd name="T4" fmla="*/ 24 w 177"/>
                  <a:gd name="T5" fmla="*/ 81 h 195"/>
                  <a:gd name="T6" fmla="*/ 30 w 177"/>
                  <a:gd name="T7" fmla="*/ 125 h 195"/>
                  <a:gd name="T8" fmla="*/ 69 w 177"/>
                  <a:gd name="T9" fmla="*/ 166 h 195"/>
                  <a:gd name="T10" fmla="*/ 103 w 177"/>
                  <a:gd name="T11" fmla="*/ 189 h 195"/>
                  <a:gd name="T12" fmla="*/ 133 w 177"/>
                  <a:gd name="T13" fmla="*/ 195 h 195"/>
                  <a:gd name="T14" fmla="*/ 162 w 177"/>
                  <a:gd name="T15" fmla="*/ 193 h 195"/>
                  <a:gd name="T16" fmla="*/ 177 w 177"/>
                  <a:gd name="T17" fmla="*/ 162 h 195"/>
                  <a:gd name="T18" fmla="*/ 173 w 177"/>
                  <a:gd name="T19" fmla="*/ 119 h 195"/>
                  <a:gd name="T20" fmla="*/ 143 w 177"/>
                  <a:gd name="T21" fmla="*/ 70 h 195"/>
                  <a:gd name="T22" fmla="*/ 100 w 177"/>
                  <a:gd name="T23" fmla="*/ 17 h 195"/>
                  <a:gd name="T24" fmla="*/ 98 w 177"/>
                  <a:gd name="T25" fmla="*/ 0 h 195"/>
                  <a:gd name="T26" fmla="*/ 2 w 177"/>
                  <a:gd name="T27" fmla="*/ 3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7" h="195">
                    <a:moveTo>
                      <a:pt x="2" y="3"/>
                    </a:moveTo>
                    <a:lnTo>
                      <a:pt x="0" y="55"/>
                    </a:lnTo>
                    <a:lnTo>
                      <a:pt x="24" y="81"/>
                    </a:lnTo>
                    <a:lnTo>
                      <a:pt x="30" y="125"/>
                    </a:lnTo>
                    <a:lnTo>
                      <a:pt x="69" y="166"/>
                    </a:lnTo>
                    <a:lnTo>
                      <a:pt x="103" y="189"/>
                    </a:lnTo>
                    <a:lnTo>
                      <a:pt x="133" y="195"/>
                    </a:lnTo>
                    <a:lnTo>
                      <a:pt x="162" y="193"/>
                    </a:lnTo>
                    <a:lnTo>
                      <a:pt x="177" y="162"/>
                    </a:lnTo>
                    <a:lnTo>
                      <a:pt x="173" y="119"/>
                    </a:lnTo>
                    <a:lnTo>
                      <a:pt x="143" y="70"/>
                    </a:lnTo>
                    <a:lnTo>
                      <a:pt x="100" y="17"/>
                    </a:lnTo>
                    <a:lnTo>
                      <a:pt x="98" y="0"/>
                    </a:lnTo>
                    <a:lnTo>
                      <a:pt x="2" y="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nvGrpSpPr>
            <p:cNvPr id="335995" name="Group 123"/>
            <p:cNvGrpSpPr>
              <a:grpSpLocks/>
            </p:cNvGrpSpPr>
            <p:nvPr/>
          </p:nvGrpSpPr>
          <p:grpSpPr bwMode="auto">
            <a:xfrm>
              <a:off x="1489" y="904"/>
              <a:ext cx="628" cy="2348"/>
              <a:chOff x="1489" y="904"/>
              <a:chExt cx="628" cy="2348"/>
            </a:xfrm>
          </p:grpSpPr>
          <p:sp>
            <p:nvSpPr>
              <p:cNvPr id="335996" name="Freeform 124"/>
              <p:cNvSpPr>
                <a:spLocks/>
              </p:cNvSpPr>
              <p:nvPr/>
            </p:nvSpPr>
            <p:spPr bwMode="auto">
              <a:xfrm>
                <a:off x="1504" y="2119"/>
                <a:ext cx="84" cy="217"/>
              </a:xfrm>
              <a:custGeom>
                <a:avLst/>
                <a:gdLst>
                  <a:gd name="T0" fmla="*/ 4 w 84"/>
                  <a:gd name="T1" fmla="*/ 2 h 217"/>
                  <a:gd name="T2" fmla="*/ 0 w 84"/>
                  <a:gd name="T3" fmla="*/ 121 h 217"/>
                  <a:gd name="T4" fmla="*/ 43 w 84"/>
                  <a:gd name="T5" fmla="*/ 195 h 217"/>
                  <a:gd name="T6" fmla="*/ 66 w 84"/>
                  <a:gd name="T7" fmla="*/ 217 h 217"/>
                  <a:gd name="T8" fmla="*/ 62 w 84"/>
                  <a:gd name="T9" fmla="*/ 113 h 217"/>
                  <a:gd name="T10" fmla="*/ 71 w 84"/>
                  <a:gd name="T11" fmla="*/ 125 h 217"/>
                  <a:gd name="T12" fmla="*/ 83 w 84"/>
                  <a:gd name="T13" fmla="*/ 159 h 217"/>
                  <a:gd name="T14" fmla="*/ 84 w 84"/>
                  <a:gd name="T15" fmla="*/ 121 h 217"/>
                  <a:gd name="T16" fmla="*/ 73 w 84"/>
                  <a:gd name="T17" fmla="*/ 57 h 217"/>
                  <a:gd name="T18" fmla="*/ 45 w 84"/>
                  <a:gd name="T19" fmla="*/ 0 h 217"/>
                  <a:gd name="T20" fmla="*/ 4 w 84"/>
                  <a:gd name="T21" fmla="*/ 2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217">
                    <a:moveTo>
                      <a:pt x="4" y="2"/>
                    </a:moveTo>
                    <a:lnTo>
                      <a:pt x="0" y="121"/>
                    </a:lnTo>
                    <a:lnTo>
                      <a:pt x="43" y="195"/>
                    </a:lnTo>
                    <a:lnTo>
                      <a:pt x="66" y="217"/>
                    </a:lnTo>
                    <a:lnTo>
                      <a:pt x="62" y="113"/>
                    </a:lnTo>
                    <a:lnTo>
                      <a:pt x="71" y="125"/>
                    </a:lnTo>
                    <a:lnTo>
                      <a:pt x="83" y="159"/>
                    </a:lnTo>
                    <a:lnTo>
                      <a:pt x="84" y="121"/>
                    </a:lnTo>
                    <a:lnTo>
                      <a:pt x="73" y="57"/>
                    </a:lnTo>
                    <a:lnTo>
                      <a:pt x="45" y="0"/>
                    </a:lnTo>
                    <a:lnTo>
                      <a:pt x="4" y="2"/>
                    </a:lnTo>
                    <a:close/>
                  </a:path>
                </a:pathLst>
              </a:custGeom>
              <a:solidFill>
                <a:srgbClr val="FF7F3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35997" name="Freeform 125"/>
              <p:cNvSpPr>
                <a:spLocks/>
              </p:cNvSpPr>
              <p:nvPr/>
            </p:nvSpPr>
            <p:spPr bwMode="auto">
              <a:xfrm>
                <a:off x="1545" y="1644"/>
                <a:ext cx="493" cy="1608"/>
              </a:xfrm>
              <a:custGeom>
                <a:avLst/>
                <a:gdLst>
                  <a:gd name="T0" fmla="*/ 6 w 493"/>
                  <a:gd name="T1" fmla="*/ 0 h 1608"/>
                  <a:gd name="T2" fmla="*/ 0 w 493"/>
                  <a:gd name="T3" fmla="*/ 874 h 1608"/>
                  <a:gd name="T4" fmla="*/ 6 w 493"/>
                  <a:gd name="T5" fmla="*/ 1523 h 1608"/>
                  <a:gd name="T6" fmla="*/ 152 w 493"/>
                  <a:gd name="T7" fmla="*/ 1552 h 1608"/>
                  <a:gd name="T8" fmla="*/ 175 w 493"/>
                  <a:gd name="T9" fmla="*/ 1022 h 1608"/>
                  <a:gd name="T10" fmla="*/ 158 w 493"/>
                  <a:gd name="T11" fmla="*/ 971 h 1608"/>
                  <a:gd name="T12" fmla="*/ 175 w 493"/>
                  <a:gd name="T13" fmla="*/ 942 h 1608"/>
                  <a:gd name="T14" fmla="*/ 175 w 493"/>
                  <a:gd name="T15" fmla="*/ 619 h 1608"/>
                  <a:gd name="T16" fmla="*/ 211 w 493"/>
                  <a:gd name="T17" fmla="*/ 721 h 1608"/>
                  <a:gd name="T18" fmla="*/ 295 w 493"/>
                  <a:gd name="T19" fmla="*/ 1160 h 1608"/>
                  <a:gd name="T20" fmla="*/ 369 w 493"/>
                  <a:gd name="T21" fmla="*/ 1608 h 1608"/>
                  <a:gd name="T22" fmla="*/ 493 w 493"/>
                  <a:gd name="T23" fmla="*/ 1608 h 1608"/>
                  <a:gd name="T24" fmla="*/ 436 w 493"/>
                  <a:gd name="T25" fmla="*/ 1005 h 1608"/>
                  <a:gd name="T26" fmla="*/ 414 w 493"/>
                  <a:gd name="T27" fmla="*/ 494 h 1608"/>
                  <a:gd name="T28" fmla="*/ 425 w 493"/>
                  <a:gd name="T29" fmla="*/ 11 h 1608"/>
                  <a:gd name="T30" fmla="*/ 6 w 493"/>
                  <a:gd name="T31" fmla="*/ 0 h 16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93" h="1608">
                    <a:moveTo>
                      <a:pt x="6" y="0"/>
                    </a:moveTo>
                    <a:lnTo>
                      <a:pt x="0" y="874"/>
                    </a:lnTo>
                    <a:lnTo>
                      <a:pt x="6" y="1523"/>
                    </a:lnTo>
                    <a:lnTo>
                      <a:pt x="152" y="1552"/>
                    </a:lnTo>
                    <a:lnTo>
                      <a:pt x="175" y="1022"/>
                    </a:lnTo>
                    <a:lnTo>
                      <a:pt x="158" y="971"/>
                    </a:lnTo>
                    <a:lnTo>
                      <a:pt x="175" y="942"/>
                    </a:lnTo>
                    <a:lnTo>
                      <a:pt x="175" y="619"/>
                    </a:lnTo>
                    <a:lnTo>
                      <a:pt x="211" y="721"/>
                    </a:lnTo>
                    <a:lnTo>
                      <a:pt x="295" y="1160"/>
                    </a:lnTo>
                    <a:lnTo>
                      <a:pt x="369" y="1608"/>
                    </a:lnTo>
                    <a:lnTo>
                      <a:pt x="493" y="1608"/>
                    </a:lnTo>
                    <a:lnTo>
                      <a:pt x="436" y="1005"/>
                    </a:lnTo>
                    <a:lnTo>
                      <a:pt x="414" y="494"/>
                    </a:lnTo>
                    <a:lnTo>
                      <a:pt x="425" y="11"/>
                    </a:lnTo>
                    <a:lnTo>
                      <a:pt x="6" y="0"/>
                    </a:lnTo>
                    <a:close/>
                  </a:path>
                </a:pathLst>
              </a:custGeom>
              <a:solidFill>
                <a:srgbClr val="00007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35998" name="Freeform 126"/>
              <p:cNvSpPr>
                <a:spLocks/>
              </p:cNvSpPr>
              <p:nvPr/>
            </p:nvSpPr>
            <p:spPr bwMode="auto">
              <a:xfrm>
                <a:off x="1489" y="904"/>
                <a:ext cx="628" cy="1228"/>
              </a:xfrm>
              <a:custGeom>
                <a:avLst/>
                <a:gdLst>
                  <a:gd name="T0" fmla="*/ 207 w 628"/>
                  <a:gd name="T1" fmla="*/ 15 h 1228"/>
                  <a:gd name="T2" fmla="*/ 17 w 628"/>
                  <a:gd name="T3" fmla="*/ 165 h 1228"/>
                  <a:gd name="T4" fmla="*/ 4 w 628"/>
                  <a:gd name="T5" fmla="*/ 558 h 1228"/>
                  <a:gd name="T6" fmla="*/ 0 w 628"/>
                  <a:gd name="T7" fmla="*/ 757 h 1228"/>
                  <a:gd name="T8" fmla="*/ 11 w 628"/>
                  <a:gd name="T9" fmla="*/ 1228 h 1228"/>
                  <a:gd name="T10" fmla="*/ 54 w 628"/>
                  <a:gd name="T11" fmla="*/ 1228 h 1228"/>
                  <a:gd name="T12" fmla="*/ 75 w 628"/>
                  <a:gd name="T13" fmla="*/ 746 h 1228"/>
                  <a:gd name="T14" fmla="*/ 477 w 628"/>
                  <a:gd name="T15" fmla="*/ 746 h 1228"/>
                  <a:gd name="T16" fmla="*/ 489 w 628"/>
                  <a:gd name="T17" fmla="*/ 624 h 1228"/>
                  <a:gd name="T18" fmla="*/ 502 w 628"/>
                  <a:gd name="T19" fmla="*/ 710 h 1228"/>
                  <a:gd name="T20" fmla="*/ 474 w 628"/>
                  <a:gd name="T21" fmla="*/ 893 h 1228"/>
                  <a:gd name="T22" fmla="*/ 447 w 628"/>
                  <a:gd name="T23" fmla="*/ 1166 h 1228"/>
                  <a:gd name="T24" fmla="*/ 515 w 628"/>
                  <a:gd name="T25" fmla="*/ 1183 h 1228"/>
                  <a:gd name="T26" fmla="*/ 628 w 628"/>
                  <a:gd name="T27" fmla="*/ 702 h 1228"/>
                  <a:gd name="T28" fmla="*/ 556 w 628"/>
                  <a:gd name="T29" fmla="*/ 138 h 1228"/>
                  <a:gd name="T30" fmla="*/ 342 w 628"/>
                  <a:gd name="T31" fmla="*/ 0 h 1228"/>
                  <a:gd name="T32" fmla="*/ 248 w 628"/>
                  <a:gd name="T33" fmla="*/ 62 h 1228"/>
                  <a:gd name="T34" fmla="*/ 207 w 628"/>
                  <a:gd name="T35" fmla="*/ 15 h 1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8" h="1228">
                    <a:moveTo>
                      <a:pt x="207" y="15"/>
                    </a:moveTo>
                    <a:lnTo>
                      <a:pt x="17" y="165"/>
                    </a:lnTo>
                    <a:lnTo>
                      <a:pt x="4" y="558"/>
                    </a:lnTo>
                    <a:lnTo>
                      <a:pt x="0" y="757"/>
                    </a:lnTo>
                    <a:lnTo>
                      <a:pt x="11" y="1228"/>
                    </a:lnTo>
                    <a:lnTo>
                      <a:pt x="54" y="1228"/>
                    </a:lnTo>
                    <a:lnTo>
                      <a:pt x="75" y="746"/>
                    </a:lnTo>
                    <a:lnTo>
                      <a:pt x="477" y="746"/>
                    </a:lnTo>
                    <a:lnTo>
                      <a:pt x="489" y="624"/>
                    </a:lnTo>
                    <a:lnTo>
                      <a:pt x="502" y="710"/>
                    </a:lnTo>
                    <a:lnTo>
                      <a:pt x="474" y="893"/>
                    </a:lnTo>
                    <a:lnTo>
                      <a:pt x="447" y="1166"/>
                    </a:lnTo>
                    <a:lnTo>
                      <a:pt x="515" y="1183"/>
                    </a:lnTo>
                    <a:lnTo>
                      <a:pt x="628" y="702"/>
                    </a:lnTo>
                    <a:lnTo>
                      <a:pt x="556" y="138"/>
                    </a:lnTo>
                    <a:lnTo>
                      <a:pt x="342" y="0"/>
                    </a:lnTo>
                    <a:lnTo>
                      <a:pt x="248" y="62"/>
                    </a:lnTo>
                    <a:lnTo>
                      <a:pt x="207" y="15"/>
                    </a:lnTo>
                    <a:close/>
                  </a:path>
                </a:pathLst>
              </a:custGeom>
              <a:solidFill>
                <a:srgbClr val="3F7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35999" name="Freeform 127"/>
              <p:cNvSpPr>
                <a:spLocks/>
              </p:cNvSpPr>
              <p:nvPr/>
            </p:nvSpPr>
            <p:spPr bwMode="auto">
              <a:xfrm>
                <a:off x="1917" y="2062"/>
                <a:ext cx="94" cy="206"/>
              </a:xfrm>
              <a:custGeom>
                <a:avLst/>
                <a:gdLst>
                  <a:gd name="T0" fmla="*/ 29 w 94"/>
                  <a:gd name="T1" fmla="*/ 0 h 206"/>
                  <a:gd name="T2" fmla="*/ 0 w 94"/>
                  <a:gd name="T3" fmla="*/ 108 h 206"/>
                  <a:gd name="T4" fmla="*/ 49 w 94"/>
                  <a:gd name="T5" fmla="*/ 206 h 206"/>
                  <a:gd name="T6" fmla="*/ 66 w 94"/>
                  <a:gd name="T7" fmla="*/ 195 h 206"/>
                  <a:gd name="T8" fmla="*/ 94 w 94"/>
                  <a:gd name="T9" fmla="*/ 186 h 206"/>
                  <a:gd name="T10" fmla="*/ 83 w 94"/>
                  <a:gd name="T11" fmla="*/ 153 h 206"/>
                  <a:gd name="T12" fmla="*/ 79 w 94"/>
                  <a:gd name="T13" fmla="*/ 116 h 206"/>
                  <a:gd name="T14" fmla="*/ 94 w 94"/>
                  <a:gd name="T15" fmla="*/ 76 h 206"/>
                  <a:gd name="T16" fmla="*/ 83 w 94"/>
                  <a:gd name="T17" fmla="*/ 8 h 206"/>
                  <a:gd name="T18" fmla="*/ 29 w 94"/>
                  <a:gd name="T19" fmla="*/ 0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206">
                    <a:moveTo>
                      <a:pt x="29" y="0"/>
                    </a:moveTo>
                    <a:lnTo>
                      <a:pt x="0" y="108"/>
                    </a:lnTo>
                    <a:lnTo>
                      <a:pt x="49" y="206"/>
                    </a:lnTo>
                    <a:lnTo>
                      <a:pt x="66" y="195"/>
                    </a:lnTo>
                    <a:lnTo>
                      <a:pt x="94" y="186"/>
                    </a:lnTo>
                    <a:lnTo>
                      <a:pt x="83" y="153"/>
                    </a:lnTo>
                    <a:lnTo>
                      <a:pt x="79" y="116"/>
                    </a:lnTo>
                    <a:lnTo>
                      <a:pt x="94" y="76"/>
                    </a:lnTo>
                    <a:lnTo>
                      <a:pt x="83" y="8"/>
                    </a:lnTo>
                    <a:lnTo>
                      <a:pt x="29" y="0"/>
                    </a:lnTo>
                    <a:close/>
                  </a:path>
                </a:pathLst>
              </a:custGeom>
              <a:solidFill>
                <a:srgbClr val="FF7F3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nvGrpSpPr>
              <p:cNvPr id="336000" name="Group 128"/>
              <p:cNvGrpSpPr>
                <a:grpSpLocks/>
              </p:cNvGrpSpPr>
              <p:nvPr/>
            </p:nvGrpSpPr>
            <p:grpSpPr bwMode="auto">
              <a:xfrm>
                <a:off x="1564" y="929"/>
                <a:ext cx="402" cy="761"/>
                <a:chOff x="1564" y="929"/>
                <a:chExt cx="402" cy="761"/>
              </a:xfrm>
            </p:grpSpPr>
            <p:grpSp>
              <p:nvGrpSpPr>
                <p:cNvPr id="336001" name="Group 129"/>
                <p:cNvGrpSpPr>
                  <a:grpSpLocks/>
                </p:cNvGrpSpPr>
                <p:nvPr/>
              </p:nvGrpSpPr>
              <p:grpSpPr bwMode="auto">
                <a:xfrm>
                  <a:off x="1564" y="929"/>
                  <a:ext cx="402" cy="761"/>
                  <a:chOff x="1564" y="929"/>
                  <a:chExt cx="402" cy="761"/>
                </a:xfrm>
              </p:grpSpPr>
              <p:grpSp>
                <p:nvGrpSpPr>
                  <p:cNvPr id="336002" name="Group 130"/>
                  <p:cNvGrpSpPr>
                    <a:grpSpLocks/>
                  </p:cNvGrpSpPr>
                  <p:nvPr/>
                </p:nvGrpSpPr>
                <p:grpSpPr bwMode="auto">
                  <a:xfrm>
                    <a:off x="1564" y="1653"/>
                    <a:ext cx="402" cy="37"/>
                    <a:chOff x="1564" y="1653"/>
                    <a:chExt cx="402" cy="37"/>
                  </a:xfrm>
                </p:grpSpPr>
                <p:sp>
                  <p:nvSpPr>
                    <p:cNvPr id="336003" name="Line 131"/>
                    <p:cNvSpPr>
                      <a:spLocks noChangeShapeType="1"/>
                    </p:cNvSpPr>
                    <p:nvPr/>
                  </p:nvSpPr>
                  <p:spPr bwMode="auto">
                    <a:xfrm>
                      <a:off x="1564" y="1689"/>
                      <a:ext cx="402" cy="1"/>
                    </a:xfrm>
                    <a:prstGeom prst="line">
                      <a:avLst/>
                    </a:prstGeom>
                    <a:noFill/>
                    <a:ln w="23813">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6004" name="Line 132"/>
                    <p:cNvSpPr>
                      <a:spLocks noChangeShapeType="1"/>
                    </p:cNvSpPr>
                    <p:nvPr/>
                  </p:nvSpPr>
                  <p:spPr bwMode="auto">
                    <a:xfrm>
                      <a:off x="1564" y="1653"/>
                      <a:ext cx="402" cy="1"/>
                    </a:xfrm>
                    <a:prstGeom prst="line">
                      <a:avLst/>
                    </a:prstGeom>
                    <a:noFill/>
                    <a:ln w="23813">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36005" name="Freeform 133"/>
                  <p:cNvSpPr>
                    <a:spLocks/>
                  </p:cNvSpPr>
                  <p:nvPr/>
                </p:nvSpPr>
                <p:spPr bwMode="auto">
                  <a:xfrm>
                    <a:off x="1675" y="929"/>
                    <a:ext cx="186" cy="109"/>
                  </a:xfrm>
                  <a:custGeom>
                    <a:avLst/>
                    <a:gdLst>
                      <a:gd name="T0" fmla="*/ 0 w 186"/>
                      <a:gd name="T1" fmla="*/ 13 h 109"/>
                      <a:gd name="T2" fmla="*/ 7 w 186"/>
                      <a:gd name="T3" fmla="*/ 109 h 109"/>
                      <a:gd name="T4" fmla="*/ 60 w 186"/>
                      <a:gd name="T5" fmla="*/ 39 h 109"/>
                      <a:gd name="T6" fmla="*/ 96 w 186"/>
                      <a:gd name="T7" fmla="*/ 107 h 109"/>
                      <a:gd name="T8" fmla="*/ 186 w 186"/>
                      <a:gd name="T9" fmla="*/ 0 h 109"/>
                    </a:gdLst>
                    <a:ahLst/>
                    <a:cxnLst>
                      <a:cxn ang="0">
                        <a:pos x="T0" y="T1"/>
                      </a:cxn>
                      <a:cxn ang="0">
                        <a:pos x="T2" y="T3"/>
                      </a:cxn>
                      <a:cxn ang="0">
                        <a:pos x="T4" y="T5"/>
                      </a:cxn>
                      <a:cxn ang="0">
                        <a:pos x="T6" y="T7"/>
                      </a:cxn>
                      <a:cxn ang="0">
                        <a:pos x="T8" y="T9"/>
                      </a:cxn>
                    </a:cxnLst>
                    <a:rect l="0" t="0" r="r" b="b"/>
                    <a:pathLst>
                      <a:path w="186" h="109">
                        <a:moveTo>
                          <a:pt x="0" y="13"/>
                        </a:moveTo>
                        <a:lnTo>
                          <a:pt x="7" y="109"/>
                        </a:lnTo>
                        <a:lnTo>
                          <a:pt x="60" y="39"/>
                        </a:lnTo>
                        <a:lnTo>
                          <a:pt x="96" y="107"/>
                        </a:lnTo>
                        <a:lnTo>
                          <a:pt x="186" y="0"/>
                        </a:lnTo>
                      </a:path>
                    </a:pathLst>
                  </a:custGeom>
                  <a:noFill/>
                  <a:ln w="2381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336006" name="Line 134"/>
                <p:cNvSpPr>
                  <a:spLocks noChangeShapeType="1"/>
                </p:cNvSpPr>
                <p:nvPr/>
              </p:nvSpPr>
              <p:spPr bwMode="auto">
                <a:xfrm>
                  <a:off x="1733" y="981"/>
                  <a:ext cx="1" cy="706"/>
                </a:xfrm>
                <a:prstGeom prst="line">
                  <a:avLst/>
                </a:prstGeom>
                <a:noFill/>
                <a:ln w="23813">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grpSp>
        </p:grpSp>
        <p:grpSp>
          <p:nvGrpSpPr>
            <p:cNvPr id="336007" name="Group 135"/>
            <p:cNvGrpSpPr>
              <a:grpSpLocks/>
            </p:cNvGrpSpPr>
            <p:nvPr/>
          </p:nvGrpSpPr>
          <p:grpSpPr bwMode="auto">
            <a:xfrm>
              <a:off x="1617" y="537"/>
              <a:ext cx="263" cy="431"/>
              <a:chOff x="1617" y="537"/>
              <a:chExt cx="263" cy="431"/>
            </a:xfrm>
          </p:grpSpPr>
          <p:grpSp>
            <p:nvGrpSpPr>
              <p:cNvPr id="336008" name="Group 136"/>
              <p:cNvGrpSpPr>
                <a:grpSpLocks/>
              </p:cNvGrpSpPr>
              <p:nvPr/>
            </p:nvGrpSpPr>
            <p:grpSpPr bwMode="auto">
              <a:xfrm>
                <a:off x="1624" y="558"/>
                <a:ext cx="245" cy="410"/>
                <a:chOff x="1624" y="558"/>
                <a:chExt cx="245" cy="410"/>
              </a:xfrm>
            </p:grpSpPr>
            <p:sp>
              <p:nvSpPr>
                <p:cNvPr id="336009" name="Freeform 137"/>
                <p:cNvSpPr>
                  <a:spLocks/>
                </p:cNvSpPr>
                <p:nvPr/>
              </p:nvSpPr>
              <p:spPr bwMode="auto">
                <a:xfrm>
                  <a:off x="1624" y="558"/>
                  <a:ext cx="245" cy="410"/>
                </a:xfrm>
                <a:custGeom>
                  <a:avLst/>
                  <a:gdLst>
                    <a:gd name="T0" fmla="*/ 10 w 245"/>
                    <a:gd name="T1" fmla="*/ 73 h 410"/>
                    <a:gd name="T2" fmla="*/ 4 w 245"/>
                    <a:gd name="T3" fmla="*/ 115 h 410"/>
                    <a:gd name="T4" fmla="*/ 2 w 245"/>
                    <a:gd name="T5" fmla="*/ 130 h 410"/>
                    <a:gd name="T6" fmla="*/ 10 w 245"/>
                    <a:gd name="T7" fmla="*/ 145 h 410"/>
                    <a:gd name="T8" fmla="*/ 0 w 245"/>
                    <a:gd name="T9" fmla="*/ 177 h 410"/>
                    <a:gd name="T10" fmla="*/ 6 w 245"/>
                    <a:gd name="T11" fmla="*/ 225 h 410"/>
                    <a:gd name="T12" fmla="*/ 11 w 245"/>
                    <a:gd name="T13" fmla="*/ 249 h 410"/>
                    <a:gd name="T14" fmla="*/ 17 w 245"/>
                    <a:gd name="T15" fmla="*/ 272 h 410"/>
                    <a:gd name="T16" fmla="*/ 25 w 245"/>
                    <a:gd name="T17" fmla="*/ 295 h 410"/>
                    <a:gd name="T18" fmla="*/ 34 w 245"/>
                    <a:gd name="T19" fmla="*/ 319 h 410"/>
                    <a:gd name="T20" fmla="*/ 53 w 245"/>
                    <a:gd name="T21" fmla="*/ 325 h 410"/>
                    <a:gd name="T22" fmla="*/ 72 w 245"/>
                    <a:gd name="T23" fmla="*/ 331 h 410"/>
                    <a:gd name="T24" fmla="*/ 72 w 245"/>
                    <a:gd name="T25" fmla="*/ 350 h 410"/>
                    <a:gd name="T26" fmla="*/ 70 w 245"/>
                    <a:gd name="T27" fmla="*/ 363 h 410"/>
                    <a:gd name="T28" fmla="*/ 109 w 245"/>
                    <a:gd name="T29" fmla="*/ 410 h 410"/>
                    <a:gd name="T30" fmla="*/ 209 w 245"/>
                    <a:gd name="T31" fmla="*/ 350 h 410"/>
                    <a:gd name="T32" fmla="*/ 213 w 245"/>
                    <a:gd name="T33" fmla="*/ 236 h 410"/>
                    <a:gd name="T34" fmla="*/ 226 w 245"/>
                    <a:gd name="T35" fmla="*/ 204 h 410"/>
                    <a:gd name="T36" fmla="*/ 233 w 245"/>
                    <a:gd name="T37" fmla="*/ 179 h 410"/>
                    <a:gd name="T38" fmla="*/ 241 w 245"/>
                    <a:gd name="T39" fmla="*/ 147 h 410"/>
                    <a:gd name="T40" fmla="*/ 245 w 245"/>
                    <a:gd name="T41" fmla="*/ 121 h 410"/>
                    <a:gd name="T42" fmla="*/ 243 w 245"/>
                    <a:gd name="T43" fmla="*/ 96 h 410"/>
                    <a:gd name="T44" fmla="*/ 239 w 245"/>
                    <a:gd name="T45" fmla="*/ 70 h 410"/>
                    <a:gd name="T46" fmla="*/ 233 w 245"/>
                    <a:gd name="T47" fmla="*/ 49 h 410"/>
                    <a:gd name="T48" fmla="*/ 224 w 245"/>
                    <a:gd name="T49" fmla="*/ 32 h 410"/>
                    <a:gd name="T50" fmla="*/ 209 w 245"/>
                    <a:gd name="T51" fmla="*/ 19 h 410"/>
                    <a:gd name="T52" fmla="*/ 192 w 245"/>
                    <a:gd name="T53" fmla="*/ 11 h 410"/>
                    <a:gd name="T54" fmla="*/ 171 w 245"/>
                    <a:gd name="T55" fmla="*/ 5 h 410"/>
                    <a:gd name="T56" fmla="*/ 149 w 245"/>
                    <a:gd name="T57" fmla="*/ 1 h 410"/>
                    <a:gd name="T58" fmla="*/ 120 w 245"/>
                    <a:gd name="T59" fmla="*/ 0 h 410"/>
                    <a:gd name="T60" fmla="*/ 92 w 245"/>
                    <a:gd name="T61" fmla="*/ 1 h 410"/>
                    <a:gd name="T62" fmla="*/ 62 w 245"/>
                    <a:gd name="T63" fmla="*/ 9 h 410"/>
                    <a:gd name="T64" fmla="*/ 45 w 245"/>
                    <a:gd name="T65" fmla="*/ 20 h 410"/>
                    <a:gd name="T66" fmla="*/ 28 w 245"/>
                    <a:gd name="T67" fmla="*/ 32 h 410"/>
                    <a:gd name="T68" fmla="*/ 17 w 245"/>
                    <a:gd name="T69" fmla="*/ 51 h 410"/>
                    <a:gd name="T70" fmla="*/ 10 w 245"/>
                    <a:gd name="T71" fmla="*/ 73 h 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45" h="410">
                      <a:moveTo>
                        <a:pt x="10" y="73"/>
                      </a:moveTo>
                      <a:lnTo>
                        <a:pt x="4" y="115"/>
                      </a:lnTo>
                      <a:lnTo>
                        <a:pt x="2" y="130"/>
                      </a:lnTo>
                      <a:lnTo>
                        <a:pt x="10" y="145"/>
                      </a:lnTo>
                      <a:lnTo>
                        <a:pt x="0" y="177"/>
                      </a:lnTo>
                      <a:lnTo>
                        <a:pt x="6" y="225"/>
                      </a:lnTo>
                      <a:lnTo>
                        <a:pt x="11" y="249"/>
                      </a:lnTo>
                      <a:lnTo>
                        <a:pt x="17" y="272"/>
                      </a:lnTo>
                      <a:lnTo>
                        <a:pt x="25" y="295"/>
                      </a:lnTo>
                      <a:lnTo>
                        <a:pt x="34" y="319"/>
                      </a:lnTo>
                      <a:lnTo>
                        <a:pt x="53" y="325"/>
                      </a:lnTo>
                      <a:lnTo>
                        <a:pt x="72" y="331"/>
                      </a:lnTo>
                      <a:lnTo>
                        <a:pt x="72" y="350"/>
                      </a:lnTo>
                      <a:lnTo>
                        <a:pt x="70" y="363"/>
                      </a:lnTo>
                      <a:lnTo>
                        <a:pt x="109" y="410"/>
                      </a:lnTo>
                      <a:lnTo>
                        <a:pt x="209" y="350"/>
                      </a:lnTo>
                      <a:lnTo>
                        <a:pt x="213" y="236"/>
                      </a:lnTo>
                      <a:lnTo>
                        <a:pt x="226" y="204"/>
                      </a:lnTo>
                      <a:lnTo>
                        <a:pt x="233" y="179"/>
                      </a:lnTo>
                      <a:lnTo>
                        <a:pt x="241" y="147"/>
                      </a:lnTo>
                      <a:lnTo>
                        <a:pt x="245" y="121"/>
                      </a:lnTo>
                      <a:lnTo>
                        <a:pt x="243" y="96"/>
                      </a:lnTo>
                      <a:lnTo>
                        <a:pt x="239" y="70"/>
                      </a:lnTo>
                      <a:lnTo>
                        <a:pt x="233" y="49"/>
                      </a:lnTo>
                      <a:lnTo>
                        <a:pt x="224" y="32"/>
                      </a:lnTo>
                      <a:lnTo>
                        <a:pt x="209" y="19"/>
                      </a:lnTo>
                      <a:lnTo>
                        <a:pt x="192" y="11"/>
                      </a:lnTo>
                      <a:lnTo>
                        <a:pt x="171" y="5"/>
                      </a:lnTo>
                      <a:lnTo>
                        <a:pt x="149" y="1"/>
                      </a:lnTo>
                      <a:lnTo>
                        <a:pt x="120" y="0"/>
                      </a:lnTo>
                      <a:lnTo>
                        <a:pt x="92" y="1"/>
                      </a:lnTo>
                      <a:lnTo>
                        <a:pt x="62" y="9"/>
                      </a:lnTo>
                      <a:lnTo>
                        <a:pt x="45" y="20"/>
                      </a:lnTo>
                      <a:lnTo>
                        <a:pt x="28" y="32"/>
                      </a:lnTo>
                      <a:lnTo>
                        <a:pt x="17" y="51"/>
                      </a:lnTo>
                      <a:lnTo>
                        <a:pt x="10" y="73"/>
                      </a:lnTo>
                      <a:close/>
                    </a:path>
                  </a:pathLst>
                </a:custGeom>
                <a:solidFill>
                  <a:srgbClr val="FF7F3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36010" name="Freeform 138"/>
                <p:cNvSpPr>
                  <a:spLocks/>
                </p:cNvSpPr>
                <p:nvPr/>
              </p:nvSpPr>
              <p:spPr bwMode="auto">
                <a:xfrm>
                  <a:off x="1690" y="696"/>
                  <a:ext cx="90" cy="98"/>
                </a:xfrm>
                <a:custGeom>
                  <a:avLst/>
                  <a:gdLst>
                    <a:gd name="T0" fmla="*/ 11 w 90"/>
                    <a:gd name="T1" fmla="*/ 5 h 98"/>
                    <a:gd name="T2" fmla="*/ 30 w 90"/>
                    <a:gd name="T3" fmla="*/ 2 h 98"/>
                    <a:gd name="T4" fmla="*/ 58 w 90"/>
                    <a:gd name="T5" fmla="*/ 0 h 98"/>
                    <a:gd name="T6" fmla="*/ 77 w 90"/>
                    <a:gd name="T7" fmla="*/ 5 h 98"/>
                    <a:gd name="T8" fmla="*/ 83 w 90"/>
                    <a:gd name="T9" fmla="*/ 9 h 98"/>
                    <a:gd name="T10" fmla="*/ 85 w 90"/>
                    <a:gd name="T11" fmla="*/ 17 h 98"/>
                    <a:gd name="T12" fmla="*/ 90 w 90"/>
                    <a:gd name="T13" fmla="*/ 21 h 98"/>
                    <a:gd name="T14" fmla="*/ 51 w 90"/>
                    <a:gd name="T15" fmla="*/ 22 h 98"/>
                    <a:gd name="T16" fmla="*/ 56 w 90"/>
                    <a:gd name="T17" fmla="*/ 26 h 98"/>
                    <a:gd name="T18" fmla="*/ 77 w 90"/>
                    <a:gd name="T19" fmla="*/ 28 h 98"/>
                    <a:gd name="T20" fmla="*/ 30 w 90"/>
                    <a:gd name="T21" fmla="*/ 28 h 98"/>
                    <a:gd name="T22" fmla="*/ 15 w 90"/>
                    <a:gd name="T23" fmla="*/ 28 h 98"/>
                    <a:gd name="T24" fmla="*/ 7 w 90"/>
                    <a:gd name="T25" fmla="*/ 79 h 98"/>
                    <a:gd name="T26" fmla="*/ 13 w 90"/>
                    <a:gd name="T27" fmla="*/ 91 h 98"/>
                    <a:gd name="T28" fmla="*/ 15 w 90"/>
                    <a:gd name="T29" fmla="*/ 98 h 98"/>
                    <a:gd name="T30" fmla="*/ 0 w 90"/>
                    <a:gd name="T31" fmla="*/ 85 h 98"/>
                    <a:gd name="T32" fmla="*/ 0 w 90"/>
                    <a:gd name="T33" fmla="*/ 85 h 98"/>
                    <a:gd name="T34" fmla="*/ 9 w 90"/>
                    <a:gd name="T35" fmla="*/ 22 h 98"/>
                    <a:gd name="T36" fmla="*/ 11 w 90"/>
                    <a:gd name="T37" fmla="*/ 5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0" h="98">
                      <a:moveTo>
                        <a:pt x="11" y="5"/>
                      </a:moveTo>
                      <a:lnTo>
                        <a:pt x="30" y="2"/>
                      </a:lnTo>
                      <a:lnTo>
                        <a:pt x="58" y="0"/>
                      </a:lnTo>
                      <a:lnTo>
                        <a:pt x="77" y="5"/>
                      </a:lnTo>
                      <a:lnTo>
                        <a:pt x="83" y="9"/>
                      </a:lnTo>
                      <a:lnTo>
                        <a:pt x="85" y="17"/>
                      </a:lnTo>
                      <a:lnTo>
                        <a:pt x="90" y="21"/>
                      </a:lnTo>
                      <a:lnTo>
                        <a:pt x="51" y="22"/>
                      </a:lnTo>
                      <a:lnTo>
                        <a:pt x="56" y="26"/>
                      </a:lnTo>
                      <a:lnTo>
                        <a:pt x="77" y="28"/>
                      </a:lnTo>
                      <a:lnTo>
                        <a:pt x="30" y="28"/>
                      </a:lnTo>
                      <a:lnTo>
                        <a:pt x="15" y="28"/>
                      </a:lnTo>
                      <a:lnTo>
                        <a:pt x="7" y="79"/>
                      </a:lnTo>
                      <a:lnTo>
                        <a:pt x="13" y="91"/>
                      </a:lnTo>
                      <a:lnTo>
                        <a:pt x="15" y="98"/>
                      </a:lnTo>
                      <a:lnTo>
                        <a:pt x="0" y="85"/>
                      </a:lnTo>
                      <a:lnTo>
                        <a:pt x="0" y="85"/>
                      </a:lnTo>
                      <a:lnTo>
                        <a:pt x="9" y="22"/>
                      </a:lnTo>
                      <a:lnTo>
                        <a:pt x="11" y="5"/>
                      </a:lnTo>
                      <a:close/>
                    </a:path>
                  </a:pathLst>
                </a:custGeom>
                <a:solidFill>
                  <a:srgbClr val="7F3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36011" name="Freeform 139"/>
                <p:cNvSpPr>
                  <a:spLocks/>
                </p:cNvSpPr>
                <p:nvPr/>
              </p:nvSpPr>
              <p:spPr bwMode="auto">
                <a:xfrm>
                  <a:off x="1628" y="698"/>
                  <a:ext cx="49" cy="32"/>
                </a:xfrm>
                <a:custGeom>
                  <a:avLst/>
                  <a:gdLst>
                    <a:gd name="T0" fmla="*/ 43 w 49"/>
                    <a:gd name="T1" fmla="*/ 5 h 32"/>
                    <a:gd name="T2" fmla="*/ 19 w 49"/>
                    <a:gd name="T3" fmla="*/ 0 h 32"/>
                    <a:gd name="T4" fmla="*/ 2 w 49"/>
                    <a:gd name="T5" fmla="*/ 0 h 32"/>
                    <a:gd name="T6" fmla="*/ 4 w 49"/>
                    <a:gd name="T7" fmla="*/ 13 h 32"/>
                    <a:gd name="T8" fmla="*/ 0 w 49"/>
                    <a:gd name="T9" fmla="*/ 22 h 32"/>
                    <a:gd name="T10" fmla="*/ 21 w 49"/>
                    <a:gd name="T11" fmla="*/ 22 h 32"/>
                    <a:gd name="T12" fmla="*/ 34 w 49"/>
                    <a:gd name="T13" fmla="*/ 22 h 32"/>
                    <a:gd name="T14" fmla="*/ 15 w 49"/>
                    <a:gd name="T15" fmla="*/ 28 h 32"/>
                    <a:gd name="T16" fmla="*/ 4 w 49"/>
                    <a:gd name="T17" fmla="*/ 32 h 32"/>
                    <a:gd name="T18" fmla="*/ 39 w 49"/>
                    <a:gd name="T19" fmla="*/ 28 h 32"/>
                    <a:gd name="T20" fmla="*/ 49 w 49"/>
                    <a:gd name="T21" fmla="*/ 26 h 32"/>
                    <a:gd name="T22" fmla="*/ 43 w 49"/>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9" h="32">
                      <a:moveTo>
                        <a:pt x="43" y="5"/>
                      </a:moveTo>
                      <a:lnTo>
                        <a:pt x="19" y="0"/>
                      </a:lnTo>
                      <a:lnTo>
                        <a:pt x="2" y="0"/>
                      </a:lnTo>
                      <a:lnTo>
                        <a:pt x="4" y="13"/>
                      </a:lnTo>
                      <a:lnTo>
                        <a:pt x="0" y="22"/>
                      </a:lnTo>
                      <a:lnTo>
                        <a:pt x="21" y="22"/>
                      </a:lnTo>
                      <a:lnTo>
                        <a:pt x="34" y="22"/>
                      </a:lnTo>
                      <a:lnTo>
                        <a:pt x="15" y="28"/>
                      </a:lnTo>
                      <a:lnTo>
                        <a:pt x="4" y="32"/>
                      </a:lnTo>
                      <a:lnTo>
                        <a:pt x="39" y="28"/>
                      </a:lnTo>
                      <a:lnTo>
                        <a:pt x="49" y="26"/>
                      </a:lnTo>
                      <a:lnTo>
                        <a:pt x="43" y="5"/>
                      </a:lnTo>
                      <a:close/>
                    </a:path>
                  </a:pathLst>
                </a:custGeom>
                <a:solidFill>
                  <a:srgbClr val="7F3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36012" name="Freeform 140"/>
                <p:cNvSpPr>
                  <a:spLocks/>
                </p:cNvSpPr>
                <p:nvPr/>
              </p:nvSpPr>
              <p:spPr bwMode="auto">
                <a:xfrm>
                  <a:off x="1711" y="781"/>
                  <a:ext cx="124" cy="127"/>
                </a:xfrm>
                <a:custGeom>
                  <a:avLst/>
                  <a:gdLst>
                    <a:gd name="T0" fmla="*/ 103 w 124"/>
                    <a:gd name="T1" fmla="*/ 34 h 127"/>
                    <a:gd name="T2" fmla="*/ 92 w 124"/>
                    <a:gd name="T3" fmla="*/ 64 h 127"/>
                    <a:gd name="T4" fmla="*/ 0 w 124"/>
                    <a:gd name="T5" fmla="*/ 110 h 127"/>
                    <a:gd name="T6" fmla="*/ 49 w 124"/>
                    <a:gd name="T7" fmla="*/ 98 h 127"/>
                    <a:gd name="T8" fmla="*/ 69 w 124"/>
                    <a:gd name="T9" fmla="*/ 93 h 127"/>
                    <a:gd name="T10" fmla="*/ 94 w 124"/>
                    <a:gd name="T11" fmla="*/ 96 h 127"/>
                    <a:gd name="T12" fmla="*/ 112 w 124"/>
                    <a:gd name="T13" fmla="*/ 104 h 127"/>
                    <a:gd name="T14" fmla="*/ 122 w 124"/>
                    <a:gd name="T15" fmla="*/ 127 h 127"/>
                    <a:gd name="T16" fmla="*/ 124 w 124"/>
                    <a:gd name="T17" fmla="*/ 38 h 127"/>
                    <a:gd name="T18" fmla="*/ 120 w 124"/>
                    <a:gd name="T19" fmla="*/ 19 h 127"/>
                    <a:gd name="T20" fmla="*/ 107 w 124"/>
                    <a:gd name="T21" fmla="*/ 0 h 127"/>
                    <a:gd name="T22" fmla="*/ 103 w 124"/>
                    <a:gd name="T23" fmla="*/ 34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4" h="127">
                      <a:moveTo>
                        <a:pt x="103" y="34"/>
                      </a:moveTo>
                      <a:lnTo>
                        <a:pt x="92" y="64"/>
                      </a:lnTo>
                      <a:lnTo>
                        <a:pt x="0" y="110"/>
                      </a:lnTo>
                      <a:lnTo>
                        <a:pt x="49" y="98"/>
                      </a:lnTo>
                      <a:lnTo>
                        <a:pt x="69" y="93"/>
                      </a:lnTo>
                      <a:lnTo>
                        <a:pt x="94" y="96"/>
                      </a:lnTo>
                      <a:lnTo>
                        <a:pt x="112" y="104"/>
                      </a:lnTo>
                      <a:lnTo>
                        <a:pt x="122" y="127"/>
                      </a:lnTo>
                      <a:lnTo>
                        <a:pt x="124" y="38"/>
                      </a:lnTo>
                      <a:lnTo>
                        <a:pt x="120" y="19"/>
                      </a:lnTo>
                      <a:lnTo>
                        <a:pt x="107" y="0"/>
                      </a:lnTo>
                      <a:lnTo>
                        <a:pt x="103" y="34"/>
                      </a:lnTo>
                      <a:close/>
                    </a:path>
                  </a:pathLst>
                </a:custGeom>
                <a:solidFill>
                  <a:srgbClr val="7F3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sp>
            <p:nvSpPr>
              <p:cNvPr id="336013" name="Freeform 141"/>
              <p:cNvSpPr>
                <a:spLocks/>
              </p:cNvSpPr>
              <p:nvPr/>
            </p:nvSpPr>
            <p:spPr bwMode="auto">
              <a:xfrm>
                <a:off x="1617" y="537"/>
                <a:ext cx="263" cy="297"/>
              </a:xfrm>
              <a:custGeom>
                <a:avLst/>
                <a:gdLst>
                  <a:gd name="T0" fmla="*/ 47 w 263"/>
                  <a:gd name="T1" fmla="*/ 24 h 297"/>
                  <a:gd name="T2" fmla="*/ 69 w 263"/>
                  <a:gd name="T3" fmla="*/ 13 h 297"/>
                  <a:gd name="T4" fmla="*/ 88 w 263"/>
                  <a:gd name="T5" fmla="*/ 7 h 297"/>
                  <a:gd name="T6" fmla="*/ 122 w 263"/>
                  <a:gd name="T7" fmla="*/ 0 h 297"/>
                  <a:gd name="T8" fmla="*/ 144 w 263"/>
                  <a:gd name="T9" fmla="*/ 0 h 297"/>
                  <a:gd name="T10" fmla="*/ 169 w 263"/>
                  <a:gd name="T11" fmla="*/ 0 h 297"/>
                  <a:gd name="T12" fmla="*/ 193 w 263"/>
                  <a:gd name="T13" fmla="*/ 5 h 297"/>
                  <a:gd name="T14" fmla="*/ 210 w 263"/>
                  <a:gd name="T15" fmla="*/ 5 h 297"/>
                  <a:gd name="T16" fmla="*/ 227 w 263"/>
                  <a:gd name="T17" fmla="*/ 11 h 297"/>
                  <a:gd name="T18" fmla="*/ 242 w 263"/>
                  <a:gd name="T19" fmla="*/ 24 h 297"/>
                  <a:gd name="T20" fmla="*/ 253 w 263"/>
                  <a:gd name="T21" fmla="*/ 40 h 297"/>
                  <a:gd name="T22" fmla="*/ 255 w 263"/>
                  <a:gd name="T23" fmla="*/ 62 h 297"/>
                  <a:gd name="T24" fmla="*/ 259 w 263"/>
                  <a:gd name="T25" fmla="*/ 91 h 297"/>
                  <a:gd name="T26" fmla="*/ 263 w 263"/>
                  <a:gd name="T27" fmla="*/ 130 h 297"/>
                  <a:gd name="T28" fmla="*/ 261 w 263"/>
                  <a:gd name="T29" fmla="*/ 164 h 297"/>
                  <a:gd name="T30" fmla="*/ 253 w 263"/>
                  <a:gd name="T31" fmla="*/ 195 h 297"/>
                  <a:gd name="T32" fmla="*/ 248 w 263"/>
                  <a:gd name="T33" fmla="*/ 223 h 297"/>
                  <a:gd name="T34" fmla="*/ 240 w 263"/>
                  <a:gd name="T35" fmla="*/ 242 h 297"/>
                  <a:gd name="T36" fmla="*/ 233 w 263"/>
                  <a:gd name="T37" fmla="*/ 261 h 297"/>
                  <a:gd name="T38" fmla="*/ 225 w 263"/>
                  <a:gd name="T39" fmla="*/ 278 h 297"/>
                  <a:gd name="T40" fmla="*/ 216 w 263"/>
                  <a:gd name="T41" fmla="*/ 297 h 297"/>
                  <a:gd name="T42" fmla="*/ 206 w 263"/>
                  <a:gd name="T43" fmla="*/ 297 h 297"/>
                  <a:gd name="T44" fmla="*/ 210 w 263"/>
                  <a:gd name="T45" fmla="*/ 270 h 297"/>
                  <a:gd name="T46" fmla="*/ 205 w 263"/>
                  <a:gd name="T47" fmla="*/ 253 h 297"/>
                  <a:gd name="T48" fmla="*/ 201 w 263"/>
                  <a:gd name="T49" fmla="*/ 242 h 297"/>
                  <a:gd name="T50" fmla="*/ 206 w 263"/>
                  <a:gd name="T51" fmla="*/ 225 h 297"/>
                  <a:gd name="T52" fmla="*/ 210 w 263"/>
                  <a:gd name="T53" fmla="*/ 195 h 297"/>
                  <a:gd name="T54" fmla="*/ 203 w 263"/>
                  <a:gd name="T55" fmla="*/ 187 h 297"/>
                  <a:gd name="T56" fmla="*/ 191 w 263"/>
                  <a:gd name="T57" fmla="*/ 202 h 297"/>
                  <a:gd name="T58" fmla="*/ 182 w 263"/>
                  <a:gd name="T59" fmla="*/ 217 h 297"/>
                  <a:gd name="T60" fmla="*/ 184 w 263"/>
                  <a:gd name="T61" fmla="*/ 187 h 297"/>
                  <a:gd name="T62" fmla="*/ 178 w 263"/>
                  <a:gd name="T63" fmla="*/ 151 h 297"/>
                  <a:gd name="T64" fmla="*/ 178 w 263"/>
                  <a:gd name="T65" fmla="*/ 113 h 297"/>
                  <a:gd name="T66" fmla="*/ 176 w 263"/>
                  <a:gd name="T67" fmla="*/ 93 h 297"/>
                  <a:gd name="T68" fmla="*/ 186 w 263"/>
                  <a:gd name="T69" fmla="*/ 83 h 297"/>
                  <a:gd name="T70" fmla="*/ 167 w 263"/>
                  <a:gd name="T71" fmla="*/ 89 h 297"/>
                  <a:gd name="T72" fmla="*/ 152 w 263"/>
                  <a:gd name="T73" fmla="*/ 94 h 297"/>
                  <a:gd name="T74" fmla="*/ 139 w 263"/>
                  <a:gd name="T75" fmla="*/ 96 h 297"/>
                  <a:gd name="T76" fmla="*/ 112 w 263"/>
                  <a:gd name="T77" fmla="*/ 100 h 297"/>
                  <a:gd name="T78" fmla="*/ 96 w 263"/>
                  <a:gd name="T79" fmla="*/ 106 h 297"/>
                  <a:gd name="T80" fmla="*/ 120 w 263"/>
                  <a:gd name="T81" fmla="*/ 94 h 297"/>
                  <a:gd name="T82" fmla="*/ 105 w 263"/>
                  <a:gd name="T83" fmla="*/ 94 h 297"/>
                  <a:gd name="T84" fmla="*/ 75 w 263"/>
                  <a:gd name="T85" fmla="*/ 94 h 297"/>
                  <a:gd name="T86" fmla="*/ 52 w 263"/>
                  <a:gd name="T87" fmla="*/ 91 h 297"/>
                  <a:gd name="T88" fmla="*/ 24 w 263"/>
                  <a:gd name="T89" fmla="*/ 93 h 297"/>
                  <a:gd name="T90" fmla="*/ 17 w 263"/>
                  <a:gd name="T91" fmla="*/ 111 h 297"/>
                  <a:gd name="T92" fmla="*/ 13 w 263"/>
                  <a:gd name="T93" fmla="*/ 134 h 297"/>
                  <a:gd name="T94" fmla="*/ 7 w 263"/>
                  <a:gd name="T95" fmla="*/ 106 h 297"/>
                  <a:gd name="T96" fmla="*/ 0 w 263"/>
                  <a:gd name="T97" fmla="*/ 74 h 297"/>
                  <a:gd name="T98" fmla="*/ 13 w 263"/>
                  <a:gd name="T99" fmla="*/ 51 h 297"/>
                  <a:gd name="T100" fmla="*/ 28 w 263"/>
                  <a:gd name="T101" fmla="*/ 36 h 297"/>
                  <a:gd name="T102" fmla="*/ 47 w 263"/>
                  <a:gd name="T103" fmla="*/ 24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63" h="297">
                    <a:moveTo>
                      <a:pt x="47" y="24"/>
                    </a:moveTo>
                    <a:lnTo>
                      <a:pt x="69" y="13"/>
                    </a:lnTo>
                    <a:lnTo>
                      <a:pt x="88" y="7"/>
                    </a:lnTo>
                    <a:lnTo>
                      <a:pt x="122" y="0"/>
                    </a:lnTo>
                    <a:lnTo>
                      <a:pt x="144" y="0"/>
                    </a:lnTo>
                    <a:lnTo>
                      <a:pt x="169" y="0"/>
                    </a:lnTo>
                    <a:lnTo>
                      <a:pt x="193" y="5"/>
                    </a:lnTo>
                    <a:lnTo>
                      <a:pt x="210" y="5"/>
                    </a:lnTo>
                    <a:lnTo>
                      <a:pt x="227" y="11"/>
                    </a:lnTo>
                    <a:lnTo>
                      <a:pt x="242" y="24"/>
                    </a:lnTo>
                    <a:lnTo>
                      <a:pt x="253" y="40"/>
                    </a:lnTo>
                    <a:lnTo>
                      <a:pt x="255" y="62"/>
                    </a:lnTo>
                    <a:lnTo>
                      <a:pt x="259" y="91"/>
                    </a:lnTo>
                    <a:lnTo>
                      <a:pt x="263" y="130"/>
                    </a:lnTo>
                    <a:lnTo>
                      <a:pt x="261" y="164"/>
                    </a:lnTo>
                    <a:lnTo>
                      <a:pt x="253" y="195"/>
                    </a:lnTo>
                    <a:lnTo>
                      <a:pt x="248" y="223"/>
                    </a:lnTo>
                    <a:lnTo>
                      <a:pt x="240" y="242"/>
                    </a:lnTo>
                    <a:lnTo>
                      <a:pt x="233" y="261"/>
                    </a:lnTo>
                    <a:lnTo>
                      <a:pt x="225" y="278"/>
                    </a:lnTo>
                    <a:lnTo>
                      <a:pt x="216" y="297"/>
                    </a:lnTo>
                    <a:lnTo>
                      <a:pt x="206" y="297"/>
                    </a:lnTo>
                    <a:lnTo>
                      <a:pt x="210" y="270"/>
                    </a:lnTo>
                    <a:lnTo>
                      <a:pt x="205" y="253"/>
                    </a:lnTo>
                    <a:lnTo>
                      <a:pt x="201" y="242"/>
                    </a:lnTo>
                    <a:lnTo>
                      <a:pt x="206" y="225"/>
                    </a:lnTo>
                    <a:lnTo>
                      <a:pt x="210" y="195"/>
                    </a:lnTo>
                    <a:lnTo>
                      <a:pt x="203" y="187"/>
                    </a:lnTo>
                    <a:lnTo>
                      <a:pt x="191" y="202"/>
                    </a:lnTo>
                    <a:lnTo>
                      <a:pt x="182" y="217"/>
                    </a:lnTo>
                    <a:lnTo>
                      <a:pt x="184" y="187"/>
                    </a:lnTo>
                    <a:lnTo>
                      <a:pt x="178" y="151"/>
                    </a:lnTo>
                    <a:lnTo>
                      <a:pt x="178" y="113"/>
                    </a:lnTo>
                    <a:lnTo>
                      <a:pt x="176" y="93"/>
                    </a:lnTo>
                    <a:lnTo>
                      <a:pt x="186" y="83"/>
                    </a:lnTo>
                    <a:lnTo>
                      <a:pt x="167" y="89"/>
                    </a:lnTo>
                    <a:lnTo>
                      <a:pt x="152" y="94"/>
                    </a:lnTo>
                    <a:lnTo>
                      <a:pt x="139" y="96"/>
                    </a:lnTo>
                    <a:lnTo>
                      <a:pt x="112" y="100"/>
                    </a:lnTo>
                    <a:lnTo>
                      <a:pt x="96" y="106"/>
                    </a:lnTo>
                    <a:lnTo>
                      <a:pt x="120" y="94"/>
                    </a:lnTo>
                    <a:lnTo>
                      <a:pt x="105" y="94"/>
                    </a:lnTo>
                    <a:lnTo>
                      <a:pt x="75" y="94"/>
                    </a:lnTo>
                    <a:lnTo>
                      <a:pt x="52" y="91"/>
                    </a:lnTo>
                    <a:lnTo>
                      <a:pt x="24" y="93"/>
                    </a:lnTo>
                    <a:lnTo>
                      <a:pt x="17" y="111"/>
                    </a:lnTo>
                    <a:lnTo>
                      <a:pt x="13" y="134"/>
                    </a:lnTo>
                    <a:lnTo>
                      <a:pt x="7" y="106"/>
                    </a:lnTo>
                    <a:lnTo>
                      <a:pt x="0" y="74"/>
                    </a:lnTo>
                    <a:lnTo>
                      <a:pt x="13" y="51"/>
                    </a:lnTo>
                    <a:lnTo>
                      <a:pt x="28" y="36"/>
                    </a:lnTo>
                    <a:lnTo>
                      <a:pt x="47" y="2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grpSp>
        <p:nvGrpSpPr>
          <p:cNvPr id="336014" name="Group 142"/>
          <p:cNvGrpSpPr>
            <a:grpSpLocks/>
          </p:cNvGrpSpPr>
          <p:nvPr/>
        </p:nvGrpSpPr>
        <p:grpSpPr bwMode="auto">
          <a:xfrm>
            <a:off x="1614488" y="960438"/>
            <a:ext cx="949325" cy="4446587"/>
            <a:chOff x="1017" y="605"/>
            <a:chExt cx="598" cy="2801"/>
          </a:xfrm>
        </p:grpSpPr>
        <p:grpSp>
          <p:nvGrpSpPr>
            <p:cNvPr id="336015" name="Group 143"/>
            <p:cNvGrpSpPr>
              <a:grpSpLocks/>
            </p:cNvGrpSpPr>
            <p:nvPr/>
          </p:nvGrpSpPr>
          <p:grpSpPr bwMode="auto">
            <a:xfrm>
              <a:off x="1145" y="605"/>
              <a:ext cx="316" cy="486"/>
              <a:chOff x="1145" y="605"/>
              <a:chExt cx="316" cy="486"/>
            </a:xfrm>
          </p:grpSpPr>
          <p:sp>
            <p:nvSpPr>
              <p:cNvPr id="336016" name="Freeform 144"/>
              <p:cNvSpPr>
                <a:spLocks/>
              </p:cNvSpPr>
              <p:nvPr/>
            </p:nvSpPr>
            <p:spPr bwMode="auto">
              <a:xfrm>
                <a:off x="1145" y="605"/>
                <a:ext cx="316" cy="378"/>
              </a:xfrm>
              <a:custGeom>
                <a:avLst/>
                <a:gdLst>
                  <a:gd name="T0" fmla="*/ 120 w 316"/>
                  <a:gd name="T1" fmla="*/ 4 h 378"/>
                  <a:gd name="T2" fmla="*/ 84 w 316"/>
                  <a:gd name="T3" fmla="*/ 23 h 378"/>
                  <a:gd name="T4" fmla="*/ 64 w 316"/>
                  <a:gd name="T5" fmla="*/ 43 h 378"/>
                  <a:gd name="T6" fmla="*/ 47 w 316"/>
                  <a:gd name="T7" fmla="*/ 70 h 378"/>
                  <a:gd name="T8" fmla="*/ 30 w 316"/>
                  <a:gd name="T9" fmla="*/ 123 h 378"/>
                  <a:gd name="T10" fmla="*/ 11 w 316"/>
                  <a:gd name="T11" fmla="*/ 200 h 378"/>
                  <a:gd name="T12" fmla="*/ 0 w 316"/>
                  <a:gd name="T13" fmla="*/ 269 h 378"/>
                  <a:gd name="T14" fmla="*/ 2 w 316"/>
                  <a:gd name="T15" fmla="*/ 299 h 378"/>
                  <a:gd name="T16" fmla="*/ 7 w 316"/>
                  <a:gd name="T17" fmla="*/ 327 h 378"/>
                  <a:gd name="T18" fmla="*/ 13 w 316"/>
                  <a:gd name="T19" fmla="*/ 359 h 378"/>
                  <a:gd name="T20" fmla="*/ 13 w 316"/>
                  <a:gd name="T21" fmla="*/ 373 h 378"/>
                  <a:gd name="T22" fmla="*/ 24 w 316"/>
                  <a:gd name="T23" fmla="*/ 373 h 378"/>
                  <a:gd name="T24" fmla="*/ 43 w 316"/>
                  <a:gd name="T25" fmla="*/ 367 h 378"/>
                  <a:gd name="T26" fmla="*/ 64 w 316"/>
                  <a:gd name="T27" fmla="*/ 369 h 378"/>
                  <a:gd name="T28" fmla="*/ 92 w 316"/>
                  <a:gd name="T29" fmla="*/ 376 h 378"/>
                  <a:gd name="T30" fmla="*/ 109 w 316"/>
                  <a:gd name="T31" fmla="*/ 378 h 378"/>
                  <a:gd name="T32" fmla="*/ 109 w 316"/>
                  <a:gd name="T33" fmla="*/ 354 h 378"/>
                  <a:gd name="T34" fmla="*/ 86 w 316"/>
                  <a:gd name="T35" fmla="*/ 301 h 378"/>
                  <a:gd name="T36" fmla="*/ 81 w 316"/>
                  <a:gd name="T37" fmla="*/ 218 h 378"/>
                  <a:gd name="T38" fmla="*/ 86 w 316"/>
                  <a:gd name="T39" fmla="*/ 142 h 378"/>
                  <a:gd name="T40" fmla="*/ 129 w 316"/>
                  <a:gd name="T41" fmla="*/ 95 h 378"/>
                  <a:gd name="T42" fmla="*/ 205 w 316"/>
                  <a:gd name="T43" fmla="*/ 87 h 378"/>
                  <a:gd name="T44" fmla="*/ 240 w 316"/>
                  <a:gd name="T45" fmla="*/ 134 h 378"/>
                  <a:gd name="T46" fmla="*/ 237 w 316"/>
                  <a:gd name="T47" fmla="*/ 293 h 378"/>
                  <a:gd name="T48" fmla="*/ 205 w 316"/>
                  <a:gd name="T49" fmla="*/ 356 h 378"/>
                  <a:gd name="T50" fmla="*/ 205 w 316"/>
                  <a:gd name="T51" fmla="*/ 376 h 378"/>
                  <a:gd name="T52" fmla="*/ 223 w 316"/>
                  <a:gd name="T53" fmla="*/ 376 h 378"/>
                  <a:gd name="T54" fmla="*/ 246 w 316"/>
                  <a:gd name="T55" fmla="*/ 373 h 378"/>
                  <a:gd name="T56" fmla="*/ 267 w 316"/>
                  <a:gd name="T57" fmla="*/ 371 h 378"/>
                  <a:gd name="T58" fmla="*/ 284 w 316"/>
                  <a:gd name="T59" fmla="*/ 375 h 378"/>
                  <a:gd name="T60" fmla="*/ 293 w 316"/>
                  <a:gd name="T61" fmla="*/ 376 h 378"/>
                  <a:gd name="T62" fmla="*/ 297 w 316"/>
                  <a:gd name="T63" fmla="*/ 352 h 378"/>
                  <a:gd name="T64" fmla="*/ 308 w 316"/>
                  <a:gd name="T65" fmla="*/ 316 h 378"/>
                  <a:gd name="T66" fmla="*/ 314 w 316"/>
                  <a:gd name="T67" fmla="*/ 280 h 378"/>
                  <a:gd name="T68" fmla="*/ 316 w 316"/>
                  <a:gd name="T69" fmla="*/ 252 h 378"/>
                  <a:gd name="T70" fmla="*/ 314 w 316"/>
                  <a:gd name="T71" fmla="*/ 218 h 378"/>
                  <a:gd name="T72" fmla="*/ 308 w 316"/>
                  <a:gd name="T73" fmla="*/ 193 h 378"/>
                  <a:gd name="T74" fmla="*/ 301 w 316"/>
                  <a:gd name="T75" fmla="*/ 166 h 378"/>
                  <a:gd name="T76" fmla="*/ 295 w 316"/>
                  <a:gd name="T77" fmla="*/ 140 h 378"/>
                  <a:gd name="T78" fmla="*/ 295 w 316"/>
                  <a:gd name="T79" fmla="*/ 121 h 378"/>
                  <a:gd name="T80" fmla="*/ 289 w 316"/>
                  <a:gd name="T81" fmla="*/ 93 h 378"/>
                  <a:gd name="T82" fmla="*/ 282 w 316"/>
                  <a:gd name="T83" fmla="*/ 59 h 378"/>
                  <a:gd name="T84" fmla="*/ 259 w 316"/>
                  <a:gd name="T85" fmla="*/ 28 h 378"/>
                  <a:gd name="T86" fmla="*/ 227 w 316"/>
                  <a:gd name="T87" fmla="*/ 7 h 378"/>
                  <a:gd name="T88" fmla="*/ 193 w 316"/>
                  <a:gd name="T89" fmla="*/ 0 h 378"/>
                  <a:gd name="T90" fmla="*/ 163 w 316"/>
                  <a:gd name="T91" fmla="*/ 0 h 378"/>
                  <a:gd name="T92" fmla="*/ 120 w 316"/>
                  <a:gd name="T93" fmla="*/ 4 h 3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16" h="378">
                    <a:moveTo>
                      <a:pt x="120" y="4"/>
                    </a:moveTo>
                    <a:lnTo>
                      <a:pt x="84" y="23"/>
                    </a:lnTo>
                    <a:lnTo>
                      <a:pt x="64" y="43"/>
                    </a:lnTo>
                    <a:lnTo>
                      <a:pt x="47" y="70"/>
                    </a:lnTo>
                    <a:lnTo>
                      <a:pt x="30" y="123"/>
                    </a:lnTo>
                    <a:lnTo>
                      <a:pt x="11" y="200"/>
                    </a:lnTo>
                    <a:lnTo>
                      <a:pt x="0" y="269"/>
                    </a:lnTo>
                    <a:lnTo>
                      <a:pt x="2" y="299"/>
                    </a:lnTo>
                    <a:lnTo>
                      <a:pt x="7" y="327"/>
                    </a:lnTo>
                    <a:lnTo>
                      <a:pt x="13" y="359"/>
                    </a:lnTo>
                    <a:lnTo>
                      <a:pt x="13" y="373"/>
                    </a:lnTo>
                    <a:lnTo>
                      <a:pt x="24" y="373"/>
                    </a:lnTo>
                    <a:lnTo>
                      <a:pt x="43" y="367"/>
                    </a:lnTo>
                    <a:lnTo>
                      <a:pt x="64" y="369"/>
                    </a:lnTo>
                    <a:lnTo>
                      <a:pt x="92" y="376"/>
                    </a:lnTo>
                    <a:lnTo>
                      <a:pt x="109" y="378"/>
                    </a:lnTo>
                    <a:lnTo>
                      <a:pt x="109" y="354"/>
                    </a:lnTo>
                    <a:lnTo>
                      <a:pt x="86" y="301"/>
                    </a:lnTo>
                    <a:lnTo>
                      <a:pt x="81" y="218"/>
                    </a:lnTo>
                    <a:lnTo>
                      <a:pt x="86" y="142"/>
                    </a:lnTo>
                    <a:lnTo>
                      <a:pt x="129" y="95"/>
                    </a:lnTo>
                    <a:lnTo>
                      <a:pt x="205" y="87"/>
                    </a:lnTo>
                    <a:lnTo>
                      <a:pt x="240" y="134"/>
                    </a:lnTo>
                    <a:lnTo>
                      <a:pt x="237" y="293"/>
                    </a:lnTo>
                    <a:lnTo>
                      <a:pt x="205" y="356"/>
                    </a:lnTo>
                    <a:lnTo>
                      <a:pt x="205" y="376"/>
                    </a:lnTo>
                    <a:lnTo>
                      <a:pt x="223" y="376"/>
                    </a:lnTo>
                    <a:lnTo>
                      <a:pt x="246" y="373"/>
                    </a:lnTo>
                    <a:lnTo>
                      <a:pt x="267" y="371"/>
                    </a:lnTo>
                    <a:lnTo>
                      <a:pt x="284" y="375"/>
                    </a:lnTo>
                    <a:lnTo>
                      <a:pt x="293" y="376"/>
                    </a:lnTo>
                    <a:lnTo>
                      <a:pt x="297" y="352"/>
                    </a:lnTo>
                    <a:lnTo>
                      <a:pt x="308" y="316"/>
                    </a:lnTo>
                    <a:lnTo>
                      <a:pt x="314" y="280"/>
                    </a:lnTo>
                    <a:lnTo>
                      <a:pt x="316" y="252"/>
                    </a:lnTo>
                    <a:lnTo>
                      <a:pt x="314" y="218"/>
                    </a:lnTo>
                    <a:lnTo>
                      <a:pt x="308" y="193"/>
                    </a:lnTo>
                    <a:lnTo>
                      <a:pt x="301" y="166"/>
                    </a:lnTo>
                    <a:lnTo>
                      <a:pt x="295" y="140"/>
                    </a:lnTo>
                    <a:lnTo>
                      <a:pt x="295" y="121"/>
                    </a:lnTo>
                    <a:lnTo>
                      <a:pt x="289" y="93"/>
                    </a:lnTo>
                    <a:lnTo>
                      <a:pt x="282" y="59"/>
                    </a:lnTo>
                    <a:lnTo>
                      <a:pt x="259" y="28"/>
                    </a:lnTo>
                    <a:lnTo>
                      <a:pt x="227" y="7"/>
                    </a:lnTo>
                    <a:lnTo>
                      <a:pt x="193" y="0"/>
                    </a:lnTo>
                    <a:lnTo>
                      <a:pt x="163" y="0"/>
                    </a:lnTo>
                    <a:lnTo>
                      <a:pt x="120" y="4"/>
                    </a:lnTo>
                    <a:close/>
                  </a:path>
                </a:pathLst>
              </a:custGeom>
              <a:solidFill>
                <a:srgbClr val="BF3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36017" name="Freeform 145"/>
              <p:cNvSpPr>
                <a:spLocks/>
              </p:cNvSpPr>
              <p:nvPr/>
            </p:nvSpPr>
            <p:spPr bwMode="auto">
              <a:xfrm>
                <a:off x="1214" y="677"/>
                <a:ext cx="183" cy="414"/>
              </a:xfrm>
              <a:custGeom>
                <a:avLst/>
                <a:gdLst>
                  <a:gd name="T0" fmla="*/ 17 w 183"/>
                  <a:gd name="T1" fmla="*/ 43 h 414"/>
                  <a:gd name="T2" fmla="*/ 6 w 183"/>
                  <a:gd name="T3" fmla="*/ 72 h 414"/>
                  <a:gd name="T4" fmla="*/ 2 w 183"/>
                  <a:gd name="T5" fmla="*/ 106 h 414"/>
                  <a:gd name="T6" fmla="*/ 0 w 183"/>
                  <a:gd name="T7" fmla="*/ 142 h 414"/>
                  <a:gd name="T8" fmla="*/ 2 w 183"/>
                  <a:gd name="T9" fmla="*/ 170 h 414"/>
                  <a:gd name="T10" fmla="*/ 6 w 183"/>
                  <a:gd name="T11" fmla="*/ 199 h 414"/>
                  <a:gd name="T12" fmla="*/ 40 w 183"/>
                  <a:gd name="T13" fmla="*/ 284 h 414"/>
                  <a:gd name="T14" fmla="*/ 40 w 183"/>
                  <a:gd name="T15" fmla="*/ 363 h 414"/>
                  <a:gd name="T16" fmla="*/ 94 w 183"/>
                  <a:gd name="T17" fmla="*/ 414 h 414"/>
                  <a:gd name="T18" fmla="*/ 136 w 183"/>
                  <a:gd name="T19" fmla="*/ 356 h 414"/>
                  <a:gd name="T20" fmla="*/ 136 w 183"/>
                  <a:gd name="T21" fmla="*/ 286 h 414"/>
                  <a:gd name="T22" fmla="*/ 173 w 183"/>
                  <a:gd name="T23" fmla="*/ 216 h 414"/>
                  <a:gd name="T24" fmla="*/ 179 w 183"/>
                  <a:gd name="T25" fmla="*/ 174 h 414"/>
                  <a:gd name="T26" fmla="*/ 183 w 183"/>
                  <a:gd name="T27" fmla="*/ 142 h 414"/>
                  <a:gd name="T28" fmla="*/ 181 w 183"/>
                  <a:gd name="T29" fmla="*/ 111 h 414"/>
                  <a:gd name="T30" fmla="*/ 179 w 183"/>
                  <a:gd name="T31" fmla="*/ 87 h 414"/>
                  <a:gd name="T32" fmla="*/ 173 w 183"/>
                  <a:gd name="T33" fmla="*/ 57 h 414"/>
                  <a:gd name="T34" fmla="*/ 160 w 183"/>
                  <a:gd name="T35" fmla="*/ 28 h 414"/>
                  <a:gd name="T36" fmla="*/ 143 w 183"/>
                  <a:gd name="T37" fmla="*/ 13 h 414"/>
                  <a:gd name="T38" fmla="*/ 113 w 183"/>
                  <a:gd name="T39" fmla="*/ 4 h 414"/>
                  <a:gd name="T40" fmla="*/ 83 w 183"/>
                  <a:gd name="T41" fmla="*/ 0 h 414"/>
                  <a:gd name="T42" fmla="*/ 57 w 183"/>
                  <a:gd name="T43" fmla="*/ 5 h 414"/>
                  <a:gd name="T44" fmla="*/ 34 w 183"/>
                  <a:gd name="T45" fmla="*/ 21 h 414"/>
                  <a:gd name="T46" fmla="*/ 17 w 183"/>
                  <a:gd name="T47" fmla="*/ 43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3" h="414">
                    <a:moveTo>
                      <a:pt x="17" y="43"/>
                    </a:moveTo>
                    <a:lnTo>
                      <a:pt x="6" y="72"/>
                    </a:lnTo>
                    <a:lnTo>
                      <a:pt x="2" y="106"/>
                    </a:lnTo>
                    <a:lnTo>
                      <a:pt x="0" y="142"/>
                    </a:lnTo>
                    <a:lnTo>
                      <a:pt x="2" y="170"/>
                    </a:lnTo>
                    <a:lnTo>
                      <a:pt x="6" y="199"/>
                    </a:lnTo>
                    <a:lnTo>
                      <a:pt x="40" y="284"/>
                    </a:lnTo>
                    <a:lnTo>
                      <a:pt x="40" y="363"/>
                    </a:lnTo>
                    <a:lnTo>
                      <a:pt x="94" y="414"/>
                    </a:lnTo>
                    <a:lnTo>
                      <a:pt x="136" y="356"/>
                    </a:lnTo>
                    <a:lnTo>
                      <a:pt x="136" y="286"/>
                    </a:lnTo>
                    <a:lnTo>
                      <a:pt x="173" y="216"/>
                    </a:lnTo>
                    <a:lnTo>
                      <a:pt x="179" y="174"/>
                    </a:lnTo>
                    <a:lnTo>
                      <a:pt x="183" y="142"/>
                    </a:lnTo>
                    <a:lnTo>
                      <a:pt x="181" y="111"/>
                    </a:lnTo>
                    <a:lnTo>
                      <a:pt x="179" y="87"/>
                    </a:lnTo>
                    <a:lnTo>
                      <a:pt x="173" y="57"/>
                    </a:lnTo>
                    <a:lnTo>
                      <a:pt x="160" y="28"/>
                    </a:lnTo>
                    <a:lnTo>
                      <a:pt x="143" y="13"/>
                    </a:lnTo>
                    <a:lnTo>
                      <a:pt x="113" y="4"/>
                    </a:lnTo>
                    <a:lnTo>
                      <a:pt x="83" y="0"/>
                    </a:lnTo>
                    <a:lnTo>
                      <a:pt x="57" y="5"/>
                    </a:lnTo>
                    <a:lnTo>
                      <a:pt x="34" y="21"/>
                    </a:lnTo>
                    <a:lnTo>
                      <a:pt x="17" y="43"/>
                    </a:lnTo>
                    <a:close/>
                  </a:path>
                </a:pathLst>
              </a:custGeom>
              <a:solidFill>
                <a:srgbClr val="FF7F7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nvGrpSpPr>
              <p:cNvPr id="336018" name="Group 146"/>
              <p:cNvGrpSpPr>
                <a:grpSpLocks/>
              </p:cNvGrpSpPr>
              <p:nvPr/>
            </p:nvGrpSpPr>
            <p:grpSpPr bwMode="auto">
              <a:xfrm>
                <a:off x="1197" y="857"/>
                <a:ext cx="213" cy="54"/>
                <a:chOff x="1197" y="857"/>
                <a:chExt cx="213" cy="54"/>
              </a:xfrm>
            </p:grpSpPr>
            <p:grpSp>
              <p:nvGrpSpPr>
                <p:cNvPr id="336019" name="Group 147"/>
                <p:cNvGrpSpPr>
                  <a:grpSpLocks/>
                </p:cNvGrpSpPr>
                <p:nvPr/>
              </p:nvGrpSpPr>
              <p:grpSpPr bwMode="auto">
                <a:xfrm>
                  <a:off x="1197" y="857"/>
                  <a:ext cx="34" cy="54"/>
                  <a:chOff x="1197" y="857"/>
                  <a:chExt cx="34" cy="54"/>
                </a:xfrm>
              </p:grpSpPr>
              <p:sp>
                <p:nvSpPr>
                  <p:cNvPr id="336020" name="Oval 148"/>
                  <p:cNvSpPr>
                    <a:spLocks noChangeArrowheads="1"/>
                  </p:cNvSpPr>
                  <p:nvPr/>
                </p:nvSpPr>
                <p:spPr bwMode="auto">
                  <a:xfrm>
                    <a:off x="1197" y="857"/>
                    <a:ext cx="34" cy="54"/>
                  </a:xfrm>
                  <a:prstGeom prst="ellipse">
                    <a:avLst/>
                  </a:prstGeom>
                  <a:solidFill>
                    <a:srgbClr val="5F009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36021" name="Oval 149"/>
                  <p:cNvSpPr>
                    <a:spLocks noChangeArrowheads="1"/>
                  </p:cNvSpPr>
                  <p:nvPr/>
                </p:nvSpPr>
                <p:spPr bwMode="auto">
                  <a:xfrm>
                    <a:off x="1201" y="860"/>
                    <a:ext cx="25" cy="46"/>
                  </a:xfrm>
                  <a:prstGeom prst="ellipse">
                    <a:avLst/>
                  </a:prstGeom>
                  <a:solidFill>
                    <a:srgbClr val="BF5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nvGrpSpPr>
                <p:cNvPr id="336022" name="Group 150"/>
                <p:cNvGrpSpPr>
                  <a:grpSpLocks/>
                </p:cNvGrpSpPr>
                <p:nvPr/>
              </p:nvGrpSpPr>
              <p:grpSpPr bwMode="auto">
                <a:xfrm>
                  <a:off x="1376" y="857"/>
                  <a:ext cx="34" cy="54"/>
                  <a:chOff x="1376" y="857"/>
                  <a:chExt cx="34" cy="54"/>
                </a:xfrm>
              </p:grpSpPr>
              <p:sp>
                <p:nvSpPr>
                  <p:cNvPr id="336023" name="Oval 151"/>
                  <p:cNvSpPr>
                    <a:spLocks noChangeArrowheads="1"/>
                  </p:cNvSpPr>
                  <p:nvPr/>
                </p:nvSpPr>
                <p:spPr bwMode="auto">
                  <a:xfrm>
                    <a:off x="1376" y="857"/>
                    <a:ext cx="34" cy="54"/>
                  </a:xfrm>
                  <a:prstGeom prst="ellipse">
                    <a:avLst/>
                  </a:prstGeom>
                  <a:solidFill>
                    <a:srgbClr val="5F009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36024" name="Oval 152"/>
                  <p:cNvSpPr>
                    <a:spLocks noChangeArrowheads="1"/>
                  </p:cNvSpPr>
                  <p:nvPr/>
                </p:nvSpPr>
                <p:spPr bwMode="auto">
                  <a:xfrm>
                    <a:off x="1382" y="860"/>
                    <a:ext cx="24" cy="46"/>
                  </a:xfrm>
                  <a:prstGeom prst="ellipse">
                    <a:avLst/>
                  </a:prstGeom>
                  <a:solidFill>
                    <a:srgbClr val="BF5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grpSp>
        <p:grpSp>
          <p:nvGrpSpPr>
            <p:cNvPr id="336025" name="Group 153"/>
            <p:cNvGrpSpPr>
              <a:grpSpLocks/>
            </p:cNvGrpSpPr>
            <p:nvPr/>
          </p:nvGrpSpPr>
          <p:grpSpPr bwMode="auto">
            <a:xfrm>
              <a:off x="1113" y="1956"/>
              <a:ext cx="490" cy="1329"/>
              <a:chOff x="1113" y="1956"/>
              <a:chExt cx="490" cy="1329"/>
            </a:xfrm>
          </p:grpSpPr>
          <p:grpSp>
            <p:nvGrpSpPr>
              <p:cNvPr id="336026" name="Group 154"/>
              <p:cNvGrpSpPr>
                <a:grpSpLocks/>
              </p:cNvGrpSpPr>
              <p:nvPr/>
            </p:nvGrpSpPr>
            <p:grpSpPr bwMode="auto">
              <a:xfrm>
                <a:off x="1113" y="1956"/>
                <a:ext cx="490" cy="1329"/>
                <a:chOff x="1113" y="1956"/>
                <a:chExt cx="490" cy="1329"/>
              </a:xfrm>
            </p:grpSpPr>
            <p:sp>
              <p:nvSpPr>
                <p:cNvPr id="336027" name="Freeform 155"/>
                <p:cNvSpPr>
                  <a:spLocks/>
                </p:cNvSpPr>
                <p:nvPr/>
              </p:nvSpPr>
              <p:spPr bwMode="auto">
                <a:xfrm>
                  <a:off x="1113" y="2244"/>
                  <a:ext cx="351" cy="1041"/>
                </a:xfrm>
                <a:custGeom>
                  <a:avLst/>
                  <a:gdLst>
                    <a:gd name="T0" fmla="*/ 64 w 351"/>
                    <a:gd name="T1" fmla="*/ 22 h 1041"/>
                    <a:gd name="T2" fmla="*/ 67 w 351"/>
                    <a:gd name="T3" fmla="*/ 321 h 1041"/>
                    <a:gd name="T4" fmla="*/ 66 w 351"/>
                    <a:gd name="T5" fmla="*/ 575 h 1041"/>
                    <a:gd name="T6" fmla="*/ 81 w 351"/>
                    <a:gd name="T7" fmla="*/ 819 h 1041"/>
                    <a:gd name="T8" fmla="*/ 41 w 351"/>
                    <a:gd name="T9" fmla="*/ 925 h 1041"/>
                    <a:gd name="T10" fmla="*/ 9 w 351"/>
                    <a:gd name="T11" fmla="*/ 995 h 1041"/>
                    <a:gd name="T12" fmla="*/ 0 w 351"/>
                    <a:gd name="T13" fmla="*/ 1016 h 1041"/>
                    <a:gd name="T14" fmla="*/ 15 w 351"/>
                    <a:gd name="T15" fmla="*/ 1041 h 1041"/>
                    <a:gd name="T16" fmla="*/ 77 w 351"/>
                    <a:gd name="T17" fmla="*/ 1037 h 1041"/>
                    <a:gd name="T18" fmla="*/ 133 w 351"/>
                    <a:gd name="T19" fmla="*/ 899 h 1041"/>
                    <a:gd name="T20" fmla="*/ 137 w 351"/>
                    <a:gd name="T21" fmla="*/ 812 h 1041"/>
                    <a:gd name="T22" fmla="*/ 178 w 351"/>
                    <a:gd name="T23" fmla="*/ 524 h 1041"/>
                    <a:gd name="T24" fmla="*/ 184 w 351"/>
                    <a:gd name="T25" fmla="*/ 456 h 1041"/>
                    <a:gd name="T26" fmla="*/ 182 w 351"/>
                    <a:gd name="T27" fmla="*/ 592 h 1041"/>
                    <a:gd name="T28" fmla="*/ 201 w 351"/>
                    <a:gd name="T29" fmla="*/ 783 h 1041"/>
                    <a:gd name="T30" fmla="*/ 195 w 351"/>
                    <a:gd name="T31" fmla="*/ 872 h 1041"/>
                    <a:gd name="T32" fmla="*/ 223 w 351"/>
                    <a:gd name="T33" fmla="*/ 961 h 1041"/>
                    <a:gd name="T34" fmla="*/ 261 w 351"/>
                    <a:gd name="T35" fmla="*/ 1025 h 1041"/>
                    <a:gd name="T36" fmla="*/ 317 w 351"/>
                    <a:gd name="T37" fmla="*/ 1029 h 1041"/>
                    <a:gd name="T38" fmla="*/ 334 w 351"/>
                    <a:gd name="T39" fmla="*/ 1007 h 1041"/>
                    <a:gd name="T40" fmla="*/ 274 w 351"/>
                    <a:gd name="T41" fmla="*/ 868 h 1041"/>
                    <a:gd name="T42" fmla="*/ 269 w 351"/>
                    <a:gd name="T43" fmla="*/ 804 h 1041"/>
                    <a:gd name="T44" fmla="*/ 280 w 351"/>
                    <a:gd name="T45" fmla="*/ 666 h 1041"/>
                    <a:gd name="T46" fmla="*/ 302 w 351"/>
                    <a:gd name="T47" fmla="*/ 437 h 1041"/>
                    <a:gd name="T48" fmla="*/ 351 w 351"/>
                    <a:gd name="T49" fmla="*/ 0 h 1041"/>
                    <a:gd name="T50" fmla="*/ 64 w 351"/>
                    <a:gd name="T51" fmla="*/ 22 h 10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51" h="1041">
                      <a:moveTo>
                        <a:pt x="64" y="22"/>
                      </a:moveTo>
                      <a:lnTo>
                        <a:pt x="67" y="321"/>
                      </a:lnTo>
                      <a:lnTo>
                        <a:pt x="66" y="575"/>
                      </a:lnTo>
                      <a:lnTo>
                        <a:pt x="81" y="819"/>
                      </a:lnTo>
                      <a:lnTo>
                        <a:pt x="41" y="925"/>
                      </a:lnTo>
                      <a:lnTo>
                        <a:pt x="9" y="995"/>
                      </a:lnTo>
                      <a:lnTo>
                        <a:pt x="0" y="1016"/>
                      </a:lnTo>
                      <a:lnTo>
                        <a:pt x="15" y="1041"/>
                      </a:lnTo>
                      <a:lnTo>
                        <a:pt x="77" y="1037"/>
                      </a:lnTo>
                      <a:lnTo>
                        <a:pt x="133" y="899"/>
                      </a:lnTo>
                      <a:lnTo>
                        <a:pt x="137" y="812"/>
                      </a:lnTo>
                      <a:lnTo>
                        <a:pt x="178" y="524"/>
                      </a:lnTo>
                      <a:lnTo>
                        <a:pt x="184" y="456"/>
                      </a:lnTo>
                      <a:lnTo>
                        <a:pt x="182" y="592"/>
                      </a:lnTo>
                      <a:lnTo>
                        <a:pt x="201" y="783"/>
                      </a:lnTo>
                      <a:lnTo>
                        <a:pt x="195" y="872"/>
                      </a:lnTo>
                      <a:lnTo>
                        <a:pt x="223" y="961"/>
                      </a:lnTo>
                      <a:lnTo>
                        <a:pt x="261" y="1025"/>
                      </a:lnTo>
                      <a:lnTo>
                        <a:pt x="317" y="1029"/>
                      </a:lnTo>
                      <a:lnTo>
                        <a:pt x="334" y="1007"/>
                      </a:lnTo>
                      <a:lnTo>
                        <a:pt x="274" y="868"/>
                      </a:lnTo>
                      <a:lnTo>
                        <a:pt x="269" y="804"/>
                      </a:lnTo>
                      <a:lnTo>
                        <a:pt x="280" y="666"/>
                      </a:lnTo>
                      <a:lnTo>
                        <a:pt x="302" y="437"/>
                      </a:lnTo>
                      <a:lnTo>
                        <a:pt x="351" y="0"/>
                      </a:lnTo>
                      <a:lnTo>
                        <a:pt x="64" y="22"/>
                      </a:lnTo>
                      <a:close/>
                    </a:path>
                  </a:pathLst>
                </a:custGeom>
                <a:solidFill>
                  <a:srgbClr val="FF7F3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36028" name="Freeform 156"/>
                <p:cNvSpPr>
                  <a:spLocks/>
                </p:cNvSpPr>
                <p:nvPr/>
              </p:nvSpPr>
              <p:spPr bwMode="auto">
                <a:xfrm>
                  <a:off x="1521" y="1956"/>
                  <a:ext cx="82" cy="131"/>
                </a:xfrm>
                <a:custGeom>
                  <a:avLst/>
                  <a:gdLst>
                    <a:gd name="T0" fmla="*/ 82 w 82"/>
                    <a:gd name="T1" fmla="*/ 0 h 131"/>
                    <a:gd name="T2" fmla="*/ 82 w 82"/>
                    <a:gd name="T3" fmla="*/ 68 h 131"/>
                    <a:gd name="T4" fmla="*/ 0 w 82"/>
                    <a:gd name="T5" fmla="*/ 131 h 131"/>
                    <a:gd name="T6" fmla="*/ 37 w 82"/>
                    <a:gd name="T7" fmla="*/ 10 h 131"/>
                    <a:gd name="T8" fmla="*/ 82 w 82"/>
                    <a:gd name="T9" fmla="*/ 0 h 131"/>
                  </a:gdLst>
                  <a:ahLst/>
                  <a:cxnLst>
                    <a:cxn ang="0">
                      <a:pos x="T0" y="T1"/>
                    </a:cxn>
                    <a:cxn ang="0">
                      <a:pos x="T2" y="T3"/>
                    </a:cxn>
                    <a:cxn ang="0">
                      <a:pos x="T4" y="T5"/>
                    </a:cxn>
                    <a:cxn ang="0">
                      <a:pos x="T6" y="T7"/>
                    </a:cxn>
                    <a:cxn ang="0">
                      <a:pos x="T8" y="T9"/>
                    </a:cxn>
                  </a:cxnLst>
                  <a:rect l="0" t="0" r="r" b="b"/>
                  <a:pathLst>
                    <a:path w="82" h="131">
                      <a:moveTo>
                        <a:pt x="82" y="0"/>
                      </a:moveTo>
                      <a:lnTo>
                        <a:pt x="82" y="68"/>
                      </a:lnTo>
                      <a:lnTo>
                        <a:pt x="0" y="131"/>
                      </a:lnTo>
                      <a:lnTo>
                        <a:pt x="37" y="10"/>
                      </a:lnTo>
                      <a:lnTo>
                        <a:pt x="82" y="0"/>
                      </a:lnTo>
                      <a:close/>
                    </a:path>
                  </a:pathLst>
                </a:custGeom>
                <a:solidFill>
                  <a:srgbClr val="FF7F3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sp>
            <p:nvSpPr>
              <p:cNvPr id="336029" name="Freeform 157"/>
              <p:cNvSpPr>
                <a:spLocks/>
              </p:cNvSpPr>
              <p:nvPr/>
            </p:nvSpPr>
            <p:spPr bwMode="auto">
              <a:xfrm>
                <a:off x="1295" y="2253"/>
                <a:ext cx="26" cy="460"/>
              </a:xfrm>
              <a:custGeom>
                <a:avLst/>
                <a:gdLst>
                  <a:gd name="T0" fmla="*/ 26 w 26"/>
                  <a:gd name="T1" fmla="*/ 0 h 460"/>
                  <a:gd name="T2" fmla="*/ 26 w 26"/>
                  <a:gd name="T3" fmla="*/ 153 h 460"/>
                  <a:gd name="T4" fmla="*/ 21 w 26"/>
                  <a:gd name="T5" fmla="*/ 244 h 460"/>
                  <a:gd name="T6" fmla="*/ 15 w 26"/>
                  <a:gd name="T7" fmla="*/ 343 h 460"/>
                  <a:gd name="T8" fmla="*/ 0 w 26"/>
                  <a:gd name="T9" fmla="*/ 437 h 460"/>
                  <a:gd name="T10" fmla="*/ 4 w 26"/>
                  <a:gd name="T11" fmla="*/ 460 h 460"/>
                  <a:gd name="T12" fmla="*/ 26 w 26"/>
                  <a:gd name="T13" fmla="*/ 0 h 460"/>
                </a:gdLst>
                <a:ahLst/>
                <a:cxnLst>
                  <a:cxn ang="0">
                    <a:pos x="T0" y="T1"/>
                  </a:cxn>
                  <a:cxn ang="0">
                    <a:pos x="T2" y="T3"/>
                  </a:cxn>
                  <a:cxn ang="0">
                    <a:pos x="T4" y="T5"/>
                  </a:cxn>
                  <a:cxn ang="0">
                    <a:pos x="T6" y="T7"/>
                  </a:cxn>
                  <a:cxn ang="0">
                    <a:pos x="T8" y="T9"/>
                  </a:cxn>
                  <a:cxn ang="0">
                    <a:pos x="T10" y="T11"/>
                  </a:cxn>
                  <a:cxn ang="0">
                    <a:pos x="T12" y="T13"/>
                  </a:cxn>
                </a:cxnLst>
                <a:rect l="0" t="0" r="r" b="b"/>
                <a:pathLst>
                  <a:path w="26" h="460">
                    <a:moveTo>
                      <a:pt x="26" y="0"/>
                    </a:moveTo>
                    <a:lnTo>
                      <a:pt x="26" y="153"/>
                    </a:lnTo>
                    <a:lnTo>
                      <a:pt x="21" y="244"/>
                    </a:lnTo>
                    <a:lnTo>
                      <a:pt x="15" y="343"/>
                    </a:lnTo>
                    <a:lnTo>
                      <a:pt x="0" y="437"/>
                    </a:lnTo>
                    <a:lnTo>
                      <a:pt x="4" y="460"/>
                    </a:lnTo>
                    <a:lnTo>
                      <a:pt x="26" y="0"/>
                    </a:lnTo>
                    <a:close/>
                  </a:path>
                </a:pathLst>
              </a:custGeom>
              <a:solidFill>
                <a:srgbClr val="FF5F1F"/>
              </a:solidFill>
              <a:ln w="23813">
                <a:solidFill>
                  <a:srgbClr val="FF5F1F"/>
                </a:solidFill>
                <a:prstDash val="solid"/>
                <a:round/>
                <a:headEnd/>
                <a:tailEnd/>
              </a:ln>
            </p:spPr>
            <p:txBody>
              <a:bodyPr/>
              <a:lstStyle/>
              <a:p>
                <a:endParaRPr lang="en-US"/>
              </a:p>
            </p:txBody>
          </p:sp>
        </p:grpSp>
        <p:grpSp>
          <p:nvGrpSpPr>
            <p:cNvPr id="336030" name="Group 158"/>
            <p:cNvGrpSpPr>
              <a:grpSpLocks/>
            </p:cNvGrpSpPr>
            <p:nvPr/>
          </p:nvGrpSpPr>
          <p:grpSpPr bwMode="auto">
            <a:xfrm>
              <a:off x="1017" y="1029"/>
              <a:ext cx="598" cy="1253"/>
              <a:chOff x="1017" y="1029"/>
              <a:chExt cx="598" cy="1253"/>
            </a:xfrm>
          </p:grpSpPr>
          <p:sp>
            <p:nvSpPr>
              <p:cNvPr id="336031" name="Freeform 159"/>
              <p:cNvSpPr>
                <a:spLocks/>
              </p:cNvSpPr>
              <p:nvPr/>
            </p:nvSpPr>
            <p:spPr bwMode="auto">
              <a:xfrm>
                <a:off x="1017" y="1029"/>
                <a:ext cx="598" cy="1253"/>
              </a:xfrm>
              <a:custGeom>
                <a:avLst/>
                <a:gdLst>
                  <a:gd name="T0" fmla="*/ 237 w 598"/>
                  <a:gd name="T1" fmla="*/ 9 h 1253"/>
                  <a:gd name="T2" fmla="*/ 52 w 598"/>
                  <a:gd name="T3" fmla="*/ 127 h 1253"/>
                  <a:gd name="T4" fmla="*/ 22 w 598"/>
                  <a:gd name="T5" fmla="*/ 181 h 1253"/>
                  <a:gd name="T6" fmla="*/ 0 w 598"/>
                  <a:gd name="T7" fmla="*/ 651 h 1253"/>
                  <a:gd name="T8" fmla="*/ 9 w 598"/>
                  <a:gd name="T9" fmla="*/ 762 h 1253"/>
                  <a:gd name="T10" fmla="*/ 81 w 598"/>
                  <a:gd name="T11" fmla="*/ 753 h 1253"/>
                  <a:gd name="T12" fmla="*/ 77 w 598"/>
                  <a:gd name="T13" fmla="*/ 1029 h 1253"/>
                  <a:gd name="T14" fmla="*/ 111 w 598"/>
                  <a:gd name="T15" fmla="*/ 1029 h 1253"/>
                  <a:gd name="T16" fmla="*/ 143 w 598"/>
                  <a:gd name="T17" fmla="*/ 1245 h 1253"/>
                  <a:gd name="T18" fmla="*/ 269 w 598"/>
                  <a:gd name="T19" fmla="*/ 1247 h 1253"/>
                  <a:gd name="T20" fmla="*/ 374 w 598"/>
                  <a:gd name="T21" fmla="*/ 1236 h 1253"/>
                  <a:gd name="T22" fmla="*/ 447 w 598"/>
                  <a:gd name="T23" fmla="*/ 1253 h 1253"/>
                  <a:gd name="T24" fmla="*/ 551 w 598"/>
                  <a:gd name="T25" fmla="*/ 940 h 1253"/>
                  <a:gd name="T26" fmla="*/ 598 w 598"/>
                  <a:gd name="T27" fmla="*/ 935 h 1253"/>
                  <a:gd name="T28" fmla="*/ 555 w 598"/>
                  <a:gd name="T29" fmla="*/ 501 h 1253"/>
                  <a:gd name="T30" fmla="*/ 553 w 598"/>
                  <a:gd name="T31" fmla="*/ 161 h 1253"/>
                  <a:gd name="T32" fmla="*/ 526 w 598"/>
                  <a:gd name="T33" fmla="*/ 123 h 1253"/>
                  <a:gd name="T34" fmla="*/ 329 w 598"/>
                  <a:gd name="T35" fmla="*/ 0 h 1253"/>
                  <a:gd name="T36" fmla="*/ 291 w 598"/>
                  <a:gd name="T37" fmla="*/ 51 h 1253"/>
                  <a:gd name="T38" fmla="*/ 237 w 598"/>
                  <a:gd name="T39" fmla="*/ 9 h 1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98" h="1253">
                    <a:moveTo>
                      <a:pt x="237" y="9"/>
                    </a:moveTo>
                    <a:lnTo>
                      <a:pt x="52" y="127"/>
                    </a:lnTo>
                    <a:lnTo>
                      <a:pt x="22" y="181"/>
                    </a:lnTo>
                    <a:lnTo>
                      <a:pt x="0" y="651"/>
                    </a:lnTo>
                    <a:lnTo>
                      <a:pt x="9" y="762"/>
                    </a:lnTo>
                    <a:lnTo>
                      <a:pt x="81" y="753"/>
                    </a:lnTo>
                    <a:lnTo>
                      <a:pt x="77" y="1029"/>
                    </a:lnTo>
                    <a:lnTo>
                      <a:pt x="111" y="1029"/>
                    </a:lnTo>
                    <a:lnTo>
                      <a:pt x="143" y="1245"/>
                    </a:lnTo>
                    <a:lnTo>
                      <a:pt x="269" y="1247"/>
                    </a:lnTo>
                    <a:lnTo>
                      <a:pt x="374" y="1236"/>
                    </a:lnTo>
                    <a:lnTo>
                      <a:pt x="447" y="1253"/>
                    </a:lnTo>
                    <a:lnTo>
                      <a:pt x="551" y="940"/>
                    </a:lnTo>
                    <a:lnTo>
                      <a:pt x="598" y="935"/>
                    </a:lnTo>
                    <a:lnTo>
                      <a:pt x="555" y="501"/>
                    </a:lnTo>
                    <a:lnTo>
                      <a:pt x="553" y="161"/>
                    </a:lnTo>
                    <a:lnTo>
                      <a:pt x="526" y="123"/>
                    </a:lnTo>
                    <a:lnTo>
                      <a:pt x="329" y="0"/>
                    </a:lnTo>
                    <a:lnTo>
                      <a:pt x="291" y="51"/>
                    </a:lnTo>
                    <a:lnTo>
                      <a:pt x="237" y="9"/>
                    </a:lnTo>
                    <a:close/>
                  </a:path>
                </a:pathLst>
              </a:custGeom>
              <a:solidFill>
                <a:srgbClr val="5F009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nvGrpSpPr>
              <p:cNvPr id="336032" name="Group 160"/>
              <p:cNvGrpSpPr>
                <a:grpSpLocks/>
              </p:cNvGrpSpPr>
              <p:nvPr/>
            </p:nvGrpSpPr>
            <p:grpSpPr bwMode="auto">
              <a:xfrm>
                <a:off x="1096" y="1280"/>
                <a:ext cx="368" cy="778"/>
                <a:chOff x="1096" y="1280"/>
                <a:chExt cx="368" cy="778"/>
              </a:xfrm>
            </p:grpSpPr>
            <p:grpSp>
              <p:nvGrpSpPr>
                <p:cNvPr id="336033" name="Group 161"/>
                <p:cNvGrpSpPr>
                  <a:grpSpLocks/>
                </p:cNvGrpSpPr>
                <p:nvPr/>
              </p:nvGrpSpPr>
              <p:grpSpPr bwMode="auto">
                <a:xfrm>
                  <a:off x="1107" y="1631"/>
                  <a:ext cx="261" cy="427"/>
                  <a:chOff x="1107" y="1631"/>
                  <a:chExt cx="261" cy="427"/>
                </a:xfrm>
              </p:grpSpPr>
              <p:sp>
                <p:nvSpPr>
                  <p:cNvPr id="336034" name="Freeform 162"/>
                  <p:cNvSpPr>
                    <a:spLocks/>
                  </p:cNvSpPr>
                  <p:nvPr/>
                </p:nvSpPr>
                <p:spPr bwMode="auto">
                  <a:xfrm>
                    <a:off x="1141" y="1631"/>
                    <a:ext cx="227" cy="427"/>
                  </a:xfrm>
                  <a:custGeom>
                    <a:avLst/>
                    <a:gdLst>
                      <a:gd name="T0" fmla="*/ 0 w 227"/>
                      <a:gd name="T1" fmla="*/ 427 h 427"/>
                      <a:gd name="T2" fmla="*/ 222 w 227"/>
                      <a:gd name="T3" fmla="*/ 405 h 427"/>
                      <a:gd name="T4" fmla="*/ 227 w 227"/>
                      <a:gd name="T5" fmla="*/ 0 h 427"/>
                    </a:gdLst>
                    <a:ahLst/>
                    <a:cxnLst>
                      <a:cxn ang="0">
                        <a:pos x="T0" y="T1"/>
                      </a:cxn>
                      <a:cxn ang="0">
                        <a:pos x="T2" y="T3"/>
                      </a:cxn>
                      <a:cxn ang="0">
                        <a:pos x="T4" y="T5"/>
                      </a:cxn>
                    </a:cxnLst>
                    <a:rect l="0" t="0" r="r" b="b"/>
                    <a:pathLst>
                      <a:path w="227" h="427">
                        <a:moveTo>
                          <a:pt x="0" y="427"/>
                        </a:moveTo>
                        <a:lnTo>
                          <a:pt x="222" y="405"/>
                        </a:lnTo>
                        <a:lnTo>
                          <a:pt x="227" y="0"/>
                        </a:lnTo>
                      </a:path>
                    </a:pathLst>
                  </a:custGeom>
                  <a:noFill/>
                  <a:ln w="23813">
                    <a:solidFill>
                      <a:srgbClr val="9F3FD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36035" name="Freeform 163"/>
                  <p:cNvSpPr>
                    <a:spLocks/>
                  </p:cNvSpPr>
                  <p:nvPr/>
                </p:nvSpPr>
                <p:spPr bwMode="auto">
                  <a:xfrm>
                    <a:off x="1107" y="1682"/>
                    <a:ext cx="256" cy="108"/>
                  </a:xfrm>
                  <a:custGeom>
                    <a:avLst/>
                    <a:gdLst>
                      <a:gd name="T0" fmla="*/ 0 w 256"/>
                      <a:gd name="T1" fmla="*/ 108 h 108"/>
                      <a:gd name="T2" fmla="*/ 90 w 256"/>
                      <a:gd name="T3" fmla="*/ 77 h 108"/>
                      <a:gd name="T4" fmla="*/ 256 w 256"/>
                      <a:gd name="T5" fmla="*/ 0 h 108"/>
                    </a:gdLst>
                    <a:ahLst/>
                    <a:cxnLst>
                      <a:cxn ang="0">
                        <a:pos x="T0" y="T1"/>
                      </a:cxn>
                      <a:cxn ang="0">
                        <a:pos x="T2" y="T3"/>
                      </a:cxn>
                      <a:cxn ang="0">
                        <a:pos x="T4" y="T5"/>
                      </a:cxn>
                    </a:cxnLst>
                    <a:rect l="0" t="0" r="r" b="b"/>
                    <a:pathLst>
                      <a:path w="256" h="108">
                        <a:moveTo>
                          <a:pt x="0" y="108"/>
                        </a:moveTo>
                        <a:lnTo>
                          <a:pt x="90" y="77"/>
                        </a:lnTo>
                        <a:lnTo>
                          <a:pt x="256" y="0"/>
                        </a:lnTo>
                      </a:path>
                    </a:pathLst>
                  </a:custGeom>
                  <a:noFill/>
                  <a:ln w="23813">
                    <a:solidFill>
                      <a:srgbClr val="9F3FD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36036" name="Group 164"/>
                <p:cNvGrpSpPr>
                  <a:grpSpLocks/>
                </p:cNvGrpSpPr>
                <p:nvPr/>
              </p:nvGrpSpPr>
              <p:grpSpPr bwMode="auto">
                <a:xfrm>
                  <a:off x="1096" y="1280"/>
                  <a:ext cx="368" cy="504"/>
                  <a:chOff x="1096" y="1280"/>
                  <a:chExt cx="368" cy="504"/>
                </a:xfrm>
              </p:grpSpPr>
              <p:sp>
                <p:nvSpPr>
                  <p:cNvPr id="336037" name="Freeform 165"/>
                  <p:cNvSpPr>
                    <a:spLocks/>
                  </p:cNvSpPr>
                  <p:nvPr/>
                </p:nvSpPr>
                <p:spPr bwMode="auto">
                  <a:xfrm>
                    <a:off x="1124" y="1280"/>
                    <a:ext cx="316" cy="381"/>
                  </a:xfrm>
                  <a:custGeom>
                    <a:avLst/>
                    <a:gdLst>
                      <a:gd name="T0" fmla="*/ 0 w 316"/>
                      <a:gd name="T1" fmla="*/ 135 h 381"/>
                      <a:gd name="T2" fmla="*/ 203 w 316"/>
                      <a:gd name="T3" fmla="*/ 0 h 381"/>
                      <a:gd name="T4" fmla="*/ 316 w 316"/>
                      <a:gd name="T5" fmla="*/ 256 h 381"/>
                      <a:gd name="T6" fmla="*/ 113 w 316"/>
                      <a:gd name="T7" fmla="*/ 381 h 381"/>
                      <a:gd name="T8" fmla="*/ 0 w 316"/>
                      <a:gd name="T9" fmla="*/ 135 h 381"/>
                    </a:gdLst>
                    <a:ahLst/>
                    <a:cxnLst>
                      <a:cxn ang="0">
                        <a:pos x="T0" y="T1"/>
                      </a:cxn>
                      <a:cxn ang="0">
                        <a:pos x="T2" y="T3"/>
                      </a:cxn>
                      <a:cxn ang="0">
                        <a:pos x="T4" y="T5"/>
                      </a:cxn>
                      <a:cxn ang="0">
                        <a:pos x="T6" y="T7"/>
                      </a:cxn>
                      <a:cxn ang="0">
                        <a:pos x="T8" y="T9"/>
                      </a:cxn>
                    </a:cxnLst>
                    <a:rect l="0" t="0" r="r" b="b"/>
                    <a:pathLst>
                      <a:path w="316" h="381">
                        <a:moveTo>
                          <a:pt x="0" y="135"/>
                        </a:moveTo>
                        <a:lnTo>
                          <a:pt x="203" y="0"/>
                        </a:lnTo>
                        <a:lnTo>
                          <a:pt x="316" y="256"/>
                        </a:lnTo>
                        <a:lnTo>
                          <a:pt x="113" y="381"/>
                        </a:lnTo>
                        <a:lnTo>
                          <a:pt x="0" y="135"/>
                        </a:lnTo>
                        <a:close/>
                      </a:path>
                    </a:pathLst>
                  </a:custGeom>
                  <a:solidFill>
                    <a:srgbClr val="DFD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nvGrpSpPr>
                  <p:cNvPr id="336038" name="Group 166"/>
                  <p:cNvGrpSpPr>
                    <a:grpSpLocks/>
                  </p:cNvGrpSpPr>
                  <p:nvPr/>
                </p:nvGrpSpPr>
                <p:grpSpPr bwMode="auto">
                  <a:xfrm>
                    <a:off x="1096" y="1439"/>
                    <a:ext cx="368" cy="345"/>
                    <a:chOff x="1096" y="1439"/>
                    <a:chExt cx="368" cy="345"/>
                  </a:xfrm>
                </p:grpSpPr>
                <p:sp>
                  <p:nvSpPr>
                    <p:cNvPr id="336039" name="Freeform 167"/>
                    <p:cNvSpPr>
                      <a:spLocks/>
                    </p:cNvSpPr>
                    <p:nvPr/>
                  </p:nvSpPr>
                  <p:spPr bwMode="auto">
                    <a:xfrm>
                      <a:off x="1327" y="1439"/>
                      <a:ext cx="137" cy="205"/>
                    </a:xfrm>
                    <a:custGeom>
                      <a:avLst/>
                      <a:gdLst>
                        <a:gd name="T0" fmla="*/ 0 w 137"/>
                        <a:gd name="T1" fmla="*/ 125 h 205"/>
                        <a:gd name="T2" fmla="*/ 34 w 137"/>
                        <a:gd name="T3" fmla="*/ 95 h 205"/>
                        <a:gd name="T4" fmla="*/ 53 w 137"/>
                        <a:gd name="T5" fmla="*/ 35 h 205"/>
                        <a:gd name="T6" fmla="*/ 79 w 137"/>
                        <a:gd name="T7" fmla="*/ 16 h 205"/>
                        <a:gd name="T8" fmla="*/ 92 w 137"/>
                        <a:gd name="T9" fmla="*/ 0 h 205"/>
                        <a:gd name="T10" fmla="*/ 102 w 137"/>
                        <a:gd name="T11" fmla="*/ 6 h 205"/>
                        <a:gd name="T12" fmla="*/ 103 w 137"/>
                        <a:gd name="T13" fmla="*/ 21 h 205"/>
                        <a:gd name="T14" fmla="*/ 130 w 137"/>
                        <a:gd name="T15" fmla="*/ 50 h 205"/>
                        <a:gd name="T16" fmla="*/ 137 w 137"/>
                        <a:gd name="T17" fmla="*/ 101 h 205"/>
                        <a:gd name="T18" fmla="*/ 130 w 137"/>
                        <a:gd name="T19" fmla="*/ 137 h 205"/>
                        <a:gd name="T20" fmla="*/ 90 w 137"/>
                        <a:gd name="T21" fmla="*/ 176 h 205"/>
                        <a:gd name="T22" fmla="*/ 13 w 137"/>
                        <a:gd name="T23" fmla="*/ 205 h 205"/>
                        <a:gd name="T24" fmla="*/ 0 w 137"/>
                        <a:gd name="T25" fmla="*/ 12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 h="205">
                          <a:moveTo>
                            <a:pt x="0" y="125"/>
                          </a:moveTo>
                          <a:lnTo>
                            <a:pt x="34" y="95"/>
                          </a:lnTo>
                          <a:lnTo>
                            <a:pt x="53" y="35"/>
                          </a:lnTo>
                          <a:lnTo>
                            <a:pt x="79" y="16"/>
                          </a:lnTo>
                          <a:lnTo>
                            <a:pt x="92" y="0"/>
                          </a:lnTo>
                          <a:lnTo>
                            <a:pt x="102" y="6"/>
                          </a:lnTo>
                          <a:lnTo>
                            <a:pt x="103" y="21"/>
                          </a:lnTo>
                          <a:lnTo>
                            <a:pt x="130" y="50"/>
                          </a:lnTo>
                          <a:lnTo>
                            <a:pt x="137" y="101"/>
                          </a:lnTo>
                          <a:lnTo>
                            <a:pt x="130" y="137"/>
                          </a:lnTo>
                          <a:lnTo>
                            <a:pt x="90" y="176"/>
                          </a:lnTo>
                          <a:lnTo>
                            <a:pt x="13" y="205"/>
                          </a:lnTo>
                          <a:lnTo>
                            <a:pt x="0" y="125"/>
                          </a:lnTo>
                          <a:close/>
                        </a:path>
                      </a:pathLst>
                    </a:custGeom>
                    <a:solidFill>
                      <a:srgbClr val="FF7F3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36040" name="Freeform 168"/>
                    <p:cNvSpPr>
                      <a:spLocks/>
                    </p:cNvSpPr>
                    <p:nvPr/>
                  </p:nvSpPr>
                  <p:spPr bwMode="auto">
                    <a:xfrm>
                      <a:off x="1096" y="1557"/>
                      <a:ext cx="256" cy="227"/>
                    </a:xfrm>
                    <a:custGeom>
                      <a:avLst/>
                      <a:gdLst>
                        <a:gd name="T0" fmla="*/ 0 w 256"/>
                        <a:gd name="T1" fmla="*/ 227 h 227"/>
                        <a:gd name="T2" fmla="*/ 103 w 256"/>
                        <a:gd name="T3" fmla="*/ 187 h 227"/>
                        <a:gd name="T4" fmla="*/ 182 w 256"/>
                        <a:gd name="T5" fmla="*/ 142 h 227"/>
                        <a:gd name="T6" fmla="*/ 256 w 256"/>
                        <a:gd name="T7" fmla="*/ 98 h 227"/>
                        <a:gd name="T8" fmla="*/ 227 w 256"/>
                        <a:gd name="T9" fmla="*/ 0 h 227"/>
                        <a:gd name="T10" fmla="*/ 92 w 256"/>
                        <a:gd name="T11" fmla="*/ 62 h 227"/>
                        <a:gd name="T12" fmla="*/ 11 w 256"/>
                        <a:gd name="T13" fmla="*/ 93 h 227"/>
                        <a:gd name="T14" fmla="*/ 7 w 256"/>
                        <a:gd name="T15" fmla="*/ 75 h 227"/>
                        <a:gd name="T16" fmla="*/ 0 w 256"/>
                        <a:gd name="T17" fmla="*/ 227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27">
                          <a:moveTo>
                            <a:pt x="0" y="227"/>
                          </a:moveTo>
                          <a:lnTo>
                            <a:pt x="103" y="187"/>
                          </a:lnTo>
                          <a:lnTo>
                            <a:pt x="182" y="142"/>
                          </a:lnTo>
                          <a:lnTo>
                            <a:pt x="256" y="98"/>
                          </a:lnTo>
                          <a:lnTo>
                            <a:pt x="227" y="0"/>
                          </a:lnTo>
                          <a:lnTo>
                            <a:pt x="92" y="62"/>
                          </a:lnTo>
                          <a:lnTo>
                            <a:pt x="11" y="93"/>
                          </a:lnTo>
                          <a:lnTo>
                            <a:pt x="7" y="75"/>
                          </a:lnTo>
                          <a:lnTo>
                            <a:pt x="0" y="227"/>
                          </a:lnTo>
                          <a:close/>
                        </a:path>
                      </a:pathLst>
                    </a:custGeom>
                    <a:solidFill>
                      <a:srgbClr val="5F009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grpSp>
        </p:grpSp>
        <p:grpSp>
          <p:nvGrpSpPr>
            <p:cNvPr id="336041" name="Group 169"/>
            <p:cNvGrpSpPr>
              <a:grpSpLocks/>
            </p:cNvGrpSpPr>
            <p:nvPr/>
          </p:nvGrpSpPr>
          <p:grpSpPr bwMode="auto">
            <a:xfrm>
              <a:off x="1094" y="3114"/>
              <a:ext cx="374" cy="292"/>
              <a:chOff x="1094" y="3114"/>
              <a:chExt cx="374" cy="292"/>
            </a:xfrm>
          </p:grpSpPr>
          <p:sp>
            <p:nvSpPr>
              <p:cNvPr id="336042" name="Freeform 170"/>
              <p:cNvSpPr>
                <a:spLocks/>
              </p:cNvSpPr>
              <p:nvPr/>
            </p:nvSpPr>
            <p:spPr bwMode="auto">
              <a:xfrm>
                <a:off x="1299" y="3114"/>
                <a:ext cx="169" cy="277"/>
              </a:xfrm>
              <a:custGeom>
                <a:avLst/>
                <a:gdLst>
                  <a:gd name="T0" fmla="*/ 11 w 169"/>
                  <a:gd name="T1" fmla="*/ 0 h 277"/>
                  <a:gd name="T2" fmla="*/ 0 w 169"/>
                  <a:gd name="T3" fmla="*/ 42 h 277"/>
                  <a:gd name="T4" fmla="*/ 0 w 169"/>
                  <a:gd name="T5" fmla="*/ 123 h 277"/>
                  <a:gd name="T6" fmla="*/ 17 w 169"/>
                  <a:gd name="T7" fmla="*/ 93 h 277"/>
                  <a:gd name="T8" fmla="*/ 36 w 169"/>
                  <a:gd name="T9" fmla="*/ 133 h 277"/>
                  <a:gd name="T10" fmla="*/ 41 w 169"/>
                  <a:gd name="T11" fmla="*/ 190 h 277"/>
                  <a:gd name="T12" fmla="*/ 68 w 169"/>
                  <a:gd name="T13" fmla="*/ 241 h 277"/>
                  <a:gd name="T14" fmla="*/ 109 w 169"/>
                  <a:gd name="T15" fmla="*/ 269 h 277"/>
                  <a:gd name="T16" fmla="*/ 141 w 169"/>
                  <a:gd name="T17" fmla="*/ 277 h 277"/>
                  <a:gd name="T18" fmla="*/ 169 w 169"/>
                  <a:gd name="T19" fmla="*/ 271 h 277"/>
                  <a:gd name="T20" fmla="*/ 169 w 169"/>
                  <a:gd name="T21" fmla="*/ 216 h 277"/>
                  <a:gd name="T22" fmla="*/ 147 w 169"/>
                  <a:gd name="T23" fmla="*/ 135 h 277"/>
                  <a:gd name="T24" fmla="*/ 133 w 169"/>
                  <a:gd name="T25" fmla="*/ 155 h 277"/>
                  <a:gd name="T26" fmla="*/ 109 w 169"/>
                  <a:gd name="T27" fmla="*/ 155 h 277"/>
                  <a:gd name="T28" fmla="*/ 75 w 169"/>
                  <a:gd name="T29" fmla="*/ 152 h 277"/>
                  <a:gd name="T30" fmla="*/ 53 w 169"/>
                  <a:gd name="T31" fmla="*/ 116 h 277"/>
                  <a:gd name="T32" fmla="*/ 32 w 169"/>
                  <a:gd name="T33" fmla="*/ 72 h 277"/>
                  <a:gd name="T34" fmla="*/ 11 w 169"/>
                  <a:gd name="T35" fmla="*/ 0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9" h="277">
                    <a:moveTo>
                      <a:pt x="11" y="0"/>
                    </a:moveTo>
                    <a:lnTo>
                      <a:pt x="0" y="42"/>
                    </a:lnTo>
                    <a:lnTo>
                      <a:pt x="0" y="123"/>
                    </a:lnTo>
                    <a:lnTo>
                      <a:pt x="17" y="93"/>
                    </a:lnTo>
                    <a:lnTo>
                      <a:pt x="36" y="133"/>
                    </a:lnTo>
                    <a:lnTo>
                      <a:pt x="41" y="190"/>
                    </a:lnTo>
                    <a:lnTo>
                      <a:pt x="68" y="241"/>
                    </a:lnTo>
                    <a:lnTo>
                      <a:pt x="109" y="269"/>
                    </a:lnTo>
                    <a:lnTo>
                      <a:pt x="141" y="277"/>
                    </a:lnTo>
                    <a:lnTo>
                      <a:pt x="169" y="271"/>
                    </a:lnTo>
                    <a:lnTo>
                      <a:pt x="169" y="216"/>
                    </a:lnTo>
                    <a:lnTo>
                      <a:pt x="147" y="135"/>
                    </a:lnTo>
                    <a:lnTo>
                      <a:pt x="133" y="155"/>
                    </a:lnTo>
                    <a:lnTo>
                      <a:pt x="109" y="155"/>
                    </a:lnTo>
                    <a:lnTo>
                      <a:pt x="75" y="152"/>
                    </a:lnTo>
                    <a:lnTo>
                      <a:pt x="53" y="116"/>
                    </a:lnTo>
                    <a:lnTo>
                      <a:pt x="32" y="72"/>
                    </a:lnTo>
                    <a:lnTo>
                      <a:pt x="11" y="0"/>
                    </a:lnTo>
                    <a:close/>
                  </a:path>
                </a:pathLst>
              </a:custGeom>
              <a:solidFill>
                <a:srgbClr val="DF3F5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36043" name="Freeform 171"/>
              <p:cNvSpPr>
                <a:spLocks/>
              </p:cNvSpPr>
              <p:nvPr/>
            </p:nvSpPr>
            <p:spPr bwMode="auto">
              <a:xfrm>
                <a:off x="1094" y="3120"/>
                <a:ext cx="156" cy="286"/>
              </a:xfrm>
              <a:custGeom>
                <a:avLst/>
                <a:gdLst>
                  <a:gd name="T0" fmla="*/ 154 w 156"/>
                  <a:gd name="T1" fmla="*/ 0 h 286"/>
                  <a:gd name="T2" fmla="*/ 156 w 156"/>
                  <a:gd name="T3" fmla="*/ 113 h 286"/>
                  <a:gd name="T4" fmla="*/ 147 w 156"/>
                  <a:gd name="T5" fmla="*/ 85 h 286"/>
                  <a:gd name="T6" fmla="*/ 133 w 156"/>
                  <a:gd name="T7" fmla="*/ 121 h 286"/>
                  <a:gd name="T8" fmla="*/ 122 w 156"/>
                  <a:gd name="T9" fmla="*/ 176 h 286"/>
                  <a:gd name="T10" fmla="*/ 109 w 156"/>
                  <a:gd name="T11" fmla="*/ 221 h 286"/>
                  <a:gd name="T12" fmla="*/ 77 w 156"/>
                  <a:gd name="T13" fmla="*/ 257 h 286"/>
                  <a:gd name="T14" fmla="*/ 49 w 156"/>
                  <a:gd name="T15" fmla="*/ 278 h 286"/>
                  <a:gd name="T16" fmla="*/ 21 w 156"/>
                  <a:gd name="T17" fmla="*/ 286 h 286"/>
                  <a:gd name="T18" fmla="*/ 11 w 156"/>
                  <a:gd name="T19" fmla="*/ 272 h 286"/>
                  <a:gd name="T20" fmla="*/ 2 w 156"/>
                  <a:gd name="T21" fmla="*/ 246 h 286"/>
                  <a:gd name="T22" fmla="*/ 0 w 156"/>
                  <a:gd name="T23" fmla="*/ 218 h 286"/>
                  <a:gd name="T24" fmla="*/ 4 w 156"/>
                  <a:gd name="T25" fmla="*/ 189 h 286"/>
                  <a:gd name="T26" fmla="*/ 17 w 156"/>
                  <a:gd name="T27" fmla="*/ 140 h 286"/>
                  <a:gd name="T28" fmla="*/ 39 w 156"/>
                  <a:gd name="T29" fmla="*/ 157 h 286"/>
                  <a:gd name="T30" fmla="*/ 73 w 156"/>
                  <a:gd name="T31" fmla="*/ 157 h 286"/>
                  <a:gd name="T32" fmla="*/ 96 w 156"/>
                  <a:gd name="T33" fmla="*/ 155 h 286"/>
                  <a:gd name="T34" fmla="*/ 137 w 156"/>
                  <a:gd name="T35" fmla="*/ 59 h 286"/>
                  <a:gd name="T36" fmla="*/ 154 w 156"/>
                  <a:gd name="T37" fmla="*/ 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6" h="286">
                    <a:moveTo>
                      <a:pt x="154" y="0"/>
                    </a:moveTo>
                    <a:lnTo>
                      <a:pt x="156" y="113"/>
                    </a:lnTo>
                    <a:lnTo>
                      <a:pt x="147" y="85"/>
                    </a:lnTo>
                    <a:lnTo>
                      <a:pt x="133" y="121"/>
                    </a:lnTo>
                    <a:lnTo>
                      <a:pt x="122" y="176"/>
                    </a:lnTo>
                    <a:lnTo>
                      <a:pt x="109" y="221"/>
                    </a:lnTo>
                    <a:lnTo>
                      <a:pt x="77" y="257"/>
                    </a:lnTo>
                    <a:lnTo>
                      <a:pt x="49" y="278"/>
                    </a:lnTo>
                    <a:lnTo>
                      <a:pt x="21" y="286"/>
                    </a:lnTo>
                    <a:lnTo>
                      <a:pt x="11" y="272"/>
                    </a:lnTo>
                    <a:lnTo>
                      <a:pt x="2" y="246"/>
                    </a:lnTo>
                    <a:lnTo>
                      <a:pt x="0" y="218"/>
                    </a:lnTo>
                    <a:lnTo>
                      <a:pt x="4" y="189"/>
                    </a:lnTo>
                    <a:lnTo>
                      <a:pt x="17" y="140"/>
                    </a:lnTo>
                    <a:lnTo>
                      <a:pt x="39" y="157"/>
                    </a:lnTo>
                    <a:lnTo>
                      <a:pt x="73" y="157"/>
                    </a:lnTo>
                    <a:lnTo>
                      <a:pt x="96" y="155"/>
                    </a:lnTo>
                    <a:lnTo>
                      <a:pt x="137" y="59"/>
                    </a:lnTo>
                    <a:lnTo>
                      <a:pt x="154" y="0"/>
                    </a:lnTo>
                    <a:close/>
                  </a:path>
                </a:pathLst>
              </a:custGeom>
              <a:solidFill>
                <a:srgbClr val="DF3F5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grpSp>
        <p:nvGrpSpPr>
          <p:cNvPr id="336044" name="Group 172"/>
          <p:cNvGrpSpPr>
            <a:grpSpLocks/>
          </p:cNvGrpSpPr>
          <p:nvPr/>
        </p:nvGrpSpPr>
        <p:grpSpPr bwMode="auto">
          <a:xfrm>
            <a:off x="6178550" y="1023938"/>
            <a:ext cx="1106488" cy="4614862"/>
            <a:chOff x="3892" y="548"/>
            <a:chExt cx="697" cy="2907"/>
          </a:xfrm>
        </p:grpSpPr>
        <p:grpSp>
          <p:nvGrpSpPr>
            <p:cNvPr id="336045" name="Group 173"/>
            <p:cNvGrpSpPr>
              <a:grpSpLocks/>
            </p:cNvGrpSpPr>
            <p:nvPr/>
          </p:nvGrpSpPr>
          <p:grpSpPr bwMode="auto">
            <a:xfrm>
              <a:off x="3905" y="3171"/>
              <a:ext cx="684" cy="284"/>
              <a:chOff x="3905" y="3171"/>
              <a:chExt cx="684" cy="284"/>
            </a:xfrm>
          </p:grpSpPr>
          <p:sp>
            <p:nvSpPr>
              <p:cNvPr id="336046" name="Freeform 174"/>
              <p:cNvSpPr>
                <a:spLocks/>
              </p:cNvSpPr>
              <p:nvPr/>
            </p:nvSpPr>
            <p:spPr bwMode="auto">
              <a:xfrm>
                <a:off x="4305" y="3171"/>
                <a:ext cx="284" cy="176"/>
              </a:xfrm>
              <a:custGeom>
                <a:avLst/>
                <a:gdLst>
                  <a:gd name="T0" fmla="*/ 141 w 284"/>
                  <a:gd name="T1" fmla="*/ 0 h 176"/>
                  <a:gd name="T2" fmla="*/ 186 w 284"/>
                  <a:gd name="T3" fmla="*/ 45 h 176"/>
                  <a:gd name="T4" fmla="*/ 226 w 284"/>
                  <a:gd name="T5" fmla="*/ 97 h 176"/>
                  <a:gd name="T6" fmla="*/ 279 w 284"/>
                  <a:gd name="T7" fmla="*/ 140 h 176"/>
                  <a:gd name="T8" fmla="*/ 284 w 284"/>
                  <a:gd name="T9" fmla="*/ 163 h 176"/>
                  <a:gd name="T10" fmla="*/ 233 w 284"/>
                  <a:gd name="T11" fmla="*/ 176 h 176"/>
                  <a:gd name="T12" fmla="*/ 181 w 284"/>
                  <a:gd name="T13" fmla="*/ 170 h 176"/>
                  <a:gd name="T14" fmla="*/ 115 w 284"/>
                  <a:gd name="T15" fmla="*/ 140 h 176"/>
                  <a:gd name="T16" fmla="*/ 68 w 284"/>
                  <a:gd name="T17" fmla="*/ 112 h 176"/>
                  <a:gd name="T18" fmla="*/ 17 w 284"/>
                  <a:gd name="T19" fmla="*/ 106 h 176"/>
                  <a:gd name="T20" fmla="*/ 0 w 284"/>
                  <a:gd name="T21" fmla="*/ 91 h 176"/>
                  <a:gd name="T22" fmla="*/ 6 w 284"/>
                  <a:gd name="T23" fmla="*/ 10 h 176"/>
                  <a:gd name="T24" fmla="*/ 141 w 284"/>
                  <a:gd name="T25" fmla="*/ 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4" h="176">
                    <a:moveTo>
                      <a:pt x="141" y="0"/>
                    </a:moveTo>
                    <a:lnTo>
                      <a:pt x="186" y="45"/>
                    </a:lnTo>
                    <a:lnTo>
                      <a:pt x="226" y="97"/>
                    </a:lnTo>
                    <a:lnTo>
                      <a:pt x="279" y="140"/>
                    </a:lnTo>
                    <a:lnTo>
                      <a:pt x="284" y="163"/>
                    </a:lnTo>
                    <a:lnTo>
                      <a:pt x="233" y="176"/>
                    </a:lnTo>
                    <a:lnTo>
                      <a:pt x="181" y="170"/>
                    </a:lnTo>
                    <a:lnTo>
                      <a:pt x="115" y="140"/>
                    </a:lnTo>
                    <a:lnTo>
                      <a:pt x="68" y="112"/>
                    </a:lnTo>
                    <a:lnTo>
                      <a:pt x="17" y="106"/>
                    </a:lnTo>
                    <a:lnTo>
                      <a:pt x="0" y="91"/>
                    </a:lnTo>
                    <a:lnTo>
                      <a:pt x="6" y="10"/>
                    </a:lnTo>
                    <a:lnTo>
                      <a:pt x="14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36047" name="Freeform 175"/>
              <p:cNvSpPr>
                <a:spLocks/>
              </p:cNvSpPr>
              <p:nvPr/>
            </p:nvSpPr>
            <p:spPr bwMode="auto">
              <a:xfrm>
                <a:off x="3905" y="3260"/>
                <a:ext cx="177" cy="195"/>
              </a:xfrm>
              <a:custGeom>
                <a:avLst/>
                <a:gdLst>
                  <a:gd name="T0" fmla="*/ 175 w 177"/>
                  <a:gd name="T1" fmla="*/ 4 h 195"/>
                  <a:gd name="T2" fmla="*/ 177 w 177"/>
                  <a:gd name="T3" fmla="*/ 55 h 195"/>
                  <a:gd name="T4" fmla="*/ 152 w 177"/>
                  <a:gd name="T5" fmla="*/ 81 h 195"/>
                  <a:gd name="T6" fmla="*/ 146 w 177"/>
                  <a:gd name="T7" fmla="*/ 125 h 195"/>
                  <a:gd name="T8" fmla="*/ 107 w 177"/>
                  <a:gd name="T9" fmla="*/ 167 h 195"/>
                  <a:gd name="T10" fmla="*/ 73 w 177"/>
                  <a:gd name="T11" fmla="*/ 189 h 195"/>
                  <a:gd name="T12" fmla="*/ 43 w 177"/>
                  <a:gd name="T13" fmla="*/ 195 h 195"/>
                  <a:gd name="T14" fmla="*/ 15 w 177"/>
                  <a:gd name="T15" fmla="*/ 193 h 195"/>
                  <a:gd name="T16" fmla="*/ 0 w 177"/>
                  <a:gd name="T17" fmla="*/ 163 h 195"/>
                  <a:gd name="T18" fmla="*/ 4 w 177"/>
                  <a:gd name="T19" fmla="*/ 119 h 195"/>
                  <a:gd name="T20" fmla="*/ 34 w 177"/>
                  <a:gd name="T21" fmla="*/ 70 h 195"/>
                  <a:gd name="T22" fmla="*/ 77 w 177"/>
                  <a:gd name="T23" fmla="*/ 17 h 195"/>
                  <a:gd name="T24" fmla="*/ 79 w 177"/>
                  <a:gd name="T25" fmla="*/ 0 h 195"/>
                  <a:gd name="T26" fmla="*/ 175 w 177"/>
                  <a:gd name="T27" fmla="*/ 4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7" h="195">
                    <a:moveTo>
                      <a:pt x="175" y="4"/>
                    </a:moveTo>
                    <a:lnTo>
                      <a:pt x="177" y="55"/>
                    </a:lnTo>
                    <a:lnTo>
                      <a:pt x="152" y="81"/>
                    </a:lnTo>
                    <a:lnTo>
                      <a:pt x="146" y="125"/>
                    </a:lnTo>
                    <a:lnTo>
                      <a:pt x="107" y="167"/>
                    </a:lnTo>
                    <a:lnTo>
                      <a:pt x="73" y="189"/>
                    </a:lnTo>
                    <a:lnTo>
                      <a:pt x="43" y="195"/>
                    </a:lnTo>
                    <a:lnTo>
                      <a:pt x="15" y="193"/>
                    </a:lnTo>
                    <a:lnTo>
                      <a:pt x="0" y="163"/>
                    </a:lnTo>
                    <a:lnTo>
                      <a:pt x="4" y="119"/>
                    </a:lnTo>
                    <a:lnTo>
                      <a:pt x="34" y="70"/>
                    </a:lnTo>
                    <a:lnTo>
                      <a:pt x="77" y="17"/>
                    </a:lnTo>
                    <a:lnTo>
                      <a:pt x="79" y="0"/>
                    </a:lnTo>
                    <a:lnTo>
                      <a:pt x="175"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sp>
          <p:nvSpPr>
            <p:cNvPr id="336048" name="Freeform 176"/>
            <p:cNvSpPr>
              <a:spLocks/>
            </p:cNvSpPr>
            <p:nvPr/>
          </p:nvSpPr>
          <p:spPr bwMode="auto">
            <a:xfrm>
              <a:off x="4420" y="2130"/>
              <a:ext cx="85" cy="218"/>
            </a:xfrm>
            <a:custGeom>
              <a:avLst/>
              <a:gdLst>
                <a:gd name="T0" fmla="*/ 81 w 85"/>
                <a:gd name="T1" fmla="*/ 2 h 218"/>
                <a:gd name="T2" fmla="*/ 85 w 85"/>
                <a:gd name="T3" fmla="*/ 121 h 218"/>
                <a:gd name="T4" fmla="*/ 41 w 85"/>
                <a:gd name="T5" fmla="*/ 195 h 218"/>
                <a:gd name="T6" fmla="*/ 19 w 85"/>
                <a:gd name="T7" fmla="*/ 218 h 218"/>
                <a:gd name="T8" fmla="*/ 23 w 85"/>
                <a:gd name="T9" fmla="*/ 114 h 218"/>
                <a:gd name="T10" fmla="*/ 13 w 85"/>
                <a:gd name="T11" fmla="*/ 125 h 218"/>
                <a:gd name="T12" fmla="*/ 2 w 85"/>
                <a:gd name="T13" fmla="*/ 159 h 218"/>
                <a:gd name="T14" fmla="*/ 0 w 85"/>
                <a:gd name="T15" fmla="*/ 121 h 218"/>
                <a:gd name="T16" fmla="*/ 11 w 85"/>
                <a:gd name="T17" fmla="*/ 57 h 218"/>
                <a:gd name="T18" fmla="*/ 39 w 85"/>
                <a:gd name="T19" fmla="*/ 0 h 218"/>
                <a:gd name="T20" fmla="*/ 81 w 85"/>
                <a:gd name="T21" fmla="*/ 2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5" h="218">
                  <a:moveTo>
                    <a:pt x="81" y="2"/>
                  </a:moveTo>
                  <a:lnTo>
                    <a:pt x="85" y="121"/>
                  </a:lnTo>
                  <a:lnTo>
                    <a:pt x="41" y="195"/>
                  </a:lnTo>
                  <a:lnTo>
                    <a:pt x="19" y="218"/>
                  </a:lnTo>
                  <a:lnTo>
                    <a:pt x="23" y="114"/>
                  </a:lnTo>
                  <a:lnTo>
                    <a:pt x="13" y="125"/>
                  </a:lnTo>
                  <a:lnTo>
                    <a:pt x="2" y="159"/>
                  </a:lnTo>
                  <a:lnTo>
                    <a:pt x="0" y="121"/>
                  </a:lnTo>
                  <a:lnTo>
                    <a:pt x="11" y="57"/>
                  </a:lnTo>
                  <a:lnTo>
                    <a:pt x="39" y="0"/>
                  </a:lnTo>
                  <a:lnTo>
                    <a:pt x="81" y="2"/>
                  </a:lnTo>
                  <a:close/>
                </a:path>
              </a:pathLst>
            </a:custGeom>
            <a:solidFill>
              <a:srgbClr val="FF7F3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36049" name="Freeform 177"/>
            <p:cNvSpPr>
              <a:spLocks/>
            </p:cNvSpPr>
            <p:nvPr/>
          </p:nvSpPr>
          <p:spPr bwMode="auto">
            <a:xfrm>
              <a:off x="3971" y="1655"/>
              <a:ext cx="492" cy="1609"/>
            </a:xfrm>
            <a:custGeom>
              <a:avLst/>
              <a:gdLst>
                <a:gd name="T0" fmla="*/ 487 w 492"/>
                <a:gd name="T1" fmla="*/ 0 h 1609"/>
                <a:gd name="T2" fmla="*/ 492 w 492"/>
                <a:gd name="T3" fmla="*/ 875 h 1609"/>
                <a:gd name="T4" fmla="*/ 487 w 492"/>
                <a:gd name="T5" fmla="*/ 1524 h 1609"/>
                <a:gd name="T6" fmla="*/ 340 w 492"/>
                <a:gd name="T7" fmla="*/ 1552 h 1609"/>
                <a:gd name="T8" fmla="*/ 317 w 492"/>
                <a:gd name="T9" fmla="*/ 1022 h 1609"/>
                <a:gd name="T10" fmla="*/ 334 w 492"/>
                <a:gd name="T11" fmla="*/ 971 h 1609"/>
                <a:gd name="T12" fmla="*/ 317 w 492"/>
                <a:gd name="T13" fmla="*/ 943 h 1609"/>
                <a:gd name="T14" fmla="*/ 317 w 492"/>
                <a:gd name="T15" fmla="*/ 619 h 1609"/>
                <a:gd name="T16" fmla="*/ 284 w 492"/>
                <a:gd name="T17" fmla="*/ 721 h 1609"/>
                <a:gd name="T18" fmla="*/ 199 w 492"/>
                <a:gd name="T19" fmla="*/ 1160 h 1609"/>
                <a:gd name="T20" fmla="*/ 124 w 492"/>
                <a:gd name="T21" fmla="*/ 1609 h 1609"/>
                <a:gd name="T22" fmla="*/ 0 w 492"/>
                <a:gd name="T23" fmla="*/ 1609 h 1609"/>
                <a:gd name="T24" fmla="*/ 56 w 492"/>
                <a:gd name="T25" fmla="*/ 1005 h 1609"/>
                <a:gd name="T26" fmla="*/ 79 w 492"/>
                <a:gd name="T27" fmla="*/ 494 h 1609"/>
                <a:gd name="T28" fmla="*/ 67 w 492"/>
                <a:gd name="T29" fmla="*/ 12 h 1609"/>
                <a:gd name="T30" fmla="*/ 487 w 492"/>
                <a:gd name="T31" fmla="*/ 0 h 16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92" h="1609">
                  <a:moveTo>
                    <a:pt x="487" y="0"/>
                  </a:moveTo>
                  <a:lnTo>
                    <a:pt x="492" y="875"/>
                  </a:lnTo>
                  <a:lnTo>
                    <a:pt x="487" y="1524"/>
                  </a:lnTo>
                  <a:lnTo>
                    <a:pt x="340" y="1552"/>
                  </a:lnTo>
                  <a:lnTo>
                    <a:pt x="317" y="1022"/>
                  </a:lnTo>
                  <a:lnTo>
                    <a:pt x="334" y="971"/>
                  </a:lnTo>
                  <a:lnTo>
                    <a:pt x="317" y="943"/>
                  </a:lnTo>
                  <a:lnTo>
                    <a:pt x="317" y="619"/>
                  </a:lnTo>
                  <a:lnTo>
                    <a:pt x="284" y="721"/>
                  </a:lnTo>
                  <a:lnTo>
                    <a:pt x="199" y="1160"/>
                  </a:lnTo>
                  <a:lnTo>
                    <a:pt x="124" y="1609"/>
                  </a:lnTo>
                  <a:lnTo>
                    <a:pt x="0" y="1609"/>
                  </a:lnTo>
                  <a:lnTo>
                    <a:pt x="56" y="1005"/>
                  </a:lnTo>
                  <a:lnTo>
                    <a:pt x="79" y="494"/>
                  </a:lnTo>
                  <a:lnTo>
                    <a:pt x="67" y="12"/>
                  </a:lnTo>
                  <a:lnTo>
                    <a:pt x="487"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36050" name="Freeform 178"/>
            <p:cNvSpPr>
              <a:spLocks/>
            </p:cNvSpPr>
            <p:nvPr/>
          </p:nvSpPr>
          <p:spPr bwMode="auto">
            <a:xfrm>
              <a:off x="3892" y="915"/>
              <a:ext cx="628" cy="1228"/>
            </a:xfrm>
            <a:custGeom>
              <a:avLst/>
              <a:gdLst>
                <a:gd name="T0" fmla="*/ 421 w 628"/>
                <a:gd name="T1" fmla="*/ 15 h 1228"/>
                <a:gd name="T2" fmla="*/ 611 w 628"/>
                <a:gd name="T3" fmla="*/ 165 h 1228"/>
                <a:gd name="T4" fmla="*/ 624 w 628"/>
                <a:gd name="T5" fmla="*/ 559 h 1228"/>
                <a:gd name="T6" fmla="*/ 628 w 628"/>
                <a:gd name="T7" fmla="*/ 757 h 1228"/>
                <a:gd name="T8" fmla="*/ 616 w 628"/>
                <a:gd name="T9" fmla="*/ 1228 h 1228"/>
                <a:gd name="T10" fmla="*/ 573 w 628"/>
                <a:gd name="T11" fmla="*/ 1228 h 1228"/>
                <a:gd name="T12" fmla="*/ 552 w 628"/>
                <a:gd name="T13" fmla="*/ 746 h 1228"/>
                <a:gd name="T14" fmla="*/ 150 w 628"/>
                <a:gd name="T15" fmla="*/ 746 h 1228"/>
                <a:gd name="T16" fmla="*/ 139 w 628"/>
                <a:gd name="T17" fmla="*/ 625 h 1228"/>
                <a:gd name="T18" fmla="*/ 126 w 628"/>
                <a:gd name="T19" fmla="*/ 710 h 1228"/>
                <a:gd name="T20" fmla="*/ 154 w 628"/>
                <a:gd name="T21" fmla="*/ 893 h 1228"/>
                <a:gd name="T22" fmla="*/ 180 w 628"/>
                <a:gd name="T23" fmla="*/ 1166 h 1228"/>
                <a:gd name="T24" fmla="*/ 112 w 628"/>
                <a:gd name="T25" fmla="*/ 1183 h 1228"/>
                <a:gd name="T26" fmla="*/ 0 w 628"/>
                <a:gd name="T27" fmla="*/ 702 h 1228"/>
                <a:gd name="T28" fmla="*/ 71 w 628"/>
                <a:gd name="T29" fmla="*/ 138 h 1228"/>
                <a:gd name="T30" fmla="*/ 287 w 628"/>
                <a:gd name="T31" fmla="*/ 0 h 1228"/>
                <a:gd name="T32" fmla="*/ 381 w 628"/>
                <a:gd name="T33" fmla="*/ 63 h 1228"/>
                <a:gd name="T34" fmla="*/ 421 w 628"/>
                <a:gd name="T35" fmla="*/ 15 h 1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8" h="1228">
                  <a:moveTo>
                    <a:pt x="421" y="15"/>
                  </a:moveTo>
                  <a:lnTo>
                    <a:pt x="611" y="165"/>
                  </a:lnTo>
                  <a:lnTo>
                    <a:pt x="624" y="559"/>
                  </a:lnTo>
                  <a:lnTo>
                    <a:pt x="628" y="757"/>
                  </a:lnTo>
                  <a:lnTo>
                    <a:pt x="616" y="1228"/>
                  </a:lnTo>
                  <a:lnTo>
                    <a:pt x="573" y="1228"/>
                  </a:lnTo>
                  <a:lnTo>
                    <a:pt x="552" y="746"/>
                  </a:lnTo>
                  <a:lnTo>
                    <a:pt x="150" y="746"/>
                  </a:lnTo>
                  <a:lnTo>
                    <a:pt x="139" y="625"/>
                  </a:lnTo>
                  <a:lnTo>
                    <a:pt x="126" y="710"/>
                  </a:lnTo>
                  <a:lnTo>
                    <a:pt x="154" y="893"/>
                  </a:lnTo>
                  <a:lnTo>
                    <a:pt x="180" y="1166"/>
                  </a:lnTo>
                  <a:lnTo>
                    <a:pt x="112" y="1183"/>
                  </a:lnTo>
                  <a:lnTo>
                    <a:pt x="0" y="702"/>
                  </a:lnTo>
                  <a:lnTo>
                    <a:pt x="71" y="138"/>
                  </a:lnTo>
                  <a:lnTo>
                    <a:pt x="287" y="0"/>
                  </a:lnTo>
                  <a:lnTo>
                    <a:pt x="381" y="63"/>
                  </a:lnTo>
                  <a:lnTo>
                    <a:pt x="421" y="15"/>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36051" name="Freeform 179"/>
            <p:cNvSpPr>
              <a:spLocks/>
            </p:cNvSpPr>
            <p:nvPr/>
          </p:nvSpPr>
          <p:spPr bwMode="auto">
            <a:xfrm>
              <a:off x="3997" y="2073"/>
              <a:ext cx="94" cy="207"/>
            </a:xfrm>
            <a:custGeom>
              <a:avLst/>
              <a:gdLst>
                <a:gd name="T0" fmla="*/ 66 w 94"/>
                <a:gd name="T1" fmla="*/ 0 h 207"/>
                <a:gd name="T2" fmla="*/ 94 w 94"/>
                <a:gd name="T3" fmla="*/ 108 h 207"/>
                <a:gd name="T4" fmla="*/ 45 w 94"/>
                <a:gd name="T5" fmla="*/ 207 h 207"/>
                <a:gd name="T6" fmla="*/ 28 w 94"/>
                <a:gd name="T7" fmla="*/ 195 h 207"/>
                <a:gd name="T8" fmla="*/ 0 w 94"/>
                <a:gd name="T9" fmla="*/ 186 h 207"/>
                <a:gd name="T10" fmla="*/ 11 w 94"/>
                <a:gd name="T11" fmla="*/ 154 h 207"/>
                <a:gd name="T12" fmla="*/ 15 w 94"/>
                <a:gd name="T13" fmla="*/ 116 h 207"/>
                <a:gd name="T14" fmla="*/ 0 w 94"/>
                <a:gd name="T15" fmla="*/ 76 h 207"/>
                <a:gd name="T16" fmla="*/ 11 w 94"/>
                <a:gd name="T17" fmla="*/ 8 h 207"/>
                <a:gd name="T18" fmla="*/ 66 w 94"/>
                <a:gd name="T19" fmla="*/ 0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207">
                  <a:moveTo>
                    <a:pt x="66" y="0"/>
                  </a:moveTo>
                  <a:lnTo>
                    <a:pt x="94" y="108"/>
                  </a:lnTo>
                  <a:lnTo>
                    <a:pt x="45" y="207"/>
                  </a:lnTo>
                  <a:lnTo>
                    <a:pt x="28" y="195"/>
                  </a:lnTo>
                  <a:lnTo>
                    <a:pt x="0" y="186"/>
                  </a:lnTo>
                  <a:lnTo>
                    <a:pt x="11" y="154"/>
                  </a:lnTo>
                  <a:lnTo>
                    <a:pt x="15" y="116"/>
                  </a:lnTo>
                  <a:lnTo>
                    <a:pt x="0" y="76"/>
                  </a:lnTo>
                  <a:lnTo>
                    <a:pt x="11" y="8"/>
                  </a:lnTo>
                  <a:lnTo>
                    <a:pt x="66" y="0"/>
                  </a:lnTo>
                  <a:close/>
                </a:path>
              </a:pathLst>
            </a:custGeom>
            <a:solidFill>
              <a:srgbClr val="FF7F3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nvGrpSpPr>
            <p:cNvPr id="336052" name="Group 180"/>
            <p:cNvGrpSpPr>
              <a:grpSpLocks/>
            </p:cNvGrpSpPr>
            <p:nvPr/>
          </p:nvGrpSpPr>
          <p:grpSpPr bwMode="auto">
            <a:xfrm>
              <a:off x="4042" y="940"/>
              <a:ext cx="402" cy="762"/>
              <a:chOff x="4042" y="940"/>
              <a:chExt cx="402" cy="762"/>
            </a:xfrm>
          </p:grpSpPr>
          <p:grpSp>
            <p:nvGrpSpPr>
              <p:cNvPr id="336053" name="Group 181"/>
              <p:cNvGrpSpPr>
                <a:grpSpLocks/>
              </p:cNvGrpSpPr>
              <p:nvPr/>
            </p:nvGrpSpPr>
            <p:grpSpPr bwMode="auto">
              <a:xfrm>
                <a:off x="4042" y="940"/>
                <a:ext cx="402" cy="762"/>
                <a:chOff x="4042" y="940"/>
                <a:chExt cx="402" cy="762"/>
              </a:xfrm>
            </p:grpSpPr>
            <p:grpSp>
              <p:nvGrpSpPr>
                <p:cNvPr id="336054" name="Group 182"/>
                <p:cNvGrpSpPr>
                  <a:grpSpLocks/>
                </p:cNvGrpSpPr>
                <p:nvPr/>
              </p:nvGrpSpPr>
              <p:grpSpPr bwMode="auto">
                <a:xfrm>
                  <a:off x="4042" y="1665"/>
                  <a:ext cx="402" cy="37"/>
                  <a:chOff x="4042" y="1665"/>
                  <a:chExt cx="402" cy="37"/>
                </a:xfrm>
              </p:grpSpPr>
              <p:sp>
                <p:nvSpPr>
                  <p:cNvPr id="336055" name="Line 183"/>
                  <p:cNvSpPr>
                    <a:spLocks noChangeShapeType="1"/>
                  </p:cNvSpPr>
                  <p:nvPr/>
                </p:nvSpPr>
                <p:spPr bwMode="auto">
                  <a:xfrm flipH="1">
                    <a:off x="4042" y="1701"/>
                    <a:ext cx="402" cy="1"/>
                  </a:xfrm>
                  <a:prstGeom prst="line">
                    <a:avLst/>
                  </a:prstGeom>
                  <a:noFill/>
                  <a:ln w="23813">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6056" name="Line 184"/>
                  <p:cNvSpPr>
                    <a:spLocks noChangeShapeType="1"/>
                  </p:cNvSpPr>
                  <p:nvPr/>
                </p:nvSpPr>
                <p:spPr bwMode="auto">
                  <a:xfrm flipH="1">
                    <a:off x="4042" y="1665"/>
                    <a:ext cx="402" cy="1"/>
                  </a:xfrm>
                  <a:prstGeom prst="line">
                    <a:avLst/>
                  </a:prstGeom>
                  <a:noFill/>
                  <a:ln w="23813">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36057" name="Freeform 185"/>
                <p:cNvSpPr>
                  <a:spLocks/>
                </p:cNvSpPr>
                <p:nvPr/>
              </p:nvSpPr>
              <p:spPr bwMode="auto">
                <a:xfrm>
                  <a:off x="4149" y="940"/>
                  <a:ext cx="185" cy="110"/>
                </a:xfrm>
                <a:custGeom>
                  <a:avLst/>
                  <a:gdLst>
                    <a:gd name="T0" fmla="*/ 185 w 185"/>
                    <a:gd name="T1" fmla="*/ 13 h 110"/>
                    <a:gd name="T2" fmla="*/ 177 w 185"/>
                    <a:gd name="T3" fmla="*/ 110 h 110"/>
                    <a:gd name="T4" fmla="*/ 126 w 185"/>
                    <a:gd name="T5" fmla="*/ 40 h 110"/>
                    <a:gd name="T6" fmla="*/ 90 w 185"/>
                    <a:gd name="T7" fmla="*/ 108 h 110"/>
                    <a:gd name="T8" fmla="*/ 0 w 185"/>
                    <a:gd name="T9" fmla="*/ 0 h 110"/>
                  </a:gdLst>
                  <a:ahLst/>
                  <a:cxnLst>
                    <a:cxn ang="0">
                      <a:pos x="T0" y="T1"/>
                    </a:cxn>
                    <a:cxn ang="0">
                      <a:pos x="T2" y="T3"/>
                    </a:cxn>
                    <a:cxn ang="0">
                      <a:pos x="T4" y="T5"/>
                    </a:cxn>
                    <a:cxn ang="0">
                      <a:pos x="T6" y="T7"/>
                    </a:cxn>
                    <a:cxn ang="0">
                      <a:pos x="T8" y="T9"/>
                    </a:cxn>
                  </a:cxnLst>
                  <a:rect l="0" t="0" r="r" b="b"/>
                  <a:pathLst>
                    <a:path w="185" h="110">
                      <a:moveTo>
                        <a:pt x="185" y="13"/>
                      </a:moveTo>
                      <a:lnTo>
                        <a:pt x="177" y="110"/>
                      </a:lnTo>
                      <a:lnTo>
                        <a:pt x="126" y="40"/>
                      </a:lnTo>
                      <a:lnTo>
                        <a:pt x="90" y="108"/>
                      </a:lnTo>
                      <a:lnTo>
                        <a:pt x="0" y="0"/>
                      </a:lnTo>
                    </a:path>
                  </a:pathLst>
                </a:custGeom>
                <a:noFill/>
                <a:ln w="2381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336058" name="Line 186"/>
              <p:cNvSpPr>
                <a:spLocks noChangeShapeType="1"/>
              </p:cNvSpPr>
              <p:nvPr/>
            </p:nvSpPr>
            <p:spPr bwMode="auto">
              <a:xfrm>
                <a:off x="4277" y="993"/>
                <a:ext cx="1" cy="706"/>
              </a:xfrm>
              <a:prstGeom prst="line">
                <a:avLst/>
              </a:prstGeom>
              <a:noFill/>
              <a:ln w="23813">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36059" name="Group 187"/>
            <p:cNvGrpSpPr>
              <a:grpSpLocks/>
            </p:cNvGrpSpPr>
            <p:nvPr/>
          </p:nvGrpSpPr>
          <p:grpSpPr bwMode="auto">
            <a:xfrm>
              <a:off x="4129" y="548"/>
              <a:ext cx="263" cy="432"/>
              <a:chOff x="4129" y="548"/>
              <a:chExt cx="263" cy="432"/>
            </a:xfrm>
          </p:grpSpPr>
          <p:grpSp>
            <p:nvGrpSpPr>
              <p:cNvPr id="336060" name="Group 188"/>
              <p:cNvGrpSpPr>
                <a:grpSpLocks/>
              </p:cNvGrpSpPr>
              <p:nvPr/>
            </p:nvGrpSpPr>
            <p:grpSpPr bwMode="auto">
              <a:xfrm>
                <a:off x="4142" y="569"/>
                <a:ext cx="242" cy="411"/>
                <a:chOff x="4142" y="569"/>
                <a:chExt cx="242" cy="411"/>
              </a:xfrm>
            </p:grpSpPr>
            <p:sp>
              <p:nvSpPr>
                <p:cNvPr id="336061" name="Freeform 189"/>
                <p:cNvSpPr>
                  <a:spLocks/>
                </p:cNvSpPr>
                <p:nvPr/>
              </p:nvSpPr>
              <p:spPr bwMode="auto">
                <a:xfrm>
                  <a:off x="4142" y="569"/>
                  <a:ext cx="242" cy="411"/>
                </a:xfrm>
                <a:custGeom>
                  <a:avLst/>
                  <a:gdLst>
                    <a:gd name="T0" fmla="*/ 233 w 242"/>
                    <a:gd name="T1" fmla="*/ 74 h 411"/>
                    <a:gd name="T2" fmla="*/ 239 w 242"/>
                    <a:gd name="T3" fmla="*/ 115 h 411"/>
                    <a:gd name="T4" fmla="*/ 240 w 242"/>
                    <a:gd name="T5" fmla="*/ 131 h 411"/>
                    <a:gd name="T6" fmla="*/ 233 w 242"/>
                    <a:gd name="T7" fmla="*/ 146 h 411"/>
                    <a:gd name="T8" fmla="*/ 242 w 242"/>
                    <a:gd name="T9" fmla="*/ 178 h 411"/>
                    <a:gd name="T10" fmla="*/ 237 w 242"/>
                    <a:gd name="T11" fmla="*/ 225 h 411"/>
                    <a:gd name="T12" fmla="*/ 231 w 242"/>
                    <a:gd name="T13" fmla="*/ 250 h 411"/>
                    <a:gd name="T14" fmla="*/ 225 w 242"/>
                    <a:gd name="T15" fmla="*/ 272 h 411"/>
                    <a:gd name="T16" fmla="*/ 218 w 242"/>
                    <a:gd name="T17" fmla="*/ 295 h 411"/>
                    <a:gd name="T18" fmla="*/ 208 w 242"/>
                    <a:gd name="T19" fmla="*/ 320 h 411"/>
                    <a:gd name="T20" fmla="*/ 190 w 242"/>
                    <a:gd name="T21" fmla="*/ 325 h 411"/>
                    <a:gd name="T22" fmla="*/ 171 w 242"/>
                    <a:gd name="T23" fmla="*/ 331 h 411"/>
                    <a:gd name="T24" fmla="*/ 171 w 242"/>
                    <a:gd name="T25" fmla="*/ 350 h 411"/>
                    <a:gd name="T26" fmla="*/ 173 w 242"/>
                    <a:gd name="T27" fmla="*/ 363 h 411"/>
                    <a:gd name="T28" fmla="*/ 135 w 242"/>
                    <a:gd name="T29" fmla="*/ 411 h 411"/>
                    <a:gd name="T30" fmla="*/ 35 w 242"/>
                    <a:gd name="T31" fmla="*/ 350 h 411"/>
                    <a:gd name="T32" fmla="*/ 32 w 242"/>
                    <a:gd name="T33" fmla="*/ 236 h 411"/>
                    <a:gd name="T34" fmla="*/ 19 w 242"/>
                    <a:gd name="T35" fmla="*/ 204 h 411"/>
                    <a:gd name="T36" fmla="*/ 11 w 242"/>
                    <a:gd name="T37" fmla="*/ 180 h 411"/>
                    <a:gd name="T38" fmla="*/ 3 w 242"/>
                    <a:gd name="T39" fmla="*/ 148 h 411"/>
                    <a:gd name="T40" fmla="*/ 0 w 242"/>
                    <a:gd name="T41" fmla="*/ 121 h 411"/>
                    <a:gd name="T42" fmla="*/ 2 w 242"/>
                    <a:gd name="T43" fmla="*/ 96 h 411"/>
                    <a:gd name="T44" fmla="*/ 5 w 242"/>
                    <a:gd name="T45" fmla="*/ 70 h 411"/>
                    <a:gd name="T46" fmla="*/ 11 w 242"/>
                    <a:gd name="T47" fmla="*/ 49 h 411"/>
                    <a:gd name="T48" fmla="*/ 20 w 242"/>
                    <a:gd name="T49" fmla="*/ 32 h 411"/>
                    <a:gd name="T50" fmla="*/ 35 w 242"/>
                    <a:gd name="T51" fmla="*/ 19 h 411"/>
                    <a:gd name="T52" fmla="*/ 52 w 242"/>
                    <a:gd name="T53" fmla="*/ 11 h 411"/>
                    <a:gd name="T54" fmla="*/ 73 w 242"/>
                    <a:gd name="T55" fmla="*/ 6 h 411"/>
                    <a:gd name="T56" fmla="*/ 96 w 242"/>
                    <a:gd name="T57" fmla="*/ 2 h 411"/>
                    <a:gd name="T58" fmla="*/ 124 w 242"/>
                    <a:gd name="T59" fmla="*/ 0 h 411"/>
                    <a:gd name="T60" fmla="*/ 150 w 242"/>
                    <a:gd name="T61" fmla="*/ 2 h 411"/>
                    <a:gd name="T62" fmla="*/ 180 w 242"/>
                    <a:gd name="T63" fmla="*/ 9 h 411"/>
                    <a:gd name="T64" fmla="*/ 197 w 242"/>
                    <a:gd name="T65" fmla="*/ 21 h 411"/>
                    <a:gd name="T66" fmla="*/ 214 w 242"/>
                    <a:gd name="T67" fmla="*/ 32 h 411"/>
                    <a:gd name="T68" fmla="*/ 225 w 242"/>
                    <a:gd name="T69" fmla="*/ 51 h 411"/>
                    <a:gd name="T70" fmla="*/ 233 w 242"/>
                    <a:gd name="T71" fmla="*/ 74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42" h="411">
                      <a:moveTo>
                        <a:pt x="233" y="74"/>
                      </a:moveTo>
                      <a:lnTo>
                        <a:pt x="239" y="115"/>
                      </a:lnTo>
                      <a:lnTo>
                        <a:pt x="240" y="131"/>
                      </a:lnTo>
                      <a:lnTo>
                        <a:pt x="233" y="146"/>
                      </a:lnTo>
                      <a:lnTo>
                        <a:pt x="242" y="178"/>
                      </a:lnTo>
                      <a:lnTo>
                        <a:pt x="237" y="225"/>
                      </a:lnTo>
                      <a:lnTo>
                        <a:pt x="231" y="250"/>
                      </a:lnTo>
                      <a:lnTo>
                        <a:pt x="225" y="272"/>
                      </a:lnTo>
                      <a:lnTo>
                        <a:pt x="218" y="295"/>
                      </a:lnTo>
                      <a:lnTo>
                        <a:pt x="208" y="320"/>
                      </a:lnTo>
                      <a:lnTo>
                        <a:pt x="190" y="325"/>
                      </a:lnTo>
                      <a:lnTo>
                        <a:pt x="171" y="331"/>
                      </a:lnTo>
                      <a:lnTo>
                        <a:pt x="171" y="350"/>
                      </a:lnTo>
                      <a:lnTo>
                        <a:pt x="173" y="363"/>
                      </a:lnTo>
                      <a:lnTo>
                        <a:pt x="135" y="411"/>
                      </a:lnTo>
                      <a:lnTo>
                        <a:pt x="35" y="350"/>
                      </a:lnTo>
                      <a:lnTo>
                        <a:pt x="32" y="236"/>
                      </a:lnTo>
                      <a:lnTo>
                        <a:pt x="19" y="204"/>
                      </a:lnTo>
                      <a:lnTo>
                        <a:pt x="11" y="180"/>
                      </a:lnTo>
                      <a:lnTo>
                        <a:pt x="3" y="148"/>
                      </a:lnTo>
                      <a:lnTo>
                        <a:pt x="0" y="121"/>
                      </a:lnTo>
                      <a:lnTo>
                        <a:pt x="2" y="96"/>
                      </a:lnTo>
                      <a:lnTo>
                        <a:pt x="5" y="70"/>
                      </a:lnTo>
                      <a:lnTo>
                        <a:pt x="11" y="49"/>
                      </a:lnTo>
                      <a:lnTo>
                        <a:pt x="20" y="32"/>
                      </a:lnTo>
                      <a:lnTo>
                        <a:pt x="35" y="19"/>
                      </a:lnTo>
                      <a:lnTo>
                        <a:pt x="52" y="11"/>
                      </a:lnTo>
                      <a:lnTo>
                        <a:pt x="73" y="6"/>
                      </a:lnTo>
                      <a:lnTo>
                        <a:pt x="96" y="2"/>
                      </a:lnTo>
                      <a:lnTo>
                        <a:pt x="124" y="0"/>
                      </a:lnTo>
                      <a:lnTo>
                        <a:pt x="150" y="2"/>
                      </a:lnTo>
                      <a:lnTo>
                        <a:pt x="180" y="9"/>
                      </a:lnTo>
                      <a:lnTo>
                        <a:pt x="197" y="21"/>
                      </a:lnTo>
                      <a:lnTo>
                        <a:pt x="214" y="32"/>
                      </a:lnTo>
                      <a:lnTo>
                        <a:pt x="225" y="51"/>
                      </a:lnTo>
                      <a:lnTo>
                        <a:pt x="233" y="74"/>
                      </a:lnTo>
                      <a:close/>
                    </a:path>
                  </a:pathLst>
                </a:custGeom>
                <a:solidFill>
                  <a:srgbClr val="FF7F3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36062" name="Freeform 190"/>
                <p:cNvSpPr>
                  <a:spLocks/>
                </p:cNvSpPr>
                <p:nvPr/>
              </p:nvSpPr>
              <p:spPr bwMode="auto">
                <a:xfrm>
                  <a:off x="4230" y="707"/>
                  <a:ext cx="88" cy="98"/>
                </a:xfrm>
                <a:custGeom>
                  <a:avLst/>
                  <a:gdLst>
                    <a:gd name="T0" fmla="*/ 77 w 88"/>
                    <a:gd name="T1" fmla="*/ 6 h 98"/>
                    <a:gd name="T2" fmla="*/ 58 w 88"/>
                    <a:gd name="T3" fmla="*/ 2 h 98"/>
                    <a:gd name="T4" fmla="*/ 32 w 88"/>
                    <a:gd name="T5" fmla="*/ 0 h 98"/>
                    <a:gd name="T6" fmla="*/ 13 w 88"/>
                    <a:gd name="T7" fmla="*/ 6 h 98"/>
                    <a:gd name="T8" fmla="*/ 8 w 88"/>
                    <a:gd name="T9" fmla="*/ 10 h 98"/>
                    <a:gd name="T10" fmla="*/ 6 w 88"/>
                    <a:gd name="T11" fmla="*/ 17 h 98"/>
                    <a:gd name="T12" fmla="*/ 0 w 88"/>
                    <a:gd name="T13" fmla="*/ 21 h 98"/>
                    <a:gd name="T14" fmla="*/ 40 w 88"/>
                    <a:gd name="T15" fmla="*/ 23 h 98"/>
                    <a:gd name="T16" fmla="*/ 34 w 88"/>
                    <a:gd name="T17" fmla="*/ 27 h 98"/>
                    <a:gd name="T18" fmla="*/ 13 w 88"/>
                    <a:gd name="T19" fmla="*/ 28 h 98"/>
                    <a:gd name="T20" fmla="*/ 58 w 88"/>
                    <a:gd name="T21" fmla="*/ 28 h 98"/>
                    <a:gd name="T22" fmla="*/ 73 w 88"/>
                    <a:gd name="T23" fmla="*/ 28 h 98"/>
                    <a:gd name="T24" fmla="*/ 81 w 88"/>
                    <a:gd name="T25" fmla="*/ 80 h 98"/>
                    <a:gd name="T26" fmla="*/ 75 w 88"/>
                    <a:gd name="T27" fmla="*/ 91 h 98"/>
                    <a:gd name="T28" fmla="*/ 73 w 88"/>
                    <a:gd name="T29" fmla="*/ 98 h 98"/>
                    <a:gd name="T30" fmla="*/ 88 w 88"/>
                    <a:gd name="T31" fmla="*/ 85 h 98"/>
                    <a:gd name="T32" fmla="*/ 88 w 88"/>
                    <a:gd name="T33" fmla="*/ 85 h 98"/>
                    <a:gd name="T34" fmla="*/ 79 w 88"/>
                    <a:gd name="T35" fmla="*/ 23 h 98"/>
                    <a:gd name="T36" fmla="*/ 77 w 88"/>
                    <a:gd name="T37" fmla="*/ 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8" h="98">
                      <a:moveTo>
                        <a:pt x="77" y="6"/>
                      </a:moveTo>
                      <a:lnTo>
                        <a:pt x="58" y="2"/>
                      </a:lnTo>
                      <a:lnTo>
                        <a:pt x="32" y="0"/>
                      </a:lnTo>
                      <a:lnTo>
                        <a:pt x="13" y="6"/>
                      </a:lnTo>
                      <a:lnTo>
                        <a:pt x="8" y="10"/>
                      </a:lnTo>
                      <a:lnTo>
                        <a:pt x="6" y="17"/>
                      </a:lnTo>
                      <a:lnTo>
                        <a:pt x="0" y="21"/>
                      </a:lnTo>
                      <a:lnTo>
                        <a:pt x="40" y="23"/>
                      </a:lnTo>
                      <a:lnTo>
                        <a:pt x="34" y="27"/>
                      </a:lnTo>
                      <a:lnTo>
                        <a:pt x="13" y="28"/>
                      </a:lnTo>
                      <a:lnTo>
                        <a:pt x="58" y="28"/>
                      </a:lnTo>
                      <a:lnTo>
                        <a:pt x="73" y="28"/>
                      </a:lnTo>
                      <a:lnTo>
                        <a:pt x="81" y="80"/>
                      </a:lnTo>
                      <a:lnTo>
                        <a:pt x="75" y="91"/>
                      </a:lnTo>
                      <a:lnTo>
                        <a:pt x="73" y="98"/>
                      </a:lnTo>
                      <a:lnTo>
                        <a:pt x="88" y="85"/>
                      </a:lnTo>
                      <a:lnTo>
                        <a:pt x="88" y="85"/>
                      </a:lnTo>
                      <a:lnTo>
                        <a:pt x="79" y="23"/>
                      </a:lnTo>
                      <a:lnTo>
                        <a:pt x="77" y="6"/>
                      </a:lnTo>
                      <a:close/>
                    </a:path>
                  </a:pathLst>
                </a:custGeom>
                <a:solidFill>
                  <a:srgbClr val="7F3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36063" name="Freeform 191"/>
                <p:cNvSpPr>
                  <a:spLocks/>
                </p:cNvSpPr>
                <p:nvPr/>
              </p:nvSpPr>
              <p:spPr bwMode="auto">
                <a:xfrm>
                  <a:off x="4332" y="709"/>
                  <a:ext cx="49" cy="32"/>
                </a:xfrm>
                <a:custGeom>
                  <a:avLst/>
                  <a:gdLst>
                    <a:gd name="T0" fmla="*/ 5 w 49"/>
                    <a:gd name="T1" fmla="*/ 6 h 32"/>
                    <a:gd name="T2" fmla="*/ 30 w 49"/>
                    <a:gd name="T3" fmla="*/ 0 h 32"/>
                    <a:gd name="T4" fmla="*/ 47 w 49"/>
                    <a:gd name="T5" fmla="*/ 0 h 32"/>
                    <a:gd name="T6" fmla="*/ 45 w 49"/>
                    <a:gd name="T7" fmla="*/ 13 h 32"/>
                    <a:gd name="T8" fmla="*/ 49 w 49"/>
                    <a:gd name="T9" fmla="*/ 23 h 32"/>
                    <a:gd name="T10" fmla="*/ 28 w 49"/>
                    <a:gd name="T11" fmla="*/ 23 h 32"/>
                    <a:gd name="T12" fmla="*/ 15 w 49"/>
                    <a:gd name="T13" fmla="*/ 23 h 32"/>
                    <a:gd name="T14" fmla="*/ 33 w 49"/>
                    <a:gd name="T15" fmla="*/ 28 h 32"/>
                    <a:gd name="T16" fmla="*/ 45 w 49"/>
                    <a:gd name="T17" fmla="*/ 32 h 32"/>
                    <a:gd name="T18" fmla="*/ 9 w 49"/>
                    <a:gd name="T19" fmla="*/ 28 h 32"/>
                    <a:gd name="T20" fmla="*/ 0 w 49"/>
                    <a:gd name="T21" fmla="*/ 26 h 32"/>
                    <a:gd name="T22" fmla="*/ 5 w 49"/>
                    <a:gd name="T23"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9" h="32">
                      <a:moveTo>
                        <a:pt x="5" y="6"/>
                      </a:moveTo>
                      <a:lnTo>
                        <a:pt x="30" y="0"/>
                      </a:lnTo>
                      <a:lnTo>
                        <a:pt x="47" y="0"/>
                      </a:lnTo>
                      <a:lnTo>
                        <a:pt x="45" y="13"/>
                      </a:lnTo>
                      <a:lnTo>
                        <a:pt x="49" y="23"/>
                      </a:lnTo>
                      <a:lnTo>
                        <a:pt x="28" y="23"/>
                      </a:lnTo>
                      <a:lnTo>
                        <a:pt x="15" y="23"/>
                      </a:lnTo>
                      <a:lnTo>
                        <a:pt x="33" y="28"/>
                      </a:lnTo>
                      <a:lnTo>
                        <a:pt x="45" y="32"/>
                      </a:lnTo>
                      <a:lnTo>
                        <a:pt x="9" y="28"/>
                      </a:lnTo>
                      <a:lnTo>
                        <a:pt x="0" y="26"/>
                      </a:lnTo>
                      <a:lnTo>
                        <a:pt x="5" y="6"/>
                      </a:lnTo>
                      <a:close/>
                    </a:path>
                  </a:pathLst>
                </a:custGeom>
                <a:solidFill>
                  <a:srgbClr val="7F3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36064" name="Freeform 192"/>
                <p:cNvSpPr>
                  <a:spLocks/>
                </p:cNvSpPr>
                <p:nvPr/>
              </p:nvSpPr>
              <p:spPr bwMode="auto">
                <a:xfrm>
                  <a:off x="4176" y="792"/>
                  <a:ext cx="122" cy="127"/>
                </a:xfrm>
                <a:custGeom>
                  <a:avLst/>
                  <a:gdLst>
                    <a:gd name="T0" fmla="*/ 20 w 122"/>
                    <a:gd name="T1" fmla="*/ 34 h 127"/>
                    <a:gd name="T2" fmla="*/ 32 w 122"/>
                    <a:gd name="T3" fmla="*/ 65 h 127"/>
                    <a:gd name="T4" fmla="*/ 122 w 122"/>
                    <a:gd name="T5" fmla="*/ 110 h 127"/>
                    <a:gd name="T6" fmla="*/ 75 w 122"/>
                    <a:gd name="T7" fmla="*/ 99 h 127"/>
                    <a:gd name="T8" fmla="*/ 54 w 122"/>
                    <a:gd name="T9" fmla="*/ 93 h 127"/>
                    <a:gd name="T10" fmla="*/ 30 w 122"/>
                    <a:gd name="T11" fmla="*/ 97 h 127"/>
                    <a:gd name="T12" fmla="*/ 11 w 122"/>
                    <a:gd name="T13" fmla="*/ 104 h 127"/>
                    <a:gd name="T14" fmla="*/ 1 w 122"/>
                    <a:gd name="T15" fmla="*/ 127 h 127"/>
                    <a:gd name="T16" fmla="*/ 0 w 122"/>
                    <a:gd name="T17" fmla="*/ 38 h 127"/>
                    <a:gd name="T18" fmla="*/ 3 w 122"/>
                    <a:gd name="T19" fmla="*/ 19 h 127"/>
                    <a:gd name="T20" fmla="*/ 16 w 122"/>
                    <a:gd name="T21" fmla="*/ 0 h 127"/>
                    <a:gd name="T22" fmla="*/ 20 w 122"/>
                    <a:gd name="T23" fmla="*/ 34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2" h="127">
                      <a:moveTo>
                        <a:pt x="20" y="34"/>
                      </a:moveTo>
                      <a:lnTo>
                        <a:pt x="32" y="65"/>
                      </a:lnTo>
                      <a:lnTo>
                        <a:pt x="122" y="110"/>
                      </a:lnTo>
                      <a:lnTo>
                        <a:pt x="75" y="99"/>
                      </a:lnTo>
                      <a:lnTo>
                        <a:pt x="54" y="93"/>
                      </a:lnTo>
                      <a:lnTo>
                        <a:pt x="30" y="97"/>
                      </a:lnTo>
                      <a:lnTo>
                        <a:pt x="11" y="104"/>
                      </a:lnTo>
                      <a:lnTo>
                        <a:pt x="1" y="127"/>
                      </a:lnTo>
                      <a:lnTo>
                        <a:pt x="0" y="38"/>
                      </a:lnTo>
                      <a:lnTo>
                        <a:pt x="3" y="19"/>
                      </a:lnTo>
                      <a:lnTo>
                        <a:pt x="16" y="0"/>
                      </a:lnTo>
                      <a:lnTo>
                        <a:pt x="20" y="34"/>
                      </a:lnTo>
                      <a:close/>
                    </a:path>
                  </a:pathLst>
                </a:custGeom>
                <a:solidFill>
                  <a:srgbClr val="7F3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sp>
            <p:nvSpPr>
              <p:cNvPr id="336065" name="Freeform 193"/>
              <p:cNvSpPr>
                <a:spLocks/>
              </p:cNvSpPr>
              <p:nvPr/>
            </p:nvSpPr>
            <p:spPr bwMode="auto">
              <a:xfrm>
                <a:off x="4129" y="548"/>
                <a:ext cx="263" cy="297"/>
              </a:xfrm>
              <a:custGeom>
                <a:avLst/>
                <a:gdLst>
                  <a:gd name="T0" fmla="*/ 216 w 263"/>
                  <a:gd name="T1" fmla="*/ 25 h 297"/>
                  <a:gd name="T2" fmla="*/ 193 w 263"/>
                  <a:gd name="T3" fmla="*/ 13 h 297"/>
                  <a:gd name="T4" fmla="*/ 174 w 263"/>
                  <a:gd name="T5" fmla="*/ 8 h 297"/>
                  <a:gd name="T6" fmla="*/ 142 w 263"/>
                  <a:gd name="T7" fmla="*/ 0 h 297"/>
                  <a:gd name="T8" fmla="*/ 120 w 263"/>
                  <a:gd name="T9" fmla="*/ 0 h 297"/>
                  <a:gd name="T10" fmla="*/ 95 w 263"/>
                  <a:gd name="T11" fmla="*/ 0 h 297"/>
                  <a:gd name="T12" fmla="*/ 71 w 263"/>
                  <a:gd name="T13" fmla="*/ 6 h 297"/>
                  <a:gd name="T14" fmla="*/ 54 w 263"/>
                  <a:gd name="T15" fmla="*/ 6 h 297"/>
                  <a:gd name="T16" fmla="*/ 37 w 263"/>
                  <a:gd name="T17" fmla="*/ 11 h 297"/>
                  <a:gd name="T18" fmla="*/ 22 w 263"/>
                  <a:gd name="T19" fmla="*/ 25 h 297"/>
                  <a:gd name="T20" fmla="*/ 11 w 263"/>
                  <a:gd name="T21" fmla="*/ 40 h 297"/>
                  <a:gd name="T22" fmla="*/ 9 w 263"/>
                  <a:gd name="T23" fmla="*/ 63 h 297"/>
                  <a:gd name="T24" fmla="*/ 5 w 263"/>
                  <a:gd name="T25" fmla="*/ 91 h 297"/>
                  <a:gd name="T26" fmla="*/ 0 w 263"/>
                  <a:gd name="T27" fmla="*/ 131 h 297"/>
                  <a:gd name="T28" fmla="*/ 3 w 263"/>
                  <a:gd name="T29" fmla="*/ 165 h 297"/>
                  <a:gd name="T30" fmla="*/ 11 w 263"/>
                  <a:gd name="T31" fmla="*/ 195 h 297"/>
                  <a:gd name="T32" fmla="*/ 16 w 263"/>
                  <a:gd name="T33" fmla="*/ 223 h 297"/>
                  <a:gd name="T34" fmla="*/ 24 w 263"/>
                  <a:gd name="T35" fmla="*/ 242 h 297"/>
                  <a:gd name="T36" fmla="*/ 32 w 263"/>
                  <a:gd name="T37" fmla="*/ 261 h 297"/>
                  <a:gd name="T38" fmla="*/ 39 w 263"/>
                  <a:gd name="T39" fmla="*/ 278 h 297"/>
                  <a:gd name="T40" fmla="*/ 48 w 263"/>
                  <a:gd name="T41" fmla="*/ 297 h 297"/>
                  <a:gd name="T42" fmla="*/ 58 w 263"/>
                  <a:gd name="T43" fmla="*/ 297 h 297"/>
                  <a:gd name="T44" fmla="*/ 54 w 263"/>
                  <a:gd name="T45" fmla="*/ 271 h 297"/>
                  <a:gd name="T46" fmla="*/ 60 w 263"/>
                  <a:gd name="T47" fmla="*/ 254 h 297"/>
                  <a:gd name="T48" fmla="*/ 63 w 263"/>
                  <a:gd name="T49" fmla="*/ 242 h 297"/>
                  <a:gd name="T50" fmla="*/ 58 w 263"/>
                  <a:gd name="T51" fmla="*/ 225 h 297"/>
                  <a:gd name="T52" fmla="*/ 54 w 263"/>
                  <a:gd name="T53" fmla="*/ 195 h 297"/>
                  <a:gd name="T54" fmla="*/ 62 w 263"/>
                  <a:gd name="T55" fmla="*/ 187 h 297"/>
                  <a:gd name="T56" fmla="*/ 73 w 263"/>
                  <a:gd name="T57" fmla="*/ 203 h 297"/>
                  <a:gd name="T58" fmla="*/ 82 w 263"/>
                  <a:gd name="T59" fmla="*/ 218 h 297"/>
                  <a:gd name="T60" fmla="*/ 80 w 263"/>
                  <a:gd name="T61" fmla="*/ 187 h 297"/>
                  <a:gd name="T62" fmla="*/ 86 w 263"/>
                  <a:gd name="T63" fmla="*/ 152 h 297"/>
                  <a:gd name="T64" fmla="*/ 86 w 263"/>
                  <a:gd name="T65" fmla="*/ 114 h 297"/>
                  <a:gd name="T66" fmla="*/ 88 w 263"/>
                  <a:gd name="T67" fmla="*/ 93 h 297"/>
                  <a:gd name="T68" fmla="*/ 79 w 263"/>
                  <a:gd name="T69" fmla="*/ 83 h 297"/>
                  <a:gd name="T70" fmla="*/ 97 w 263"/>
                  <a:gd name="T71" fmla="*/ 89 h 297"/>
                  <a:gd name="T72" fmla="*/ 112 w 263"/>
                  <a:gd name="T73" fmla="*/ 95 h 297"/>
                  <a:gd name="T74" fmla="*/ 126 w 263"/>
                  <a:gd name="T75" fmla="*/ 97 h 297"/>
                  <a:gd name="T76" fmla="*/ 150 w 263"/>
                  <a:gd name="T77" fmla="*/ 100 h 297"/>
                  <a:gd name="T78" fmla="*/ 167 w 263"/>
                  <a:gd name="T79" fmla="*/ 106 h 297"/>
                  <a:gd name="T80" fmla="*/ 144 w 263"/>
                  <a:gd name="T81" fmla="*/ 95 h 297"/>
                  <a:gd name="T82" fmla="*/ 157 w 263"/>
                  <a:gd name="T83" fmla="*/ 95 h 297"/>
                  <a:gd name="T84" fmla="*/ 188 w 263"/>
                  <a:gd name="T85" fmla="*/ 95 h 297"/>
                  <a:gd name="T86" fmla="*/ 210 w 263"/>
                  <a:gd name="T87" fmla="*/ 91 h 297"/>
                  <a:gd name="T88" fmla="*/ 238 w 263"/>
                  <a:gd name="T89" fmla="*/ 93 h 297"/>
                  <a:gd name="T90" fmla="*/ 246 w 263"/>
                  <a:gd name="T91" fmla="*/ 112 h 297"/>
                  <a:gd name="T92" fmla="*/ 250 w 263"/>
                  <a:gd name="T93" fmla="*/ 134 h 297"/>
                  <a:gd name="T94" fmla="*/ 255 w 263"/>
                  <a:gd name="T95" fmla="*/ 106 h 297"/>
                  <a:gd name="T96" fmla="*/ 263 w 263"/>
                  <a:gd name="T97" fmla="*/ 74 h 297"/>
                  <a:gd name="T98" fmla="*/ 250 w 263"/>
                  <a:gd name="T99" fmla="*/ 51 h 297"/>
                  <a:gd name="T100" fmla="*/ 235 w 263"/>
                  <a:gd name="T101" fmla="*/ 36 h 297"/>
                  <a:gd name="T102" fmla="*/ 216 w 263"/>
                  <a:gd name="T103" fmla="*/ 25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63" h="297">
                    <a:moveTo>
                      <a:pt x="216" y="25"/>
                    </a:moveTo>
                    <a:lnTo>
                      <a:pt x="193" y="13"/>
                    </a:lnTo>
                    <a:lnTo>
                      <a:pt x="174" y="8"/>
                    </a:lnTo>
                    <a:lnTo>
                      <a:pt x="142" y="0"/>
                    </a:lnTo>
                    <a:lnTo>
                      <a:pt x="120" y="0"/>
                    </a:lnTo>
                    <a:lnTo>
                      <a:pt x="95" y="0"/>
                    </a:lnTo>
                    <a:lnTo>
                      <a:pt x="71" y="6"/>
                    </a:lnTo>
                    <a:lnTo>
                      <a:pt x="54" y="6"/>
                    </a:lnTo>
                    <a:lnTo>
                      <a:pt x="37" y="11"/>
                    </a:lnTo>
                    <a:lnTo>
                      <a:pt x="22" y="25"/>
                    </a:lnTo>
                    <a:lnTo>
                      <a:pt x="11" y="40"/>
                    </a:lnTo>
                    <a:lnTo>
                      <a:pt x="9" y="63"/>
                    </a:lnTo>
                    <a:lnTo>
                      <a:pt x="5" y="91"/>
                    </a:lnTo>
                    <a:lnTo>
                      <a:pt x="0" y="131"/>
                    </a:lnTo>
                    <a:lnTo>
                      <a:pt x="3" y="165"/>
                    </a:lnTo>
                    <a:lnTo>
                      <a:pt x="11" y="195"/>
                    </a:lnTo>
                    <a:lnTo>
                      <a:pt x="16" y="223"/>
                    </a:lnTo>
                    <a:lnTo>
                      <a:pt x="24" y="242"/>
                    </a:lnTo>
                    <a:lnTo>
                      <a:pt x="32" y="261"/>
                    </a:lnTo>
                    <a:lnTo>
                      <a:pt x="39" y="278"/>
                    </a:lnTo>
                    <a:lnTo>
                      <a:pt x="48" y="297"/>
                    </a:lnTo>
                    <a:lnTo>
                      <a:pt x="58" y="297"/>
                    </a:lnTo>
                    <a:lnTo>
                      <a:pt x="54" y="271"/>
                    </a:lnTo>
                    <a:lnTo>
                      <a:pt x="60" y="254"/>
                    </a:lnTo>
                    <a:lnTo>
                      <a:pt x="63" y="242"/>
                    </a:lnTo>
                    <a:lnTo>
                      <a:pt x="58" y="225"/>
                    </a:lnTo>
                    <a:lnTo>
                      <a:pt x="54" y="195"/>
                    </a:lnTo>
                    <a:lnTo>
                      <a:pt x="62" y="187"/>
                    </a:lnTo>
                    <a:lnTo>
                      <a:pt x="73" y="203"/>
                    </a:lnTo>
                    <a:lnTo>
                      <a:pt x="82" y="218"/>
                    </a:lnTo>
                    <a:lnTo>
                      <a:pt x="80" y="187"/>
                    </a:lnTo>
                    <a:lnTo>
                      <a:pt x="86" y="152"/>
                    </a:lnTo>
                    <a:lnTo>
                      <a:pt x="86" y="114"/>
                    </a:lnTo>
                    <a:lnTo>
                      <a:pt x="88" y="93"/>
                    </a:lnTo>
                    <a:lnTo>
                      <a:pt x="79" y="83"/>
                    </a:lnTo>
                    <a:lnTo>
                      <a:pt x="97" y="89"/>
                    </a:lnTo>
                    <a:lnTo>
                      <a:pt x="112" y="95"/>
                    </a:lnTo>
                    <a:lnTo>
                      <a:pt x="126" y="97"/>
                    </a:lnTo>
                    <a:lnTo>
                      <a:pt x="150" y="100"/>
                    </a:lnTo>
                    <a:lnTo>
                      <a:pt x="167" y="106"/>
                    </a:lnTo>
                    <a:lnTo>
                      <a:pt x="144" y="95"/>
                    </a:lnTo>
                    <a:lnTo>
                      <a:pt x="157" y="95"/>
                    </a:lnTo>
                    <a:lnTo>
                      <a:pt x="188" y="95"/>
                    </a:lnTo>
                    <a:lnTo>
                      <a:pt x="210" y="91"/>
                    </a:lnTo>
                    <a:lnTo>
                      <a:pt x="238" y="93"/>
                    </a:lnTo>
                    <a:lnTo>
                      <a:pt x="246" y="112"/>
                    </a:lnTo>
                    <a:lnTo>
                      <a:pt x="250" y="134"/>
                    </a:lnTo>
                    <a:lnTo>
                      <a:pt x="255" y="106"/>
                    </a:lnTo>
                    <a:lnTo>
                      <a:pt x="263" y="74"/>
                    </a:lnTo>
                    <a:lnTo>
                      <a:pt x="250" y="51"/>
                    </a:lnTo>
                    <a:lnTo>
                      <a:pt x="235" y="36"/>
                    </a:lnTo>
                    <a:lnTo>
                      <a:pt x="216" y="25"/>
                    </a:lnTo>
                    <a:close/>
                  </a:path>
                </a:pathLst>
              </a:custGeom>
              <a:solidFill>
                <a:srgbClr val="BF7F1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grpSp>
        <p:nvGrpSpPr>
          <p:cNvPr id="336066" name="Group 194"/>
          <p:cNvGrpSpPr>
            <a:grpSpLocks/>
          </p:cNvGrpSpPr>
          <p:nvPr/>
        </p:nvGrpSpPr>
        <p:grpSpPr bwMode="auto">
          <a:xfrm>
            <a:off x="6904038" y="1122363"/>
            <a:ext cx="947737" cy="4449762"/>
            <a:chOff x="4349" y="707"/>
            <a:chExt cx="597" cy="2803"/>
          </a:xfrm>
        </p:grpSpPr>
        <p:grpSp>
          <p:nvGrpSpPr>
            <p:cNvPr id="336067" name="Group 195"/>
            <p:cNvGrpSpPr>
              <a:grpSpLocks/>
            </p:cNvGrpSpPr>
            <p:nvPr/>
          </p:nvGrpSpPr>
          <p:grpSpPr bwMode="auto">
            <a:xfrm>
              <a:off x="4503" y="707"/>
              <a:ext cx="316" cy="674"/>
              <a:chOff x="4503" y="707"/>
              <a:chExt cx="316" cy="674"/>
            </a:xfrm>
          </p:grpSpPr>
          <p:sp>
            <p:nvSpPr>
              <p:cNvPr id="336068" name="Freeform 196"/>
              <p:cNvSpPr>
                <a:spLocks/>
              </p:cNvSpPr>
              <p:nvPr/>
            </p:nvSpPr>
            <p:spPr bwMode="auto">
              <a:xfrm>
                <a:off x="4503" y="707"/>
                <a:ext cx="316" cy="380"/>
              </a:xfrm>
              <a:custGeom>
                <a:avLst/>
                <a:gdLst>
                  <a:gd name="T0" fmla="*/ 182 w 316"/>
                  <a:gd name="T1" fmla="*/ 8 h 380"/>
                  <a:gd name="T2" fmla="*/ 227 w 316"/>
                  <a:gd name="T3" fmla="*/ 23 h 380"/>
                  <a:gd name="T4" fmla="*/ 252 w 316"/>
                  <a:gd name="T5" fmla="*/ 44 h 380"/>
                  <a:gd name="T6" fmla="*/ 269 w 316"/>
                  <a:gd name="T7" fmla="*/ 70 h 380"/>
                  <a:gd name="T8" fmla="*/ 286 w 316"/>
                  <a:gd name="T9" fmla="*/ 123 h 380"/>
                  <a:gd name="T10" fmla="*/ 304 w 316"/>
                  <a:gd name="T11" fmla="*/ 201 h 380"/>
                  <a:gd name="T12" fmla="*/ 316 w 316"/>
                  <a:gd name="T13" fmla="*/ 269 h 380"/>
                  <a:gd name="T14" fmla="*/ 314 w 316"/>
                  <a:gd name="T15" fmla="*/ 299 h 380"/>
                  <a:gd name="T16" fmla="*/ 308 w 316"/>
                  <a:gd name="T17" fmla="*/ 327 h 380"/>
                  <a:gd name="T18" fmla="*/ 304 w 316"/>
                  <a:gd name="T19" fmla="*/ 375 h 380"/>
                  <a:gd name="T20" fmla="*/ 291 w 316"/>
                  <a:gd name="T21" fmla="*/ 373 h 380"/>
                  <a:gd name="T22" fmla="*/ 272 w 316"/>
                  <a:gd name="T23" fmla="*/ 367 h 380"/>
                  <a:gd name="T24" fmla="*/ 252 w 316"/>
                  <a:gd name="T25" fmla="*/ 369 h 380"/>
                  <a:gd name="T26" fmla="*/ 223 w 316"/>
                  <a:gd name="T27" fmla="*/ 377 h 380"/>
                  <a:gd name="T28" fmla="*/ 207 w 316"/>
                  <a:gd name="T29" fmla="*/ 379 h 380"/>
                  <a:gd name="T30" fmla="*/ 207 w 316"/>
                  <a:gd name="T31" fmla="*/ 354 h 380"/>
                  <a:gd name="T32" fmla="*/ 229 w 316"/>
                  <a:gd name="T33" fmla="*/ 301 h 380"/>
                  <a:gd name="T34" fmla="*/ 235 w 316"/>
                  <a:gd name="T35" fmla="*/ 218 h 380"/>
                  <a:gd name="T36" fmla="*/ 229 w 316"/>
                  <a:gd name="T37" fmla="*/ 142 h 380"/>
                  <a:gd name="T38" fmla="*/ 186 w 316"/>
                  <a:gd name="T39" fmla="*/ 95 h 380"/>
                  <a:gd name="T40" fmla="*/ 111 w 316"/>
                  <a:gd name="T41" fmla="*/ 87 h 380"/>
                  <a:gd name="T42" fmla="*/ 75 w 316"/>
                  <a:gd name="T43" fmla="*/ 134 h 380"/>
                  <a:gd name="T44" fmla="*/ 79 w 316"/>
                  <a:gd name="T45" fmla="*/ 293 h 380"/>
                  <a:gd name="T46" fmla="*/ 111 w 316"/>
                  <a:gd name="T47" fmla="*/ 356 h 380"/>
                  <a:gd name="T48" fmla="*/ 111 w 316"/>
                  <a:gd name="T49" fmla="*/ 377 h 380"/>
                  <a:gd name="T50" fmla="*/ 92 w 316"/>
                  <a:gd name="T51" fmla="*/ 377 h 380"/>
                  <a:gd name="T52" fmla="*/ 69 w 316"/>
                  <a:gd name="T53" fmla="*/ 373 h 380"/>
                  <a:gd name="T54" fmla="*/ 49 w 316"/>
                  <a:gd name="T55" fmla="*/ 371 h 380"/>
                  <a:gd name="T56" fmla="*/ 24 w 316"/>
                  <a:gd name="T57" fmla="*/ 380 h 380"/>
                  <a:gd name="T58" fmla="*/ 20 w 316"/>
                  <a:gd name="T59" fmla="*/ 354 h 380"/>
                  <a:gd name="T60" fmla="*/ 7 w 316"/>
                  <a:gd name="T61" fmla="*/ 316 h 380"/>
                  <a:gd name="T62" fmla="*/ 2 w 316"/>
                  <a:gd name="T63" fmla="*/ 280 h 380"/>
                  <a:gd name="T64" fmla="*/ 0 w 316"/>
                  <a:gd name="T65" fmla="*/ 252 h 380"/>
                  <a:gd name="T66" fmla="*/ 2 w 316"/>
                  <a:gd name="T67" fmla="*/ 218 h 380"/>
                  <a:gd name="T68" fmla="*/ 7 w 316"/>
                  <a:gd name="T69" fmla="*/ 193 h 380"/>
                  <a:gd name="T70" fmla="*/ 15 w 316"/>
                  <a:gd name="T71" fmla="*/ 167 h 380"/>
                  <a:gd name="T72" fmla="*/ 20 w 316"/>
                  <a:gd name="T73" fmla="*/ 140 h 380"/>
                  <a:gd name="T74" fmla="*/ 20 w 316"/>
                  <a:gd name="T75" fmla="*/ 121 h 380"/>
                  <a:gd name="T76" fmla="*/ 26 w 316"/>
                  <a:gd name="T77" fmla="*/ 93 h 380"/>
                  <a:gd name="T78" fmla="*/ 34 w 316"/>
                  <a:gd name="T79" fmla="*/ 59 h 380"/>
                  <a:gd name="T80" fmla="*/ 66 w 316"/>
                  <a:gd name="T81" fmla="*/ 28 h 380"/>
                  <a:gd name="T82" fmla="*/ 88 w 316"/>
                  <a:gd name="T83" fmla="*/ 8 h 380"/>
                  <a:gd name="T84" fmla="*/ 122 w 316"/>
                  <a:gd name="T85" fmla="*/ 0 h 380"/>
                  <a:gd name="T86" fmla="*/ 152 w 316"/>
                  <a:gd name="T87" fmla="*/ 0 h 380"/>
                  <a:gd name="T88" fmla="*/ 182 w 316"/>
                  <a:gd name="T89" fmla="*/ 8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16" h="380">
                    <a:moveTo>
                      <a:pt x="182" y="8"/>
                    </a:moveTo>
                    <a:lnTo>
                      <a:pt x="227" y="23"/>
                    </a:lnTo>
                    <a:lnTo>
                      <a:pt x="252" y="44"/>
                    </a:lnTo>
                    <a:lnTo>
                      <a:pt x="269" y="70"/>
                    </a:lnTo>
                    <a:lnTo>
                      <a:pt x="286" y="123"/>
                    </a:lnTo>
                    <a:lnTo>
                      <a:pt x="304" y="201"/>
                    </a:lnTo>
                    <a:lnTo>
                      <a:pt x="316" y="269"/>
                    </a:lnTo>
                    <a:lnTo>
                      <a:pt x="314" y="299"/>
                    </a:lnTo>
                    <a:lnTo>
                      <a:pt x="308" y="327"/>
                    </a:lnTo>
                    <a:lnTo>
                      <a:pt x="304" y="375"/>
                    </a:lnTo>
                    <a:lnTo>
                      <a:pt x="291" y="373"/>
                    </a:lnTo>
                    <a:lnTo>
                      <a:pt x="272" y="367"/>
                    </a:lnTo>
                    <a:lnTo>
                      <a:pt x="252" y="369"/>
                    </a:lnTo>
                    <a:lnTo>
                      <a:pt x="223" y="377"/>
                    </a:lnTo>
                    <a:lnTo>
                      <a:pt x="207" y="379"/>
                    </a:lnTo>
                    <a:lnTo>
                      <a:pt x="207" y="354"/>
                    </a:lnTo>
                    <a:lnTo>
                      <a:pt x="229" y="301"/>
                    </a:lnTo>
                    <a:lnTo>
                      <a:pt x="235" y="218"/>
                    </a:lnTo>
                    <a:lnTo>
                      <a:pt x="229" y="142"/>
                    </a:lnTo>
                    <a:lnTo>
                      <a:pt x="186" y="95"/>
                    </a:lnTo>
                    <a:lnTo>
                      <a:pt x="111" y="87"/>
                    </a:lnTo>
                    <a:lnTo>
                      <a:pt x="75" y="134"/>
                    </a:lnTo>
                    <a:lnTo>
                      <a:pt x="79" y="293"/>
                    </a:lnTo>
                    <a:lnTo>
                      <a:pt x="111" y="356"/>
                    </a:lnTo>
                    <a:lnTo>
                      <a:pt x="111" y="377"/>
                    </a:lnTo>
                    <a:lnTo>
                      <a:pt x="92" y="377"/>
                    </a:lnTo>
                    <a:lnTo>
                      <a:pt x="69" y="373"/>
                    </a:lnTo>
                    <a:lnTo>
                      <a:pt x="49" y="371"/>
                    </a:lnTo>
                    <a:lnTo>
                      <a:pt x="24" y="380"/>
                    </a:lnTo>
                    <a:lnTo>
                      <a:pt x="20" y="354"/>
                    </a:lnTo>
                    <a:lnTo>
                      <a:pt x="7" y="316"/>
                    </a:lnTo>
                    <a:lnTo>
                      <a:pt x="2" y="280"/>
                    </a:lnTo>
                    <a:lnTo>
                      <a:pt x="0" y="252"/>
                    </a:lnTo>
                    <a:lnTo>
                      <a:pt x="2" y="218"/>
                    </a:lnTo>
                    <a:lnTo>
                      <a:pt x="7" y="193"/>
                    </a:lnTo>
                    <a:lnTo>
                      <a:pt x="15" y="167"/>
                    </a:lnTo>
                    <a:lnTo>
                      <a:pt x="20" y="140"/>
                    </a:lnTo>
                    <a:lnTo>
                      <a:pt x="20" y="121"/>
                    </a:lnTo>
                    <a:lnTo>
                      <a:pt x="26" y="93"/>
                    </a:lnTo>
                    <a:lnTo>
                      <a:pt x="34" y="59"/>
                    </a:lnTo>
                    <a:lnTo>
                      <a:pt x="66" y="28"/>
                    </a:lnTo>
                    <a:lnTo>
                      <a:pt x="88" y="8"/>
                    </a:lnTo>
                    <a:lnTo>
                      <a:pt x="122" y="0"/>
                    </a:lnTo>
                    <a:lnTo>
                      <a:pt x="152" y="0"/>
                    </a:lnTo>
                    <a:lnTo>
                      <a:pt x="182"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36069" name="Freeform 197"/>
              <p:cNvSpPr>
                <a:spLocks/>
              </p:cNvSpPr>
              <p:nvPr/>
            </p:nvSpPr>
            <p:spPr bwMode="auto">
              <a:xfrm>
                <a:off x="4525" y="777"/>
                <a:ext cx="260" cy="604"/>
              </a:xfrm>
              <a:custGeom>
                <a:avLst/>
                <a:gdLst>
                  <a:gd name="T0" fmla="*/ 160 w 260"/>
                  <a:gd name="T1" fmla="*/ 6 h 604"/>
                  <a:gd name="T2" fmla="*/ 179 w 260"/>
                  <a:gd name="T3" fmla="*/ 15 h 604"/>
                  <a:gd name="T4" fmla="*/ 196 w 260"/>
                  <a:gd name="T5" fmla="*/ 28 h 604"/>
                  <a:gd name="T6" fmla="*/ 209 w 260"/>
                  <a:gd name="T7" fmla="*/ 49 h 604"/>
                  <a:gd name="T8" fmla="*/ 213 w 260"/>
                  <a:gd name="T9" fmla="*/ 72 h 604"/>
                  <a:gd name="T10" fmla="*/ 218 w 260"/>
                  <a:gd name="T11" fmla="*/ 146 h 604"/>
                  <a:gd name="T12" fmla="*/ 218 w 260"/>
                  <a:gd name="T13" fmla="*/ 176 h 604"/>
                  <a:gd name="T14" fmla="*/ 211 w 260"/>
                  <a:gd name="T15" fmla="*/ 225 h 604"/>
                  <a:gd name="T16" fmla="*/ 201 w 260"/>
                  <a:gd name="T17" fmla="*/ 252 h 604"/>
                  <a:gd name="T18" fmla="*/ 185 w 260"/>
                  <a:gd name="T19" fmla="*/ 286 h 604"/>
                  <a:gd name="T20" fmla="*/ 185 w 260"/>
                  <a:gd name="T21" fmla="*/ 377 h 604"/>
                  <a:gd name="T22" fmla="*/ 260 w 260"/>
                  <a:gd name="T23" fmla="*/ 426 h 604"/>
                  <a:gd name="T24" fmla="*/ 124 w 260"/>
                  <a:gd name="T25" fmla="*/ 604 h 604"/>
                  <a:gd name="T26" fmla="*/ 0 w 260"/>
                  <a:gd name="T27" fmla="*/ 415 h 604"/>
                  <a:gd name="T28" fmla="*/ 89 w 260"/>
                  <a:gd name="T29" fmla="*/ 358 h 604"/>
                  <a:gd name="T30" fmla="*/ 89 w 260"/>
                  <a:gd name="T31" fmla="*/ 288 h 604"/>
                  <a:gd name="T32" fmla="*/ 66 w 260"/>
                  <a:gd name="T33" fmla="*/ 252 h 604"/>
                  <a:gd name="T34" fmla="*/ 55 w 260"/>
                  <a:gd name="T35" fmla="*/ 227 h 604"/>
                  <a:gd name="T36" fmla="*/ 49 w 260"/>
                  <a:gd name="T37" fmla="*/ 197 h 604"/>
                  <a:gd name="T38" fmla="*/ 47 w 260"/>
                  <a:gd name="T39" fmla="*/ 161 h 604"/>
                  <a:gd name="T40" fmla="*/ 47 w 260"/>
                  <a:gd name="T41" fmla="*/ 136 h 604"/>
                  <a:gd name="T42" fmla="*/ 47 w 260"/>
                  <a:gd name="T43" fmla="*/ 99 h 604"/>
                  <a:gd name="T44" fmla="*/ 47 w 260"/>
                  <a:gd name="T45" fmla="*/ 74 h 604"/>
                  <a:gd name="T46" fmla="*/ 53 w 260"/>
                  <a:gd name="T47" fmla="*/ 47 h 604"/>
                  <a:gd name="T48" fmla="*/ 68 w 260"/>
                  <a:gd name="T49" fmla="*/ 25 h 604"/>
                  <a:gd name="T50" fmla="*/ 89 w 260"/>
                  <a:gd name="T51" fmla="*/ 10 h 604"/>
                  <a:gd name="T52" fmla="*/ 107 w 260"/>
                  <a:gd name="T53" fmla="*/ 2 h 604"/>
                  <a:gd name="T54" fmla="*/ 132 w 260"/>
                  <a:gd name="T55" fmla="*/ 0 h 604"/>
                  <a:gd name="T56" fmla="*/ 160 w 260"/>
                  <a:gd name="T57" fmla="*/ 6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60" h="604">
                    <a:moveTo>
                      <a:pt x="160" y="6"/>
                    </a:moveTo>
                    <a:lnTo>
                      <a:pt x="179" y="15"/>
                    </a:lnTo>
                    <a:lnTo>
                      <a:pt x="196" y="28"/>
                    </a:lnTo>
                    <a:lnTo>
                      <a:pt x="209" y="49"/>
                    </a:lnTo>
                    <a:lnTo>
                      <a:pt x="213" y="72"/>
                    </a:lnTo>
                    <a:lnTo>
                      <a:pt x="218" y="146"/>
                    </a:lnTo>
                    <a:lnTo>
                      <a:pt x="218" y="176"/>
                    </a:lnTo>
                    <a:lnTo>
                      <a:pt x="211" y="225"/>
                    </a:lnTo>
                    <a:lnTo>
                      <a:pt x="201" y="252"/>
                    </a:lnTo>
                    <a:lnTo>
                      <a:pt x="185" y="286"/>
                    </a:lnTo>
                    <a:lnTo>
                      <a:pt x="185" y="377"/>
                    </a:lnTo>
                    <a:lnTo>
                      <a:pt x="260" y="426"/>
                    </a:lnTo>
                    <a:lnTo>
                      <a:pt x="124" y="604"/>
                    </a:lnTo>
                    <a:lnTo>
                      <a:pt x="0" y="415"/>
                    </a:lnTo>
                    <a:lnTo>
                      <a:pt x="89" y="358"/>
                    </a:lnTo>
                    <a:lnTo>
                      <a:pt x="89" y="288"/>
                    </a:lnTo>
                    <a:lnTo>
                      <a:pt x="66" y="252"/>
                    </a:lnTo>
                    <a:lnTo>
                      <a:pt x="55" y="227"/>
                    </a:lnTo>
                    <a:lnTo>
                      <a:pt x="49" y="197"/>
                    </a:lnTo>
                    <a:lnTo>
                      <a:pt x="47" y="161"/>
                    </a:lnTo>
                    <a:lnTo>
                      <a:pt x="47" y="136"/>
                    </a:lnTo>
                    <a:lnTo>
                      <a:pt x="47" y="99"/>
                    </a:lnTo>
                    <a:lnTo>
                      <a:pt x="47" y="74"/>
                    </a:lnTo>
                    <a:lnTo>
                      <a:pt x="53" y="47"/>
                    </a:lnTo>
                    <a:lnTo>
                      <a:pt x="68" y="25"/>
                    </a:lnTo>
                    <a:lnTo>
                      <a:pt x="89" y="10"/>
                    </a:lnTo>
                    <a:lnTo>
                      <a:pt x="107" y="2"/>
                    </a:lnTo>
                    <a:lnTo>
                      <a:pt x="132" y="0"/>
                    </a:lnTo>
                    <a:lnTo>
                      <a:pt x="160" y="6"/>
                    </a:lnTo>
                    <a:close/>
                  </a:path>
                </a:pathLst>
              </a:custGeom>
              <a:solidFill>
                <a:srgbClr val="FF7F7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nvGrpSpPr>
            <p:cNvPr id="336070" name="Group 198"/>
            <p:cNvGrpSpPr>
              <a:grpSpLocks/>
            </p:cNvGrpSpPr>
            <p:nvPr/>
          </p:nvGrpSpPr>
          <p:grpSpPr bwMode="auto">
            <a:xfrm>
              <a:off x="4360" y="2058"/>
              <a:ext cx="491" cy="1329"/>
              <a:chOff x="4360" y="2058"/>
              <a:chExt cx="491" cy="1329"/>
            </a:xfrm>
          </p:grpSpPr>
          <p:grpSp>
            <p:nvGrpSpPr>
              <p:cNvPr id="336071" name="Group 199"/>
              <p:cNvGrpSpPr>
                <a:grpSpLocks/>
              </p:cNvGrpSpPr>
              <p:nvPr/>
            </p:nvGrpSpPr>
            <p:grpSpPr bwMode="auto">
              <a:xfrm>
                <a:off x="4360" y="2058"/>
                <a:ext cx="491" cy="1329"/>
                <a:chOff x="4360" y="2058"/>
                <a:chExt cx="491" cy="1329"/>
              </a:xfrm>
            </p:grpSpPr>
            <p:sp>
              <p:nvSpPr>
                <p:cNvPr id="336072" name="Freeform 200"/>
                <p:cNvSpPr>
                  <a:spLocks/>
                </p:cNvSpPr>
                <p:nvPr/>
              </p:nvSpPr>
              <p:spPr bwMode="auto">
                <a:xfrm>
                  <a:off x="4499" y="2346"/>
                  <a:ext cx="352" cy="1041"/>
                </a:xfrm>
                <a:custGeom>
                  <a:avLst/>
                  <a:gdLst>
                    <a:gd name="T0" fmla="*/ 288 w 352"/>
                    <a:gd name="T1" fmla="*/ 23 h 1041"/>
                    <a:gd name="T2" fmla="*/ 284 w 352"/>
                    <a:gd name="T3" fmla="*/ 322 h 1041"/>
                    <a:gd name="T4" fmla="*/ 286 w 352"/>
                    <a:gd name="T5" fmla="*/ 575 h 1041"/>
                    <a:gd name="T6" fmla="*/ 271 w 352"/>
                    <a:gd name="T7" fmla="*/ 819 h 1041"/>
                    <a:gd name="T8" fmla="*/ 310 w 352"/>
                    <a:gd name="T9" fmla="*/ 925 h 1041"/>
                    <a:gd name="T10" fmla="*/ 342 w 352"/>
                    <a:gd name="T11" fmla="*/ 995 h 1041"/>
                    <a:gd name="T12" fmla="*/ 352 w 352"/>
                    <a:gd name="T13" fmla="*/ 1016 h 1041"/>
                    <a:gd name="T14" fmla="*/ 337 w 352"/>
                    <a:gd name="T15" fmla="*/ 1041 h 1041"/>
                    <a:gd name="T16" fmla="*/ 274 w 352"/>
                    <a:gd name="T17" fmla="*/ 1037 h 1041"/>
                    <a:gd name="T18" fmla="*/ 218 w 352"/>
                    <a:gd name="T19" fmla="*/ 899 h 1041"/>
                    <a:gd name="T20" fmla="*/ 214 w 352"/>
                    <a:gd name="T21" fmla="*/ 812 h 1041"/>
                    <a:gd name="T22" fmla="*/ 173 w 352"/>
                    <a:gd name="T23" fmla="*/ 524 h 1041"/>
                    <a:gd name="T24" fmla="*/ 167 w 352"/>
                    <a:gd name="T25" fmla="*/ 458 h 1041"/>
                    <a:gd name="T26" fmla="*/ 169 w 352"/>
                    <a:gd name="T27" fmla="*/ 592 h 1041"/>
                    <a:gd name="T28" fmla="*/ 150 w 352"/>
                    <a:gd name="T29" fmla="*/ 783 h 1041"/>
                    <a:gd name="T30" fmla="*/ 156 w 352"/>
                    <a:gd name="T31" fmla="*/ 872 h 1041"/>
                    <a:gd name="T32" fmla="*/ 128 w 352"/>
                    <a:gd name="T33" fmla="*/ 961 h 1041"/>
                    <a:gd name="T34" fmla="*/ 90 w 352"/>
                    <a:gd name="T35" fmla="*/ 1026 h 1041"/>
                    <a:gd name="T36" fmla="*/ 34 w 352"/>
                    <a:gd name="T37" fmla="*/ 1029 h 1041"/>
                    <a:gd name="T38" fmla="*/ 17 w 352"/>
                    <a:gd name="T39" fmla="*/ 1007 h 1041"/>
                    <a:gd name="T40" fmla="*/ 77 w 352"/>
                    <a:gd name="T41" fmla="*/ 869 h 1041"/>
                    <a:gd name="T42" fmla="*/ 83 w 352"/>
                    <a:gd name="T43" fmla="*/ 804 h 1041"/>
                    <a:gd name="T44" fmla="*/ 71 w 352"/>
                    <a:gd name="T45" fmla="*/ 666 h 1041"/>
                    <a:gd name="T46" fmla="*/ 49 w 352"/>
                    <a:gd name="T47" fmla="*/ 439 h 1041"/>
                    <a:gd name="T48" fmla="*/ 0 w 352"/>
                    <a:gd name="T49" fmla="*/ 0 h 1041"/>
                    <a:gd name="T50" fmla="*/ 288 w 352"/>
                    <a:gd name="T51" fmla="*/ 23 h 10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52" h="1041">
                      <a:moveTo>
                        <a:pt x="288" y="23"/>
                      </a:moveTo>
                      <a:lnTo>
                        <a:pt x="284" y="322"/>
                      </a:lnTo>
                      <a:lnTo>
                        <a:pt x="286" y="575"/>
                      </a:lnTo>
                      <a:lnTo>
                        <a:pt x="271" y="819"/>
                      </a:lnTo>
                      <a:lnTo>
                        <a:pt x="310" y="925"/>
                      </a:lnTo>
                      <a:lnTo>
                        <a:pt x="342" y="995"/>
                      </a:lnTo>
                      <a:lnTo>
                        <a:pt x="352" y="1016"/>
                      </a:lnTo>
                      <a:lnTo>
                        <a:pt x="337" y="1041"/>
                      </a:lnTo>
                      <a:lnTo>
                        <a:pt x="274" y="1037"/>
                      </a:lnTo>
                      <a:lnTo>
                        <a:pt x="218" y="899"/>
                      </a:lnTo>
                      <a:lnTo>
                        <a:pt x="214" y="812"/>
                      </a:lnTo>
                      <a:lnTo>
                        <a:pt x="173" y="524"/>
                      </a:lnTo>
                      <a:lnTo>
                        <a:pt x="167" y="458"/>
                      </a:lnTo>
                      <a:lnTo>
                        <a:pt x="169" y="592"/>
                      </a:lnTo>
                      <a:lnTo>
                        <a:pt x="150" y="783"/>
                      </a:lnTo>
                      <a:lnTo>
                        <a:pt x="156" y="872"/>
                      </a:lnTo>
                      <a:lnTo>
                        <a:pt x="128" y="961"/>
                      </a:lnTo>
                      <a:lnTo>
                        <a:pt x="90" y="1026"/>
                      </a:lnTo>
                      <a:lnTo>
                        <a:pt x="34" y="1029"/>
                      </a:lnTo>
                      <a:lnTo>
                        <a:pt x="17" y="1007"/>
                      </a:lnTo>
                      <a:lnTo>
                        <a:pt x="77" y="869"/>
                      </a:lnTo>
                      <a:lnTo>
                        <a:pt x="83" y="804"/>
                      </a:lnTo>
                      <a:lnTo>
                        <a:pt x="71" y="666"/>
                      </a:lnTo>
                      <a:lnTo>
                        <a:pt x="49" y="439"/>
                      </a:lnTo>
                      <a:lnTo>
                        <a:pt x="0" y="0"/>
                      </a:lnTo>
                      <a:lnTo>
                        <a:pt x="288" y="23"/>
                      </a:lnTo>
                      <a:close/>
                    </a:path>
                  </a:pathLst>
                </a:custGeom>
                <a:solidFill>
                  <a:srgbClr val="FF7F7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36073" name="Freeform 201"/>
                <p:cNvSpPr>
                  <a:spLocks/>
                </p:cNvSpPr>
                <p:nvPr/>
              </p:nvSpPr>
              <p:spPr bwMode="auto">
                <a:xfrm>
                  <a:off x="4360" y="2058"/>
                  <a:ext cx="83" cy="131"/>
                </a:xfrm>
                <a:custGeom>
                  <a:avLst/>
                  <a:gdLst>
                    <a:gd name="T0" fmla="*/ 0 w 83"/>
                    <a:gd name="T1" fmla="*/ 0 h 131"/>
                    <a:gd name="T2" fmla="*/ 0 w 83"/>
                    <a:gd name="T3" fmla="*/ 68 h 131"/>
                    <a:gd name="T4" fmla="*/ 83 w 83"/>
                    <a:gd name="T5" fmla="*/ 131 h 131"/>
                    <a:gd name="T6" fmla="*/ 45 w 83"/>
                    <a:gd name="T7" fmla="*/ 10 h 131"/>
                    <a:gd name="T8" fmla="*/ 0 w 83"/>
                    <a:gd name="T9" fmla="*/ 0 h 131"/>
                  </a:gdLst>
                  <a:ahLst/>
                  <a:cxnLst>
                    <a:cxn ang="0">
                      <a:pos x="T0" y="T1"/>
                    </a:cxn>
                    <a:cxn ang="0">
                      <a:pos x="T2" y="T3"/>
                    </a:cxn>
                    <a:cxn ang="0">
                      <a:pos x="T4" y="T5"/>
                    </a:cxn>
                    <a:cxn ang="0">
                      <a:pos x="T6" y="T7"/>
                    </a:cxn>
                    <a:cxn ang="0">
                      <a:pos x="T8" y="T9"/>
                    </a:cxn>
                  </a:cxnLst>
                  <a:rect l="0" t="0" r="r" b="b"/>
                  <a:pathLst>
                    <a:path w="83" h="131">
                      <a:moveTo>
                        <a:pt x="0" y="0"/>
                      </a:moveTo>
                      <a:lnTo>
                        <a:pt x="0" y="68"/>
                      </a:lnTo>
                      <a:lnTo>
                        <a:pt x="83" y="131"/>
                      </a:lnTo>
                      <a:lnTo>
                        <a:pt x="45" y="10"/>
                      </a:lnTo>
                      <a:lnTo>
                        <a:pt x="0" y="0"/>
                      </a:lnTo>
                      <a:close/>
                    </a:path>
                  </a:pathLst>
                </a:custGeom>
                <a:solidFill>
                  <a:srgbClr val="FF7F7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sp>
            <p:nvSpPr>
              <p:cNvPr id="336074" name="Freeform 202"/>
              <p:cNvSpPr>
                <a:spLocks/>
              </p:cNvSpPr>
              <p:nvPr/>
            </p:nvSpPr>
            <p:spPr bwMode="auto">
              <a:xfrm>
                <a:off x="4642" y="2355"/>
                <a:ext cx="26" cy="462"/>
              </a:xfrm>
              <a:custGeom>
                <a:avLst/>
                <a:gdLst>
                  <a:gd name="T0" fmla="*/ 0 w 26"/>
                  <a:gd name="T1" fmla="*/ 0 h 462"/>
                  <a:gd name="T2" fmla="*/ 0 w 26"/>
                  <a:gd name="T3" fmla="*/ 154 h 462"/>
                  <a:gd name="T4" fmla="*/ 5 w 26"/>
                  <a:gd name="T5" fmla="*/ 245 h 462"/>
                  <a:gd name="T6" fmla="*/ 11 w 26"/>
                  <a:gd name="T7" fmla="*/ 343 h 462"/>
                  <a:gd name="T8" fmla="*/ 26 w 26"/>
                  <a:gd name="T9" fmla="*/ 439 h 462"/>
                  <a:gd name="T10" fmla="*/ 22 w 26"/>
                  <a:gd name="T11" fmla="*/ 462 h 462"/>
                  <a:gd name="T12" fmla="*/ 0 w 26"/>
                  <a:gd name="T13" fmla="*/ 0 h 462"/>
                </a:gdLst>
                <a:ahLst/>
                <a:cxnLst>
                  <a:cxn ang="0">
                    <a:pos x="T0" y="T1"/>
                  </a:cxn>
                  <a:cxn ang="0">
                    <a:pos x="T2" y="T3"/>
                  </a:cxn>
                  <a:cxn ang="0">
                    <a:pos x="T4" y="T5"/>
                  </a:cxn>
                  <a:cxn ang="0">
                    <a:pos x="T6" y="T7"/>
                  </a:cxn>
                  <a:cxn ang="0">
                    <a:pos x="T8" y="T9"/>
                  </a:cxn>
                  <a:cxn ang="0">
                    <a:pos x="T10" y="T11"/>
                  </a:cxn>
                  <a:cxn ang="0">
                    <a:pos x="T12" y="T13"/>
                  </a:cxn>
                </a:cxnLst>
                <a:rect l="0" t="0" r="r" b="b"/>
                <a:pathLst>
                  <a:path w="26" h="462">
                    <a:moveTo>
                      <a:pt x="0" y="0"/>
                    </a:moveTo>
                    <a:lnTo>
                      <a:pt x="0" y="154"/>
                    </a:lnTo>
                    <a:lnTo>
                      <a:pt x="5" y="245"/>
                    </a:lnTo>
                    <a:lnTo>
                      <a:pt x="11" y="343"/>
                    </a:lnTo>
                    <a:lnTo>
                      <a:pt x="26" y="439"/>
                    </a:lnTo>
                    <a:lnTo>
                      <a:pt x="22" y="462"/>
                    </a:lnTo>
                    <a:lnTo>
                      <a:pt x="0" y="0"/>
                    </a:lnTo>
                    <a:close/>
                  </a:path>
                </a:pathLst>
              </a:custGeom>
              <a:solidFill>
                <a:srgbClr val="FF7F7F"/>
              </a:solidFill>
              <a:ln w="23813">
                <a:solidFill>
                  <a:srgbClr val="FF5F1F"/>
                </a:solidFill>
                <a:prstDash val="solid"/>
                <a:round/>
                <a:headEnd/>
                <a:tailEnd/>
              </a:ln>
            </p:spPr>
            <p:txBody>
              <a:bodyPr/>
              <a:lstStyle/>
              <a:p>
                <a:endParaRPr lang="en-US"/>
              </a:p>
            </p:txBody>
          </p:sp>
        </p:grpSp>
        <p:grpSp>
          <p:nvGrpSpPr>
            <p:cNvPr id="336075" name="Group 203"/>
            <p:cNvGrpSpPr>
              <a:grpSpLocks/>
            </p:cNvGrpSpPr>
            <p:nvPr/>
          </p:nvGrpSpPr>
          <p:grpSpPr bwMode="auto">
            <a:xfrm>
              <a:off x="4495" y="3216"/>
              <a:ext cx="374" cy="294"/>
              <a:chOff x="4495" y="3216"/>
              <a:chExt cx="374" cy="294"/>
            </a:xfrm>
          </p:grpSpPr>
          <p:sp>
            <p:nvSpPr>
              <p:cNvPr id="336076" name="Freeform 204"/>
              <p:cNvSpPr>
                <a:spLocks/>
              </p:cNvSpPr>
              <p:nvPr/>
            </p:nvSpPr>
            <p:spPr bwMode="auto">
              <a:xfrm>
                <a:off x="4495" y="3216"/>
                <a:ext cx="169" cy="277"/>
              </a:xfrm>
              <a:custGeom>
                <a:avLst/>
                <a:gdLst>
                  <a:gd name="T0" fmla="*/ 158 w 169"/>
                  <a:gd name="T1" fmla="*/ 0 h 277"/>
                  <a:gd name="T2" fmla="*/ 169 w 169"/>
                  <a:gd name="T3" fmla="*/ 42 h 277"/>
                  <a:gd name="T4" fmla="*/ 169 w 169"/>
                  <a:gd name="T5" fmla="*/ 123 h 277"/>
                  <a:gd name="T6" fmla="*/ 152 w 169"/>
                  <a:gd name="T7" fmla="*/ 93 h 277"/>
                  <a:gd name="T8" fmla="*/ 134 w 169"/>
                  <a:gd name="T9" fmla="*/ 133 h 277"/>
                  <a:gd name="T10" fmla="*/ 128 w 169"/>
                  <a:gd name="T11" fmla="*/ 190 h 277"/>
                  <a:gd name="T12" fmla="*/ 102 w 169"/>
                  <a:gd name="T13" fmla="*/ 241 h 277"/>
                  <a:gd name="T14" fmla="*/ 60 w 169"/>
                  <a:gd name="T15" fmla="*/ 269 h 277"/>
                  <a:gd name="T16" fmla="*/ 28 w 169"/>
                  <a:gd name="T17" fmla="*/ 277 h 277"/>
                  <a:gd name="T18" fmla="*/ 0 w 169"/>
                  <a:gd name="T19" fmla="*/ 271 h 277"/>
                  <a:gd name="T20" fmla="*/ 0 w 169"/>
                  <a:gd name="T21" fmla="*/ 216 h 277"/>
                  <a:gd name="T22" fmla="*/ 23 w 169"/>
                  <a:gd name="T23" fmla="*/ 135 h 277"/>
                  <a:gd name="T24" fmla="*/ 36 w 169"/>
                  <a:gd name="T25" fmla="*/ 156 h 277"/>
                  <a:gd name="T26" fmla="*/ 60 w 169"/>
                  <a:gd name="T27" fmla="*/ 156 h 277"/>
                  <a:gd name="T28" fmla="*/ 94 w 169"/>
                  <a:gd name="T29" fmla="*/ 152 h 277"/>
                  <a:gd name="T30" fmla="*/ 117 w 169"/>
                  <a:gd name="T31" fmla="*/ 116 h 277"/>
                  <a:gd name="T32" fmla="*/ 137 w 169"/>
                  <a:gd name="T33" fmla="*/ 72 h 277"/>
                  <a:gd name="T34" fmla="*/ 158 w 169"/>
                  <a:gd name="T35" fmla="*/ 0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9" h="277">
                    <a:moveTo>
                      <a:pt x="158" y="0"/>
                    </a:moveTo>
                    <a:lnTo>
                      <a:pt x="169" y="42"/>
                    </a:lnTo>
                    <a:lnTo>
                      <a:pt x="169" y="123"/>
                    </a:lnTo>
                    <a:lnTo>
                      <a:pt x="152" y="93"/>
                    </a:lnTo>
                    <a:lnTo>
                      <a:pt x="134" y="133"/>
                    </a:lnTo>
                    <a:lnTo>
                      <a:pt x="128" y="190"/>
                    </a:lnTo>
                    <a:lnTo>
                      <a:pt x="102" y="241"/>
                    </a:lnTo>
                    <a:lnTo>
                      <a:pt x="60" y="269"/>
                    </a:lnTo>
                    <a:lnTo>
                      <a:pt x="28" y="277"/>
                    </a:lnTo>
                    <a:lnTo>
                      <a:pt x="0" y="271"/>
                    </a:lnTo>
                    <a:lnTo>
                      <a:pt x="0" y="216"/>
                    </a:lnTo>
                    <a:lnTo>
                      <a:pt x="23" y="135"/>
                    </a:lnTo>
                    <a:lnTo>
                      <a:pt x="36" y="156"/>
                    </a:lnTo>
                    <a:lnTo>
                      <a:pt x="60" y="156"/>
                    </a:lnTo>
                    <a:lnTo>
                      <a:pt x="94" y="152"/>
                    </a:lnTo>
                    <a:lnTo>
                      <a:pt x="117" y="116"/>
                    </a:lnTo>
                    <a:lnTo>
                      <a:pt x="137" y="72"/>
                    </a:lnTo>
                    <a:lnTo>
                      <a:pt x="158"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36077" name="Freeform 205"/>
              <p:cNvSpPr>
                <a:spLocks/>
              </p:cNvSpPr>
              <p:nvPr/>
            </p:nvSpPr>
            <p:spPr bwMode="auto">
              <a:xfrm>
                <a:off x="4713" y="3222"/>
                <a:ext cx="156" cy="288"/>
              </a:xfrm>
              <a:custGeom>
                <a:avLst/>
                <a:gdLst>
                  <a:gd name="T0" fmla="*/ 2 w 156"/>
                  <a:gd name="T1" fmla="*/ 0 h 288"/>
                  <a:gd name="T2" fmla="*/ 0 w 156"/>
                  <a:gd name="T3" fmla="*/ 114 h 288"/>
                  <a:gd name="T4" fmla="*/ 10 w 156"/>
                  <a:gd name="T5" fmla="*/ 85 h 288"/>
                  <a:gd name="T6" fmla="*/ 23 w 156"/>
                  <a:gd name="T7" fmla="*/ 121 h 288"/>
                  <a:gd name="T8" fmla="*/ 34 w 156"/>
                  <a:gd name="T9" fmla="*/ 176 h 288"/>
                  <a:gd name="T10" fmla="*/ 47 w 156"/>
                  <a:gd name="T11" fmla="*/ 222 h 288"/>
                  <a:gd name="T12" fmla="*/ 79 w 156"/>
                  <a:gd name="T13" fmla="*/ 258 h 288"/>
                  <a:gd name="T14" fmla="*/ 107 w 156"/>
                  <a:gd name="T15" fmla="*/ 278 h 288"/>
                  <a:gd name="T16" fmla="*/ 136 w 156"/>
                  <a:gd name="T17" fmla="*/ 288 h 288"/>
                  <a:gd name="T18" fmla="*/ 145 w 156"/>
                  <a:gd name="T19" fmla="*/ 273 h 288"/>
                  <a:gd name="T20" fmla="*/ 154 w 156"/>
                  <a:gd name="T21" fmla="*/ 246 h 288"/>
                  <a:gd name="T22" fmla="*/ 156 w 156"/>
                  <a:gd name="T23" fmla="*/ 218 h 288"/>
                  <a:gd name="T24" fmla="*/ 153 w 156"/>
                  <a:gd name="T25" fmla="*/ 189 h 288"/>
                  <a:gd name="T26" fmla="*/ 139 w 156"/>
                  <a:gd name="T27" fmla="*/ 140 h 288"/>
                  <a:gd name="T28" fmla="*/ 117 w 156"/>
                  <a:gd name="T29" fmla="*/ 157 h 288"/>
                  <a:gd name="T30" fmla="*/ 83 w 156"/>
                  <a:gd name="T31" fmla="*/ 157 h 288"/>
                  <a:gd name="T32" fmla="*/ 60 w 156"/>
                  <a:gd name="T33" fmla="*/ 155 h 288"/>
                  <a:gd name="T34" fmla="*/ 19 w 156"/>
                  <a:gd name="T35" fmla="*/ 59 h 288"/>
                  <a:gd name="T36" fmla="*/ 2 w 156"/>
                  <a:gd name="T37" fmla="*/ 0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6" h="288">
                    <a:moveTo>
                      <a:pt x="2" y="0"/>
                    </a:moveTo>
                    <a:lnTo>
                      <a:pt x="0" y="114"/>
                    </a:lnTo>
                    <a:lnTo>
                      <a:pt x="10" y="85"/>
                    </a:lnTo>
                    <a:lnTo>
                      <a:pt x="23" y="121"/>
                    </a:lnTo>
                    <a:lnTo>
                      <a:pt x="34" y="176"/>
                    </a:lnTo>
                    <a:lnTo>
                      <a:pt x="47" y="222"/>
                    </a:lnTo>
                    <a:lnTo>
                      <a:pt x="79" y="258"/>
                    </a:lnTo>
                    <a:lnTo>
                      <a:pt x="107" y="278"/>
                    </a:lnTo>
                    <a:lnTo>
                      <a:pt x="136" y="288"/>
                    </a:lnTo>
                    <a:lnTo>
                      <a:pt x="145" y="273"/>
                    </a:lnTo>
                    <a:lnTo>
                      <a:pt x="154" y="246"/>
                    </a:lnTo>
                    <a:lnTo>
                      <a:pt x="156" y="218"/>
                    </a:lnTo>
                    <a:lnTo>
                      <a:pt x="153" y="189"/>
                    </a:lnTo>
                    <a:lnTo>
                      <a:pt x="139" y="140"/>
                    </a:lnTo>
                    <a:lnTo>
                      <a:pt x="117" y="157"/>
                    </a:lnTo>
                    <a:lnTo>
                      <a:pt x="83" y="157"/>
                    </a:lnTo>
                    <a:lnTo>
                      <a:pt x="60" y="155"/>
                    </a:lnTo>
                    <a:lnTo>
                      <a:pt x="19" y="59"/>
                    </a:lnTo>
                    <a:lnTo>
                      <a:pt x="2"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sp>
          <p:nvSpPr>
            <p:cNvPr id="336078" name="Freeform 206"/>
            <p:cNvSpPr>
              <a:spLocks/>
            </p:cNvSpPr>
            <p:nvPr/>
          </p:nvSpPr>
          <p:spPr bwMode="auto">
            <a:xfrm>
              <a:off x="4349" y="1171"/>
              <a:ext cx="597" cy="2034"/>
            </a:xfrm>
            <a:custGeom>
              <a:avLst/>
              <a:gdLst>
                <a:gd name="T0" fmla="*/ 428 w 597"/>
                <a:gd name="T1" fmla="*/ 21 h 2034"/>
                <a:gd name="T2" fmla="*/ 545 w 597"/>
                <a:gd name="T3" fmla="*/ 89 h 2034"/>
                <a:gd name="T4" fmla="*/ 575 w 597"/>
                <a:gd name="T5" fmla="*/ 144 h 2034"/>
                <a:gd name="T6" fmla="*/ 597 w 597"/>
                <a:gd name="T7" fmla="*/ 611 h 2034"/>
                <a:gd name="T8" fmla="*/ 588 w 597"/>
                <a:gd name="T9" fmla="*/ 723 h 2034"/>
                <a:gd name="T10" fmla="*/ 517 w 597"/>
                <a:gd name="T11" fmla="*/ 713 h 2034"/>
                <a:gd name="T12" fmla="*/ 520 w 597"/>
                <a:gd name="T13" fmla="*/ 989 h 2034"/>
                <a:gd name="T14" fmla="*/ 487 w 597"/>
                <a:gd name="T15" fmla="*/ 989 h 2034"/>
                <a:gd name="T16" fmla="*/ 445 w 597"/>
                <a:gd name="T17" fmla="*/ 1565 h 2034"/>
                <a:gd name="T18" fmla="*/ 441 w 597"/>
                <a:gd name="T19" fmla="*/ 1869 h 2034"/>
                <a:gd name="T20" fmla="*/ 436 w 597"/>
                <a:gd name="T21" fmla="*/ 2008 h 2034"/>
                <a:gd name="T22" fmla="*/ 406 w 597"/>
                <a:gd name="T23" fmla="*/ 2034 h 2034"/>
                <a:gd name="T24" fmla="*/ 355 w 597"/>
                <a:gd name="T25" fmla="*/ 2011 h 2034"/>
                <a:gd name="T26" fmla="*/ 327 w 597"/>
                <a:gd name="T27" fmla="*/ 1777 h 2034"/>
                <a:gd name="T28" fmla="*/ 306 w 597"/>
                <a:gd name="T29" fmla="*/ 2021 h 2034"/>
                <a:gd name="T30" fmla="*/ 263 w 597"/>
                <a:gd name="T31" fmla="*/ 2032 h 2034"/>
                <a:gd name="T32" fmla="*/ 223 w 597"/>
                <a:gd name="T33" fmla="*/ 2015 h 2034"/>
                <a:gd name="T34" fmla="*/ 180 w 597"/>
                <a:gd name="T35" fmla="*/ 1552 h 2034"/>
                <a:gd name="T36" fmla="*/ 127 w 597"/>
                <a:gd name="T37" fmla="*/ 1215 h 2034"/>
                <a:gd name="T38" fmla="*/ 47 w 597"/>
                <a:gd name="T39" fmla="*/ 901 h 2034"/>
                <a:gd name="T40" fmla="*/ 0 w 597"/>
                <a:gd name="T41" fmla="*/ 895 h 2034"/>
                <a:gd name="T42" fmla="*/ 43 w 597"/>
                <a:gd name="T43" fmla="*/ 461 h 2034"/>
                <a:gd name="T44" fmla="*/ 45 w 597"/>
                <a:gd name="T45" fmla="*/ 123 h 2034"/>
                <a:gd name="T46" fmla="*/ 71 w 597"/>
                <a:gd name="T47" fmla="*/ 85 h 2034"/>
                <a:gd name="T48" fmla="*/ 195 w 597"/>
                <a:gd name="T49" fmla="*/ 0 h 2034"/>
                <a:gd name="T50" fmla="*/ 300 w 597"/>
                <a:gd name="T51" fmla="*/ 183 h 2034"/>
                <a:gd name="T52" fmla="*/ 428 w 597"/>
                <a:gd name="T53" fmla="*/ 21 h 2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97" h="2034">
                  <a:moveTo>
                    <a:pt x="428" y="21"/>
                  </a:moveTo>
                  <a:lnTo>
                    <a:pt x="545" y="89"/>
                  </a:lnTo>
                  <a:lnTo>
                    <a:pt x="575" y="144"/>
                  </a:lnTo>
                  <a:lnTo>
                    <a:pt x="597" y="611"/>
                  </a:lnTo>
                  <a:lnTo>
                    <a:pt x="588" y="723"/>
                  </a:lnTo>
                  <a:lnTo>
                    <a:pt x="517" y="713"/>
                  </a:lnTo>
                  <a:lnTo>
                    <a:pt x="520" y="989"/>
                  </a:lnTo>
                  <a:lnTo>
                    <a:pt x="487" y="989"/>
                  </a:lnTo>
                  <a:lnTo>
                    <a:pt x="445" y="1565"/>
                  </a:lnTo>
                  <a:lnTo>
                    <a:pt x="441" y="1869"/>
                  </a:lnTo>
                  <a:lnTo>
                    <a:pt x="436" y="2008"/>
                  </a:lnTo>
                  <a:lnTo>
                    <a:pt x="406" y="2034"/>
                  </a:lnTo>
                  <a:lnTo>
                    <a:pt x="355" y="2011"/>
                  </a:lnTo>
                  <a:lnTo>
                    <a:pt x="327" y="1777"/>
                  </a:lnTo>
                  <a:lnTo>
                    <a:pt x="306" y="2021"/>
                  </a:lnTo>
                  <a:lnTo>
                    <a:pt x="263" y="2032"/>
                  </a:lnTo>
                  <a:lnTo>
                    <a:pt x="223" y="2015"/>
                  </a:lnTo>
                  <a:lnTo>
                    <a:pt x="180" y="1552"/>
                  </a:lnTo>
                  <a:lnTo>
                    <a:pt x="127" y="1215"/>
                  </a:lnTo>
                  <a:lnTo>
                    <a:pt x="47" y="901"/>
                  </a:lnTo>
                  <a:lnTo>
                    <a:pt x="0" y="895"/>
                  </a:lnTo>
                  <a:lnTo>
                    <a:pt x="43" y="461"/>
                  </a:lnTo>
                  <a:lnTo>
                    <a:pt x="45" y="123"/>
                  </a:lnTo>
                  <a:lnTo>
                    <a:pt x="71" y="85"/>
                  </a:lnTo>
                  <a:lnTo>
                    <a:pt x="195" y="0"/>
                  </a:lnTo>
                  <a:lnTo>
                    <a:pt x="300" y="183"/>
                  </a:lnTo>
                  <a:lnTo>
                    <a:pt x="428" y="21"/>
                  </a:lnTo>
                  <a:close/>
                </a:path>
              </a:pathLst>
            </a:custGeom>
            <a:solidFill>
              <a:srgbClr val="9F9F9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nvGrpSpPr>
            <p:cNvPr id="336079" name="Group 207"/>
            <p:cNvGrpSpPr>
              <a:grpSpLocks/>
            </p:cNvGrpSpPr>
            <p:nvPr/>
          </p:nvGrpSpPr>
          <p:grpSpPr bwMode="auto">
            <a:xfrm>
              <a:off x="4499" y="1383"/>
              <a:ext cx="368" cy="503"/>
              <a:chOff x="4499" y="1383"/>
              <a:chExt cx="368" cy="503"/>
            </a:xfrm>
          </p:grpSpPr>
          <p:sp>
            <p:nvSpPr>
              <p:cNvPr id="336080" name="Freeform 208"/>
              <p:cNvSpPr>
                <a:spLocks/>
              </p:cNvSpPr>
              <p:nvPr/>
            </p:nvSpPr>
            <p:spPr bwMode="auto">
              <a:xfrm>
                <a:off x="4523" y="1383"/>
                <a:ext cx="316" cy="380"/>
              </a:xfrm>
              <a:custGeom>
                <a:avLst/>
                <a:gdLst>
                  <a:gd name="T0" fmla="*/ 316 w 316"/>
                  <a:gd name="T1" fmla="*/ 134 h 380"/>
                  <a:gd name="T2" fmla="*/ 113 w 316"/>
                  <a:gd name="T3" fmla="*/ 0 h 380"/>
                  <a:gd name="T4" fmla="*/ 0 w 316"/>
                  <a:gd name="T5" fmla="*/ 255 h 380"/>
                  <a:gd name="T6" fmla="*/ 203 w 316"/>
                  <a:gd name="T7" fmla="*/ 380 h 380"/>
                  <a:gd name="T8" fmla="*/ 316 w 316"/>
                  <a:gd name="T9" fmla="*/ 134 h 380"/>
                </a:gdLst>
                <a:ahLst/>
                <a:cxnLst>
                  <a:cxn ang="0">
                    <a:pos x="T0" y="T1"/>
                  </a:cxn>
                  <a:cxn ang="0">
                    <a:pos x="T2" y="T3"/>
                  </a:cxn>
                  <a:cxn ang="0">
                    <a:pos x="T4" y="T5"/>
                  </a:cxn>
                  <a:cxn ang="0">
                    <a:pos x="T6" y="T7"/>
                  </a:cxn>
                  <a:cxn ang="0">
                    <a:pos x="T8" y="T9"/>
                  </a:cxn>
                </a:cxnLst>
                <a:rect l="0" t="0" r="r" b="b"/>
                <a:pathLst>
                  <a:path w="316" h="380">
                    <a:moveTo>
                      <a:pt x="316" y="134"/>
                    </a:moveTo>
                    <a:lnTo>
                      <a:pt x="113" y="0"/>
                    </a:lnTo>
                    <a:lnTo>
                      <a:pt x="0" y="255"/>
                    </a:lnTo>
                    <a:lnTo>
                      <a:pt x="203" y="380"/>
                    </a:lnTo>
                    <a:lnTo>
                      <a:pt x="316" y="134"/>
                    </a:lnTo>
                    <a:close/>
                  </a:path>
                </a:pathLst>
              </a:custGeom>
              <a:solidFill>
                <a:srgbClr val="DFD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36081" name="Freeform 209"/>
              <p:cNvSpPr>
                <a:spLocks/>
              </p:cNvSpPr>
              <p:nvPr/>
            </p:nvSpPr>
            <p:spPr bwMode="auto">
              <a:xfrm>
                <a:off x="4499" y="1542"/>
                <a:ext cx="137" cy="204"/>
              </a:xfrm>
              <a:custGeom>
                <a:avLst/>
                <a:gdLst>
                  <a:gd name="T0" fmla="*/ 137 w 137"/>
                  <a:gd name="T1" fmla="*/ 125 h 204"/>
                  <a:gd name="T2" fmla="*/ 103 w 137"/>
                  <a:gd name="T3" fmla="*/ 94 h 204"/>
                  <a:gd name="T4" fmla="*/ 85 w 137"/>
                  <a:gd name="T5" fmla="*/ 34 h 204"/>
                  <a:gd name="T6" fmla="*/ 58 w 137"/>
                  <a:gd name="T7" fmla="*/ 15 h 204"/>
                  <a:gd name="T8" fmla="*/ 45 w 137"/>
                  <a:gd name="T9" fmla="*/ 0 h 204"/>
                  <a:gd name="T10" fmla="*/ 36 w 137"/>
                  <a:gd name="T11" fmla="*/ 5 h 204"/>
                  <a:gd name="T12" fmla="*/ 34 w 137"/>
                  <a:gd name="T13" fmla="*/ 20 h 204"/>
                  <a:gd name="T14" fmla="*/ 7 w 137"/>
                  <a:gd name="T15" fmla="*/ 49 h 204"/>
                  <a:gd name="T16" fmla="*/ 0 w 137"/>
                  <a:gd name="T17" fmla="*/ 100 h 204"/>
                  <a:gd name="T18" fmla="*/ 7 w 137"/>
                  <a:gd name="T19" fmla="*/ 136 h 204"/>
                  <a:gd name="T20" fmla="*/ 47 w 137"/>
                  <a:gd name="T21" fmla="*/ 176 h 204"/>
                  <a:gd name="T22" fmla="*/ 124 w 137"/>
                  <a:gd name="T23" fmla="*/ 204 h 204"/>
                  <a:gd name="T24" fmla="*/ 137 w 137"/>
                  <a:gd name="T25" fmla="*/ 125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 h="204">
                    <a:moveTo>
                      <a:pt x="137" y="125"/>
                    </a:moveTo>
                    <a:lnTo>
                      <a:pt x="103" y="94"/>
                    </a:lnTo>
                    <a:lnTo>
                      <a:pt x="85" y="34"/>
                    </a:lnTo>
                    <a:lnTo>
                      <a:pt x="58" y="15"/>
                    </a:lnTo>
                    <a:lnTo>
                      <a:pt x="45" y="0"/>
                    </a:lnTo>
                    <a:lnTo>
                      <a:pt x="36" y="5"/>
                    </a:lnTo>
                    <a:lnTo>
                      <a:pt x="34" y="20"/>
                    </a:lnTo>
                    <a:lnTo>
                      <a:pt x="7" y="49"/>
                    </a:lnTo>
                    <a:lnTo>
                      <a:pt x="0" y="100"/>
                    </a:lnTo>
                    <a:lnTo>
                      <a:pt x="7" y="136"/>
                    </a:lnTo>
                    <a:lnTo>
                      <a:pt x="47" y="176"/>
                    </a:lnTo>
                    <a:lnTo>
                      <a:pt x="124" y="204"/>
                    </a:lnTo>
                    <a:lnTo>
                      <a:pt x="137" y="125"/>
                    </a:lnTo>
                    <a:close/>
                  </a:path>
                </a:pathLst>
              </a:custGeom>
              <a:solidFill>
                <a:srgbClr val="FF7F7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36082" name="Freeform 210"/>
              <p:cNvSpPr>
                <a:spLocks/>
              </p:cNvSpPr>
              <p:nvPr/>
            </p:nvSpPr>
            <p:spPr bwMode="auto">
              <a:xfrm>
                <a:off x="4612" y="1659"/>
                <a:ext cx="255" cy="227"/>
              </a:xfrm>
              <a:custGeom>
                <a:avLst/>
                <a:gdLst>
                  <a:gd name="T0" fmla="*/ 255 w 255"/>
                  <a:gd name="T1" fmla="*/ 227 h 227"/>
                  <a:gd name="T2" fmla="*/ 152 w 255"/>
                  <a:gd name="T3" fmla="*/ 187 h 227"/>
                  <a:gd name="T4" fmla="*/ 73 w 255"/>
                  <a:gd name="T5" fmla="*/ 142 h 227"/>
                  <a:gd name="T6" fmla="*/ 0 w 255"/>
                  <a:gd name="T7" fmla="*/ 98 h 227"/>
                  <a:gd name="T8" fmla="*/ 28 w 255"/>
                  <a:gd name="T9" fmla="*/ 0 h 227"/>
                  <a:gd name="T10" fmla="*/ 163 w 255"/>
                  <a:gd name="T11" fmla="*/ 62 h 227"/>
                  <a:gd name="T12" fmla="*/ 244 w 255"/>
                  <a:gd name="T13" fmla="*/ 93 h 227"/>
                  <a:gd name="T14" fmla="*/ 248 w 255"/>
                  <a:gd name="T15" fmla="*/ 76 h 227"/>
                  <a:gd name="T16" fmla="*/ 255 w 255"/>
                  <a:gd name="T17" fmla="*/ 227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5" h="227">
                    <a:moveTo>
                      <a:pt x="255" y="227"/>
                    </a:moveTo>
                    <a:lnTo>
                      <a:pt x="152" y="187"/>
                    </a:lnTo>
                    <a:lnTo>
                      <a:pt x="73" y="142"/>
                    </a:lnTo>
                    <a:lnTo>
                      <a:pt x="0" y="98"/>
                    </a:lnTo>
                    <a:lnTo>
                      <a:pt x="28" y="0"/>
                    </a:lnTo>
                    <a:lnTo>
                      <a:pt x="163" y="62"/>
                    </a:lnTo>
                    <a:lnTo>
                      <a:pt x="244" y="93"/>
                    </a:lnTo>
                    <a:lnTo>
                      <a:pt x="248" y="76"/>
                    </a:lnTo>
                    <a:lnTo>
                      <a:pt x="255" y="227"/>
                    </a:lnTo>
                    <a:close/>
                  </a:path>
                </a:pathLst>
              </a:custGeom>
              <a:solidFill>
                <a:srgbClr val="9F9F9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nvGrpSpPr>
            <p:cNvPr id="336083" name="Group 211"/>
            <p:cNvGrpSpPr>
              <a:grpSpLocks/>
            </p:cNvGrpSpPr>
            <p:nvPr/>
          </p:nvGrpSpPr>
          <p:grpSpPr bwMode="auto">
            <a:xfrm>
              <a:off x="4595" y="1733"/>
              <a:ext cx="261" cy="1230"/>
              <a:chOff x="4595" y="1733"/>
              <a:chExt cx="261" cy="1230"/>
            </a:xfrm>
          </p:grpSpPr>
          <p:grpSp>
            <p:nvGrpSpPr>
              <p:cNvPr id="336084" name="Group 212"/>
              <p:cNvGrpSpPr>
                <a:grpSpLocks/>
              </p:cNvGrpSpPr>
              <p:nvPr/>
            </p:nvGrpSpPr>
            <p:grpSpPr bwMode="auto">
              <a:xfrm>
                <a:off x="4595" y="1733"/>
                <a:ext cx="261" cy="427"/>
                <a:chOff x="4595" y="1733"/>
                <a:chExt cx="261" cy="427"/>
              </a:xfrm>
            </p:grpSpPr>
            <p:sp>
              <p:nvSpPr>
                <p:cNvPr id="336085" name="Freeform 213"/>
                <p:cNvSpPr>
                  <a:spLocks/>
                </p:cNvSpPr>
                <p:nvPr/>
              </p:nvSpPr>
              <p:spPr bwMode="auto">
                <a:xfrm>
                  <a:off x="4595" y="1733"/>
                  <a:ext cx="227" cy="427"/>
                </a:xfrm>
                <a:custGeom>
                  <a:avLst/>
                  <a:gdLst>
                    <a:gd name="T0" fmla="*/ 227 w 227"/>
                    <a:gd name="T1" fmla="*/ 427 h 427"/>
                    <a:gd name="T2" fmla="*/ 5 w 227"/>
                    <a:gd name="T3" fmla="*/ 405 h 427"/>
                    <a:gd name="T4" fmla="*/ 0 w 227"/>
                    <a:gd name="T5" fmla="*/ 0 h 427"/>
                  </a:gdLst>
                  <a:ahLst/>
                  <a:cxnLst>
                    <a:cxn ang="0">
                      <a:pos x="T0" y="T1"/>
                    </a:cxn>
                    <a:cxn ang="0">
                      <a:pos x="T2" y="T3"/>
                    </a:cxn>
                    <a:cxn ang="0">
                      <a:pos x="T4" y="T5"/>
                    </a:cxn>
                  </a:cxnLst>
                  <a:rect l="0" t="0" r="r" b="b"/>
                  <a:pathLst>
                    <a:path w="227" h="427">
                      <a:moveTo>
                        <a:pt x="227" y="427"/>
                      </a:moveTo>
                      <a:lnTo>
                        <a:pt x="5" y="405"/>
                      </a:lnTo>
                      <a:lnTo>
                        <a:pt x="0" y="0"/>
                      </a:lnTo>
                    </a:path>
                  </a:pathLst>
                </a:custGeom>
                <a:noFill/>
                <a:ln w="23813">
                  <a:solidFill>
                    <a:srgbClr val="7F7F7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36086" name="Freeform 214"/>
                <p:cNvSpPr>
                  <a:spLocks/>
                </p:cNvSpPr>
                <p:nvPr/>
              </p:nvSpPr>
              <p:spPr bwMode="auto">
                <a:xfrm>
                  <a:off x="4600" y="1784"/>
                  <a:ext cx="256" cy="108"/>
                </a:xfrm>
                <a:custGeom>
                  <a:avLst/>
                  <a:gdLst>
                    <a:gd name="T0" fmla="*/ 256 w 256"/>
                    <a:gd name="T1" fmla="*/ 108 h 108"/>
                    <a:gd name="T2" fmla="*/ 166 w 256"/>
                    <a:gd name="T3" fmla="*/ 77 h 108"/>
                    <a:gd name="T4" fmla="*/ 0 w 256"/>
                    <a:gd name="T5" fmla="*/ 0 h 108"/>
                  </a:gdLst>
                  <a:ahLst/>
                  <a:cxnLst>
                    <a:cxn ang="0">
                      <a:pos x="T0" y="T1"/>
                    </a:cxn>
                    <a:cxn ang="0">
                      <a:pos x="T2" y="T3"/>
                    </a:cxn>
                    <a:cxn ang="0">
                      <a:pos x="T4" y="T5"/>
                    </a:cxn>
                  </a:cxnLst>
                  <a:rect l="0" t="0" r="r" b="b"/>
                  <a:pathLst>
                    <a:path w="256" h="108">
                      <a:moveTo>
                        <a:pt x="256" y="108"/>
                      </a:moveTo>
                      <a:lnTo>
                        <a:pt x="166" y="77"/>
                      </a:lnTo>
                      <a:lnTo>
                        <a:pt x="0" y="0"/>
                      </a:lnTo>
                    </a:path>
                  </a:pathLst>
                </a:custGeom>
                <a:noFill/>
                <a:ln w="23813">
                  <a:solidFill>
                    <a:srgbClr val="7F7F7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336087" name="Freeform 215"/>
              <p:cNvSpPr>
                <a:spLocks/>
              </p:cNvSpPr>
              <p:nvPr/>
            </p:nvSpPr>
            <p:spPr bwMode="auto">
              <a:xfrm>
                <a:off x="4640" y="2223"/>
                <a:ext cx="34" cy="740"/>
              </a:xfrm>
              <a:custGeom>
                <a:avLst/>
                <a:gdLst>
                  <a:gd name="T0" fmla="*/ 0 w 34"/>
                  <a:gd name="T1" fmla="*/ 0 h 740"/>
                  <a:gd name="T2" fmla="*/ 11 w 34"/>
                  <a:gd name="T3" fmla="*/ 397 h 740"/>
                  <a:gd name="T4" fmla="*/ 34 w 34"/>
                  <a:gd name="T5" fmla="*/ 740 h 740"/>
                </a:gdLst>
                <a:ahLst/>
                <a:cxnLst>
                  <a:cxn ang="0">
                    <a:pos x="T0" y="T1"/>
                  </a:cxn>
                  <a:cxn ang="0">
                    <a:pos x="T2" y="T3"/>
                  </a:cxn>
                  <a:cxn ang="0">
                    <a:pos x="T4" y="T5"/>
                  </a:cxn>
                </a:cxnLst>
                <a:rect l="0" t="0" r="r" b="b"/>
                <a:pathLst>
                  <a:path w="34" h="740">
                    <a:moveTo>
                      <a:pt x="0" y="0"/>
                    </a:moveTo>
                    <a:lnTo>
                      <a:pt x="11" y="397"/>
                    </a:lnTo>
                    <a:lnTo>
                      <a:pt x="34" y="740"/>
                    </a:lnTo>
                  </a:path>
                </a:pathLst>
              </a:custGeom>
              <a:noFill/>
              <a:ln w="23813">
                <a:solidFill>
                  <a:srgbClr val="7F7F7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sp>
        <p:nvSpPr>
          <p:cNvPr id="336088" name="Rectangle 216"/>
          <p:cNvSpPr>
            <a:spLocks noGrp="1" noChangeArrowheads="1"/>
          </p:cNvSpPr>
          <p:nvPr>
            <p:ph type="ctrTitle"/>
          </p:nvPr>
        </p:nvSpPr>
        <p:spPr>
          <a:xfrm>
            <a:off x="0" y="0"/>
            <a:ext cx="8915400" cy="1066800"/>
          </a:xfrm>
        </p:spPr>
        <p:txBody>
          <a:bodyPr/>
          <a:lstStyle/>
          <a:p>
            <a:pPr algn="ctr"/>
            <a:r>
              <a:rPr lang="en-US" sz="3200" b="1">
                <a:solidFill>
                  <a:schemeClr val="tx1"/>
                </a:solidFill>
              </a:rPr>
              <a:t>The Changing Nature of the Workforce</a:t>
            </a:r>
          </a:p>
        </p:txBody>
      </p:sp>
      <p:sp>
        <p:nvSpPr>
          <p:cNvPr id="336090" name="Rectangle 218"/>
          <p:cNvSpPr>
            <a:spLocks noChangeArrowheads="1"/>
          </p:cNvSpPr>
          <p:nvPr/>
        </p:nvSpPr>
        <p:spPr bwMode="auto">
          <a:xfrm>
            <a:off x="0" y="5791200"/>
            <a:ext cx="86868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174625" indent="-174625">
              <a:spcBef>
                <a:spcPct val="20000"/>
              </a:spcBef>
            </a:pPr>
            <a:r>
              <a:rPr lang="en-US" sz="2000" b="1">
                <a:latin typeface="Arial" charset="0"/>
              </a:rPr>
              <a:t>    This is the first time in history, where we have four generations working side-by-side in the workplace competing for the same jobs.</a:t>
            </a:r>
            <a:r>
              <a:rPr lang="en-US" sz="2000">
                <a:latin typeface="Arial" charset="0"/>
              </a:rPr>
              <a:t> </a:t>
            </a:r>
          </a:p>
          <a:p>
            <a:pPr marL="174625" indent="-174625">
              <a:spcBef>
                <a:spcPct val="20000"/>
              </a:spcBef>
              <a:buFontTx/>
              <a:buChar char="•"/>
            </a:pPr>
            <a:endParaRPr lang="en-US" sz="1000">
              <a:latin typeface="Arial" charset="0"/>
            </a:endParaRPr>
          </a:p>
        </p:txBody>
      </p:sp>
    </p:spTree>
    <p:extLst>
      <p:ext uri="{BB962C8B-B14F-4D97-AF65-F5344CB8AC3E}">
        <p14:creationId xmlns:p14="http://schemas.microsoft.com/office/powerpoint/2010/main" val="35062303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nodeType="afterEffect">
                                  <p:stCondLst>
                                    <p:cond delay="0"/>
                                  </p:stCondLst>
                                  <p:childTnLst>
                                    <p:set>
                                      <p:cBhvr>
                                        <p:cTn id="6" dur="1" fill="hold">
                                          <p:stCondLst>
                                            <p:cond delay="0"/>
                                          </p:stCondLst>
                                        </p:cTn>
                                        <p:tgtEl>
                                          <p:spTgt spid="335874"/>
                                        </p:tgtEl>
                                        <p:attrNameLst>
                                          <p:attrName>style.visibility</p:attrName>
                                        </p:attrNameLst>
                                      </p:cBhvr>
                                      <p:to>
                                        <p:strVal val="visible"/>
                                      </p:to>
                                    </p:set>
                                    <p:anim calcmode="lin" valueType="num">
                                      <p:cBhvr additive="base">
                                        <p:cTn id="7" dur="500" fill="hold"/>
                                        <p:tgtEl>
                                          <p:spTgt spid="335874"/>
                                        </p:tgtEl>
                                        <p:attrNameLst>
                                          <p:attrName>ppt_x</p:attrName>
                                        </p:attrNameLst>
                                      </p:cBhvr>
                                      <p:tavLst>
                                        <p:tav tm="0">
                                          <p:val>
                                            <p:strVal val="0-#ppt_w/2"/>
                                          </p:val>
                                        </p:tav>
                                        <p:tav tm="100000">
                                          <p:val>
                                            <p:strVal val="#ppt_x"/>
                                          </p:val>
                                        </p:tav>
                                      </p:tavLst>
                                    </p:anim>
                                    <p:anim calcmode="lin" valueType="num">
                                      <p:cBhvr additive="base">
                                        <p:cTn id="8" dur="500" fill="hold"/>
                                        <p:tgtEl>
                                          <p:spTgt spid="335874"/>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335889"/>
                                        </p:tgtEl>
                                        <p:attrNameLst>
                                          <p:attrName>style.visibility</p:attrName>
                                        </p:attrNameLst>
                                      </p:cBhvr>
                                      <p:to>
                                        <p:strVal val="visible"/>
                                      </p:to>
                                    </p:set>
                                    <p:anim calcmode="lin" valueType="num">
                                      <p:cBhvr additive="base">
                                        <p:cTn id="11" dur="500" fill="hold"/>
                                        <p:tgtEl>
                                          <p:spTgt spid="335889"/>
                                        </p:tgtEl>
                                        <p:attrNameLst>
                                          <p:attrName>ppt_x</p:attrName>
                                        </p:attrNameLst>
                                      </p:cBhvr>
                                      <p:tavLst>
                                        <p:tav tm="0">
                                          <p:val>
                                            <p:strVal val="0-#ppt_w/2"/>
                                          </p:val>
                                        </p:tav>
                                        <p:tav tm="100000">
                                          <p:val>
                                            <p:strVal val="#ppt_x"/>
                                          </p:val>
                                        </p:tav>
                                      </p:tavLst>
                                    </p:anim>
                                    <p:anim calcmode="lin" valueType="num">
                                      <p:cBhvr additive="base">
                                        <p:cTn id="12" dur="500" fill="hold"/>
                                        <p:tgtEl>
                                          <p:spTgt spid="335889"/>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0"/>
                                  </p:stCondLst>
                                  <p:childTnLst>
                                    <p:set>
                                      <p:cBhvr>
                                        <p:cTn id="14" dur="1" fill="hold">
                                          <p:stCondLst>
                                            <p:cond delay="0"/>
                                          </p:stCondLst>
                                        </p:cTn>
                                        <p:tgtEl>
                                          <p:spTgt spid="335913"/>
                                        </p:tgtEl>
                                        <p:attrNameLst>
                                          <p:attrName>style.visibility</p:attrName>
                                        </p:attrNameLst>
                                      </p:cBhvr>
                                      <p:to>
                                        <p:strVal val="visible"/>
                                      </p:to>
                                    </p:set>
                                    <p:anim calcmode="lin" valueType="num">
                                      <p:cBhvr additive="base">
                                        <p:cTn id="15" dur="500" fill="hold"/>
                                        <p:tgtEl>
                                          <p:spTgt spid="335913"/>
                                        </p:tgtEl>
                                        <p:attrNameLst>
                                          <p:attrName>ppt_x</p:attrName>
                                        </p:attrNameLst>
                                      </p:cBhvr>
                                      <p:tavLst>
                                        <p:tav tm="0">
                                          <p:val>
                                            <p:strVal val="1+#ppt_w/2"/>
                                          </p:val>
                                        </p:tav>
                                        <p:tav tm="100000">
                                          <p:val>
                                            <p:strVal val="#ppt_x"/>
                                          </p:val>
                                        </p:tav>
                                      </p:tavLst>
                                    </p:anim>
                                    <p:anim calcmode="lin" valueType="num">
                                      <p:cBhvr additive="base">
                                        <p:cTn id="16" dur="500" fill="hold"/>
                                        <p:tgtEl>
                                          <p:spTgt spid="335913"/>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stCondLst>
                                    <p:cond delay="0"/>
                                  </p:stCondLst>
                                  <p:childTnLst>
                                    <p:set>
                                      <p:cBhvr>
                                        <p:cTn id="18" dur="1" fill="hold">
                                          <p:stCondLst>
                                            <p:cond delay="0"/>
                                          </p:stCondLst>
                                        </p:cTn>
                                        <p:tgtEl>
                                          <p:spTgt spid="335931"/>
                                        </p:tgtEl>
                                        <p:attrNameLst>
                                          <p:attrName>style.visibility</p:attrName>
                                        </p:attrNameLst>
                                      </p:cBhvr>
                                      <p:to>
                                        <p:strVal val="visible"/>
                                      </p:to>
                                    </p:set>
                                    <p:anim calcmode="lin" valueType="num">
                                      <p:cBhvr additive="base">
                                        <p:cTn id="19" dur="500" fill="hold"/>
                                        <p:tgtEl>
                                          <p:spTgt spid="335931"/>
                                        </p:tgtEl>
                                        <p:attrNameLst>
                                          <p:attrName>ppt_x</p:attrName>
                                        </p:attrNameLst>
                                      </p:cBhvr>
                                      <p:tavLst>
                                        <p:tav tm="0">
                                          <p:val>
                                            <p:strVal val="1+#ppt_w/2"/>
                                          </p:val>
                                        </p:tav>
                                        <p:tav tm="100000">
                                          <p:val>
                                            <p:strVal val="#ppt_x"/>
                                          </p:val>
                                        </p:tav>
                                      </p:tavLst>
                                    </p:anim>
                                    <p:anim calcmode="lin" valueType="num">
                                      <p:cBhvr additive="base">
                                        <p:cTn id="20" dur="500" fill="hold"/>
                                        <p:tgtEl>
                                          <p:spTgt spid="335931"/>
                                        </p:tgtEl>
                                        <p:attrNameLst>
                                          <p:attrName>ppt_y</p:attrName>
                                        </p:attrNameLst>
                                      </p:cBhvr>
                                      <p:tavLst>
                                        <p:tav tm="0">
                                          <p:val>
                                            <p:strVal val="#ppt_y"/>
                                          </p:val>
                                        </p:tav>
                                        <p:tav tm="100000">
                                          <p:val>
                                            <p:strVal val="#ppt_y"/>
                                          </p:val>
                                        </p:tav>
                                      </p:tavLst>
                                    </p:anim>
                                  </p:childTnLst>
                                </p:cTn>
                              </p:par>
                              <p:par>
                                <p:cTn id="21" presetID="2" presetClass="entr" presetSubtype="2" fill="hold" nodeType="withEffect">
                                  <p:stCondLst>
                                    <p:cond delay="0"/>
                                  </p:stCondLst>
                                  <p:childTnLst>
                                    <p:set>
                                      <p:cBhvr>
                                        <p:cTn id="22" dur="1" fill="hold">
                                          <p:stCondLst>
                                            <p:cond delay="0"/>
                                          </p:stCondLst>
                                        </p:cTn>
                                        <p:tgtEl>
                                          <p:spTgt spid="335955"/>
                                        </p:tgtEl>
                                        <p:attrNameLst>
                                          <p:attrName>style.visibility</p:attrName>
                                        </p:attrNameLst>
                                      </p:cBhvr>
                                      <p:to>
                                        <p:strVal val="visible"/>
                                      </p:to>
                                    </p:set>
                                    <p:anim calcmode="lin" valueType="num">
                                      <p:cBhvr additive="base">
                                        <p:cTn id="23" dur="500" fill="hold"/>
                                        <p:tgtEl>
                                          <p:spTgt spid="335955"/>
                                        </p:tgtEl>
                                        <p:attrNameLst>
                                          <p:attrName>ppt_x</p:attrName>
                                        </p:attrNameLst>
                                      </p:cBhvr>
                                      <p:tavLst>
                                        <p:tav tm="0">
                                          <p:val>
                                            <p:strVal val="1+#ppt_w/2"/>
                                          </p:val>
                                        </p:tav>
                                        <p:tav tm="100000">
                                          <p:val>
                                            <p:strVal val="#ppt_x"/>
                                          </p:val>
                                        </p:tav>
                                      </p:tavLst>
                                    </p:anim>
                                    <p:anim calcmode="lin" valueType="num">
                                      <p:cBhvr additive="base">
                                        <p:cTn id="24" dur="500" fill="hold"/>
                                        <p:tgtEl>
                                          <p:spTgt spid="335955"/>
                                        </p:tgtEl>
                                        <p:attrNameLst>
                                          <p:attrName>ppt_y</p:attrName>
                                        </p:attrNameLst>
                                      </p:cBhvr>
                                      <p:tavLst>
                                        <p:tav tm="0">
                                          <p:val>
                                            <p:strVal val="#ppt_y"/>
                                          </p:val>
                                        </p:tav>
                                        <p:tav tm="100000">
                                          <p:val>
                                            <p:strVal val="#ppt_y"/>
                                          </p:val>
                                        </p:tav>
                                      </p:tavLst>
                                    </p:anim>
                                  </p:childTnLst>
                                </p:cTn>
                              </p:par>
                              <p:par>
                                <p:cTn id="25" presetID="2" presetClass="entr" presetSubtype="8" fill="hold" nodeType="withEffect">
                                  <p:stCondLst>
                                    <p:cond delay="0"/>
                                  </p:stCondLst>
                                  <p:childTnLst>
                                    <p:set>
                                      <p:cBhvr>
                                        <p:cTn id="26" dur="1" fill="hold">
                                          <p:stCondLst>
                                            <p:cond delay="0"/>
                                          </p:stCondLst>
                                        </p:cTn>
                                        <p:tgtEl>
                                          <p:spTgt spid="335971"/>
                                        </p:tgtEl>
                                        <p:attrNameLst>
                                          <p:attrName>style.visibility</p:attrName>
                                        </p:attrNameLst>
                                      </p:cBhvr>
                                      <p:to>
                                        <p:strVal val="visible"/>
                                      </p:to>
                                    </p:set>
                                    <p:anim calcmode="lin" valueType="num">
                                      <p:cBhvr additive="base">
                                        <p:cTn id="27" dur="500" fill="hold"/>
                                        <p:tgtEl>
                                          <p:spTgt spid="335971"/>
                                        </p:tgtEl>
                                        <p:attrNameLst>
                                          <p:attrName>ppt_x</p:attrName>
                                        </p:attrNameLst>
                                      </p:cBhvr>
                                      <p:tavLst>
                                        <p:tav tm="0">
                                          <p:val>
                                            <p:strVal val="0-#ppt_w/2"/>
                                          </p:val>
                                        </p:tav>
                                        <p:tav tm="100000">
                                          <p:val>
                                            <p:strVal val="#ppt_x"/>
                                          </p:val>
                                        </p:tav>
                                      </p:tavLst>
                                    </p:anim>
                                    <p:anim calcmode="lin" valueType="num">
                                      <p:cBhvr additive="base">
                                        <p:cTn id="28" dur="500" fill="hold"/>
                                        <p:tgtEl>
                                          <p:spTgt spid="335971"/>
                                        </p:tgtEl>
                                        <p:attrNameLst>
                                          <p:attrName>ppt_y</p:attrName>
                                        </p:attrNameLst>
                                      </p:cBhvr>
                                      <p:tavLst>
                                        <p:tav tm="0">
                                          <p:val>
                                            <p:strVal val="#ppt_y"/>
                                          </p:val>
                                        </p:tav>
                                        <p:tav tm="100000">
                                          <p:val>
                                            <p:strVal val="#ppt_y"/>
                                          </p:val>
                                        </p:tav>
                                      </p:tavLst>
                                    </p:anim>
                                  </p:childTnLst>
                                </p:cTn>
                              </p:par>
                              <p:par>
                                <p:cTn id="29" presetID="2" presetClass="entr" presetSubtype="8" fill="hold" nodeType="withEffect">
                                  <p:stCondLst>
                                    <p:cond delay="0"/>
                                  </p:stCondLst>
                                  <p:childTnLst>
                                    <p:set>
                                      <p:cBhvr>
                                        <p:cTn id="30" dur="1" fill="hold">
                                          <p:stCondLst>
                                            <p:cond delay="0"/>
                                          </p:stCondLst>
                                        </p:cTn>
                                        <p:tgtEl>
                                          <p:spTgt spid="335991"/>
                                        </p:tgtEl>
                                        <p:attrNameLst>
                                          <p:attrName>style.visibility</p:attrName>
                                        </p:attrNameLst>
                                      </p:cBhvr>
                                      <p:to>
                                        <p:strVal val="visible"/>
                                      </p:to>
                                    </p:set>
                                    <p:anim calcmode="lin" valueType="num">
                                      <p:cBhvr additive="base">
                                        <p:cTn id="31" dur="500" fill="hold"/>
                                        <p:tgtEl>
                                          <p:spTgt spid="335991"/>
                                        </p:tgtEl>
                                        <p:attrNameLst>
                                          <p:attrName>ppt_x</p:attrName>
                                        </p:attrNameLst>
                                      </p:cBhvr>
                                      <p:tavLst>
                                        <p:tav tm="0">
                                          <p:val>
                                            <p:strVal val="0-#ppt_w/2"/>
                                          </p:val>
                                        </p:tav>
                                        <p:tav tm="100000">
                                          <p:val>
                                            <p:strVal val="#ppt_x"/>
                                          </p:val>
                                        </p:tav>
                                      </p:tavLst>
                                    </p:anim>
                                    <p:anim calcmode="lin" valueType="num">
                                      <p:cBhvr additive="base">
                                        <p:cTn id="32" dur="500" fill="hold"/>
                                        <p:tgtEl>
                                          <p:spTgt spid="335991"/>
                                        </p:tgtEl>
                                        <p:attrNameLst>
                                          <p:attrName>ppt_y</p:attrName>
                                        </p:attrNameLst>
                                      </p:cBhvr>
                                      <p:tavLst>
                                        <p:tav tm="0">
                                          <p:val>
                                            <p:strVal val="#ppt_y"/>
                                          </p:val>
                                        </p:tav>
                                        <p:tav tm="100000">
                                          <p:val>
                                            <p:strVal val="#ppt_y"/>
                                          </p:val>
                                        </p:tav>
                                      </p:tavLst>
                                    </p:anim>
                                  </p:childTnLst>
                                </p:cTn>
                              </p:par>
                              <p:par>
                                <p:cTn id="33" presetID="2" presetClass="entr" presetSubtype="8" fill="hold" nodeType="withEffect">
                                  <p:stCondLst>
                                    <p:cond delay="0"/>
                                  </p:stCondLst>
                                  <p:childTnLst>
                                    <p:set>
                                      <p:cBhvr>
                                        <p:cTn id="34" dur="1" fill="hold">
                                          <p:stCondLst>
                                            <p:cond delay="0"/>
                                          </p:stCondLst>
                                        </p:cTn>
                                        <p:tgtEl>
                                          <p:spTgt spid="336014"/>
                                        </p:tgtEl>
                                        <p:attrNameLst>
                                          <p:attrName>style.visibility</p:attrName>
                                        </p:attrNameLst>
                                      </p:cBhvr>
                                      <p:to>
                                        <p:strVal val="visible"/>
                                      </p:to>
                                    </p:set>
                                    <p:anim calcmode="lin" valueType="num">
                                      <p:cBhvr additive="base">
                                        <p:cTn id="35" dur="500" fill="hold"/>
                                        <p:tgtEl>
                                          <p:spTgt spid="336014"/>
                                        </p:tgtEl>
                                        <p:attrNameLst>
                                          <p:attrName>ppt_x</p:attrName>
                                        </p:attrNameLst>
                                      </p:cBhvr>
                                      <p:tavLst>
                                        <p:tav tm="0">
                                          <p:val>
                                            <p:strVal val="0-#ppt_w/2"/>
                                          </p:val>
                                        </p:tav>
                                        <p:tav tm="100000">
                                          <p:val>
                                            <p:strVal val="#ppt_x"/>
                                          </p:val>
                                        </p:tav>
                                      </p:tavLst>
                                    </p:anim>
                                    <p:anim calcmode="lin" valueType="num">
                                      <p:cBhvr additive="base">
                                        <p:cTn id="36" dur="500" fill="hold"/>
                                        <p:tgtEl>
                                          <p:spTgt spid="336014"/>
                                        </p:tgtEl>
                                        <p:attrNameLst>
                                          <p:attrName>ppt_y</p:attrName>
                                        </p:attrNameLst>
                                      </p:cBhvr>
                                      <p:tavLst>
                                        <p:tav tm="0">
                                          <p:val>
                                            <p:strVal val="#ppt_y"/>
                                          </p:val>
                                        </p:tav>
                                        <p:tav tm="100000">
                                          <p:val>
                                            <p:strVal val="#ppt_y"/>
                                          </p:val>
                                        </p:tav>
                                      </p:tavLst>
                                    </p:anim>
                                  </p:childTnLst>
                                </p:cTn>
                              </p:par>
                              <p:par>
                                <p:cTn id="37" presetID="2" presetClass="entr" presetSubtype="2" fill="hold" nodeType="withEffect">
                                  <p:stCondLst>
                                    <p:cond delay="0"/>
                                  </p:stCondLst>
                                  <p:childTnLst>
                                    <p:set>
                                      <p:cBhvr>
                                        <p:cTn id="38" dur="1" fill="hold">
                                          <p:stCondLst>
                                            <p:cond delay="0"/>
                                          </p:stCondLst>
                                        </p:cTn>
                                        <p:tgtEl>
                                          <p:spTgt spid="336044"/>
                                        </p:tgtEl>
                                        <p:attrNameLst>
                                          <p:attrName>style.visibility</p:attrName>
                                        </p:attrNameLst>
                                      </p:cBhvr>
                                      <p:to>
                                        <p:strVal val="visible"/>
                                      </p:to>
                                    </p:set>
                                    <p:anim calcmode="lin" valueType="num">
                                      <p:cBhvr additive="base">
                                        <p:cTn id="39" dur="500" fill="hold"/>
                                        <p:tgtEl>
                                          <p:spTgt spid="336044"/>
                                        </p:tgtEl>
                                        <p:attrNameLst>
                                          <p:attrName>ppt_x</p:attrName>
                                        </p:attrNameLst>
                                      </p:cBhvr>
                                      <p:tavLst>
                                        <p:tav tm="0">
                                          <p:val>
                                            <p:strVal val="1+#ppt_w/2"/>
                                          </p:val>
                                        </p:tav>
                                        <p:tav tm="100000">
                                          <p:val>
                                            <p:strVal val="#ppt_x"/>
                                          </p:val>
                                        </p:tav>
                                      </p:tavLst>
                                    </p:anim>
                                    <p:anim calcmode="lin" valueType="num">
                                      <p:cBhvr additive="base">
                                        <p:cTn id="40" dur="500" fill="hold"/>
                                        <p:tgtEl>
                                          <p:spTgt spid="336044"/>
                                        </p:tgtEl>
                                        <p:attrNameLst>
                                          <p:attrName>ppt_y</p:attrName>
                                        </p:attrNameLst>
                                      </p:cBhvr>
                                      <p:tavLst>
                                        <p:tav tm="0">
                                          <p:val>
                                            <p:strVal val="#ppt_y"/>
                                          </p:val>
                                        </p:tav>
                                        <p:tav tm="100000">
                                          <p:val>
                                            <p:strVal val="#ppt_y"/>
                                          </p:val>
                                        </p:tav>
                                      </p:tavLst>
                                    </p:anim>
                                  </p:childTnLst>
                                </p:cTn>
                              </p:par>
                              <p:par>
                                <p:cTn id="41" presetID="2" presetClass="entr" presetSubtype="2" fill="hold" nodeType="withEffect">
                                  <p:stCondLst>
                                    <p:cond delay="0"/>
                                  </p:stCondLst>
                                  <p:childTnLst>
                                    <p:set>
                                      <p:cBhvr>
                                        <p:cTn id="42" dur="1" fill="hold">
                                          <p:stCondLst>
                                            <p:cond delay="0"/>
                                          </p:stCondLst>
                                        </p:cTn>
                                        <p:tgtEl>
                                          <p:spTgt spid="336066"/>
                                        </p:tgtEl>
                                        <p:attrNameLst>
                                          <p:attrName>style.visibility</p:attrName>
                                        </p:attrNameLst>
                                      </p:cBhvr>
                                      <p:to>
                                        <p:strVal val="visible"/>
                                      </p:to>
                                    </p:set>
                                    <p:anim calcmode="lin" valueType="num">
                                      <p:cBhvr additive="base">
                                        <p:cTn id="43" dur="500" fill="hold"/>
                                        <p:tgtEl>
                                          <p:spTgt spid="336066"/>
                                        </p:tgtEl>
                                        <p:attrNameLst>
                                          <p:attrName>ppt_x</p:attrName>
                                        </p:attrNameLst>
                                      </p:cBhvr>
                                      <p:tavLst>
                                        <p:tav tm="0">
                                          <p:val>
                                            <p:strVal val="1+#ppt_w/2"/>
                                          </p:val>
                                        </p:tav>
                                        <p:tav tm="100000">
                                          <p:val>
                                            <p:strVal val="#ppt_x"/>
                                          </p:val>
                                        </p:tav>
                                      </p:tavLst>
                                    </p:anim>
                                    <p:anim calcmode="lin" valueType="num">
                                      <p:cBhvr additive="base">
                                        <p:cTn id="44" dur="500" fill="hold"/>
                                        <p:tgtEl>
                                          <p:spTgt spid="336066"/>
                                        </p:tgtEl>
                                        <p:attrNameLst>
                                          <p:attrName>ppt_y</p:attrName>
                                        </p:attrNameLst>
                                      </p:cBhvr>
                                      <p:tavLst>
                                        <p:tav tm="0">
                                          <p:val>
                                            <p:strVal val="#ppt_y"/>
                                          </p:val>
                                        </p:tav>
                                        <p:tav tm="100000">
                                          <p:val>
                                            <p:strVal val="#ppt_y"/>
                                          </p:val>
                                        </p:tav>
                                      </p:tavLst>
                                    </p:anim>
                                  </p:childTnLst>
                                </p:cTn>
                              </p:par>
                            </p:childTnLst>
                          </p:cTn>
                        </p:par>
                        <p:par>
                          <p:cTn id="45" fill="hold" nodeType="afterGroup">
                            <p:stCondLst>
                              <p:cond delay="500"/>
                            </p:stCondLst>
                            <p:childTnLst>
                              <p:par>
                                <p:cTn id="46" presetID="4" presetClass="entr" presetSubtype="32" fill="hold" grpId="0" nodeType="afterEffect">
                                  <p:stCondLst>
                                    <p:cond delay="0"/>
                                  </p:stCondLst>
                                  <p:childTnLst>
                                    <p:set>
                                      <p:cBhvr>
                                        <p:cTn id="47" dur="1" fill="hold">
                                          <p:stCondLst>
                                            <p:cond delay="0"/>
                                          </p:stCondLst>
                                        </p:cTn>
                                        <p:tgtEl>
                                          <p:spTgt spid="336088"/>
                                        </p:tgtEl>
                                        <p:attrNameLst>
                                          <p:attrName>style.visibility</p:attrName>
                                        </p:attrNameLst>
                                      </p:cBhvr>
                                      <p:to>
                                        <p:strVal val="visible"/>
                                      </p:to>
                                    </p:set>
                                    <p:animEffect transition="in" filter="box(out)">
                                      <p:cBhvr>
                                        <p:cTn id="48" dur="500"/>
                                        <p:tgtEl>
                                          <p:spTgt spid="3360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6088" grpId="0" autoUpdateAnimBg="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35" name="Rectangle 11"/>
          <p:cNvSpPr>
            <a:spLocks noChangeArrowheads="1"/>
          </p:cNvSpPr>
          <p:nvPr/>
        </p:nvSpPr>
        <p:spPr bwMode="auto">
          <a:xfrm>
            <a:off x="0" y="500063"/>
            <a:ext cx="9144000" cy="490537"/>
          </a:xfrm>
          <a:prstGeom prst="rect">
            <a:avLst/>
          </a:prstGeom>
          <a:solidFill>
            <a:srgbClr val="00CC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3436" name="Rectangle 12"/>
          <p:cNvSpPr>
            <a:spLocks noChangeArrowheads="1"/>
          </p:cNvSpPr>
          <p:nvPr/>
        </p:nvSpPr>
        <p:spPr bwMode="auto">
          <a:xfrm>
            <a:off x="152400" y="457200"/>
            <a:ext cx="7104063"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50000"/>
                    </a:schemeClr>
                  </a:outerShdw>
                </a:effectLst>
              </a14:hiddenEffects>
            </a:ext>
          </a:extLst>
        </p:spPr>
        <p:txBody>
          <a:bodyPr anchor="ctr"/>
          <a:lstStyle/>
          <a:p>
            <a:pPr algn="ctr"/>
            <a:r>
              <a:rPr lang="en-US" sz="2800" dirty="0">
                <a:solidFill>
                  <a:schemeClr val="bg1"/>
                </a:solidFill>
                <a:latin typeface="Arial" charset="0"/>
              </a:rPr>
              <a:t> </a:t>
            </a:r>
            <a:r>
              <a:rPr lang="en-US" sz="2800" dirty="0" smtClean="0">
                <a:solidFill>
                  <a:schemeClr val="bg1"/>
                </a:solidFill>
                <a:latin typeface="Arial" charset="0"/>
              </a:rPr>
              <a:t>                   </a:t>
            </a:r>
            <a:r>
              <a:rPr lang="en-US" sz="2800" dirty="0">
                <a:solidFill>
                  <a:schemeClr val="bg1"/>
                </a:solidFill>
                <a:latin typeface="Arial" charset="0"/>
              </a:rPr>
              <a:t>Understanding Generations </a:t>
            </a:r>
            <a:endParaRPr lang="en-US" sz="2800" b="1" dirty="0">
              <a:solidFill>
                <a:schemeClr val="bg1"/>
              </a:solidFill>
              <a:latin typeface="Arial" charset="0"/>
            </a:endParaRPr>
          </a:p>
        </p:txBody>
      </p:sp>
      <p:pic>
        <p:nvPicPr>
          <p:cNvPr id="103440" name="Picture 16" descr="MPj03999820000[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62200" y="1295400"/>
            <a:ext cx="4343400" cy="289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824020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ctr"/>
            <a:r>
              <a:rPr lang="en-US" dirty="0" smtClean="0"/>
              <a:t>What’s a Generation?</a:t>
            </a:r>
            <a:endParaRPr lang="en-US" dirty="0"/>
          </a:p>
        </p:txBody>
      </p:sp>
      <p:sp>
        <p:nvSpPr>
          <p:cNvPr id="4" name="Rectangle 5"/>
          <p:cNvSpPr>
            <a:spLocks noChangeArrowheads="1"/>
          </p:cNvSpPr>
          <p:nvPr/>
        </p:nvSpPr>
        <p:spPr bwMode="auto">
          <a:xfrm>
            <a:off x="685800" y="2057400"/>
            <a:ext cx="7010400" cy="3352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lnSpc>
                <a:spcPct val="90000"/>
              </a:lnSpc>
              <a:spcBef>
                <a:spcPct val="20000"/>
              </a:spcBef>
              <a:buFontTx/>
              <a:buChar char="•"/>
            </a:pPr>
            <a:r>
              <a:rPr lang="en-US" sz="2800" dirty="0">
                <a:latin typeface="Arial" charset="0"/>
              </a:rPr>
              <a:t>A group of people defined by age boundaries (those who were born during a certain era),</a:t>
            </a:r>
          </a:p>
          <a:p>
            <a:pPr marL="342900" indent="-342900">
              <a:lnSpc>
                <a:spcPct val="90000"/>
              </a:lnSpc>
              <a:spcBef>
                <a:spcPct val="20000"/>
              </a:spcBef>
            </a:pPr>
            <a:endParaRPr lang="en-US" sz="2800" dirty="0">
              <a:latin typeface="Arial" charset="0"/>
            </a:endParaRPr>
          </a:p>
          <a:p>
            <a:pPr marL="342900" indent="-342900">
              <a:lnSpc>
                <a:spcPct val="90000"/>
              </a:lnSpc>
              <a:spcBef>
                <a:spcPct val="20000"/>
              </a:spcBef>
              <a:buFontTx/>
              <a:buChar char="•"/>
            </a:pPr>
            <a:r>
              <a:rPr lang="en-US" sz="2800" dirty="0">
                <a:latin typeface="Arial" charset="0"/>
              </a:rPr>
              <a:t>they share similar experiences growing up, and</a:t>
            </a:r>
          </a:p>
          <a:p>
            <a:pPr marL="342900" indent="-342900">
              <a:lnSpc>
                <a:spcPct val="90000"/>
              </a:lnSpc>
              <a:spcBef>
                <a:spcPct val="20000"/>
              </a:spcBef>
              <a:buFontTx/>
              <a:buChar char="•"/>
            </a:pPr>
            <a:endParaRPr lang="en-US" sz="2800" dirty="0">
              <a:latin typeface="Arial" charset="0"/>
            </a:endParaRPr>
          </a:p>
          <a:p>
            <a:pPr marL="342900" indent="-342900">
              <a:lnSpc>
                <a:spcPct val="90000"/>
              </a:lnSpc>
              <a:spcBef>
                <a:spcPct val="20000"/>
              </a:spcBef>
              <a:buFontTx/>
              <a:buChar char="•"/>
            </a:pPr>
            <a:r>
              <a:rPr lang="en-US" sz="2800" dirty="0">
                <a:latin typeface="Arial" charset="0"/>
              </a:rPr>
              <a:t>their values and attitudes tend </a:t>
            </a:r>
          </a:p>
          <a:p>
            <a:pPr marL="342900" indent="-342900">
              <a:lnSpc>
                <a:spcPct val="90000"/>
              </a:lnSpc>
              <a:spcBef>
                <a:spcPct val="20000"/>
              </a:spcBef>
            </a:pPr>
            <a:r>
              <a:rPr lang="en-US" sz="2800" dirty="0">
                <a:latin typeface="Arial" charset="0"/>
              </a:rPr>
              <a:t>	to be similar. </a:t>
            </a:r>
          </a:p>
        </p:txBody>
      </p:sp>
    </p:spTree>
    <p:extLst>
      <p:ext uri="{BB962C8B-B14F-4D97-AF65-F5344CB8AC3E}">
        <p14:creationId xmlns:p14="http://schemas.microsoft.com/office/powerpoint/2010/main" val="1058384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utoUpdateAnimBg="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4"/>
          <p:cNvSpPr>
            <a:spLocks noGrp="1" noChangeArrowheads="1"/>
          </p:cNvSpPr>
          <p:nvPr>
            <p:ph type="title"/>
          </p:nvPr>
        </p:nvSpPr>
        <p:spPr bwMode="auto">
          <a:xfrm>
            <a:off x="76200" y="274638"/>
            <a:ext cx="8839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50000"/>
                    </a:schemeClr>
                  </a:outerShdw>
                </a:effectLst>
              </a14:hiddenEffects>
            </a:ext>
          </a:extLst>
        </p:spPr>
        <p:txBody>
          <a:bodyPr anchor="ctr">
            <a:normAutofit/>
          </a:bodyPr>
          <a:lstStyle/>
          <a:p>
            <a:pPr algn="ctr"/>
            <a:r>
              <a:rPr lang="en-US" b="1" dirty="0">
                <a:solidFill>
                  <a:schemeClr val="tx1"/>
                </a:solidFill>
                <a:latin typeface="Arial" charset="0"/>
              </a:rPr>
              <a:t>What’s a Generation </a:t>
            </a:r>
            <a:r>
              <a:rPr lang="en-US" b="1" dirty="0" smtClean="0">
                <a:solidFill>
                  <a:schemeClr val="tx1"/>
                </a:solidFill>
                <a:latin typeface="Arial" charset="0"/>
              </a:rPr>
              <a:t>Gap?</a:t>
            </a:r>
            <a:endParaRPr lang="en-US" b="1" dirty="0">
              <a:solidFill>
                <a:schemeClr val="tx1"/>
              </a:solidFill>
              <a:latin typeface="Arial" charset="0"/>
            </a:endParaRPr>
          </a:p>
        </p:txBody>
      </p:sp>
      <p:sp>
        <p:nvSpPr>
          <p:cNvPr id="5" name="Rectangle 15"/>
          <p:cNvSpPr>
            <a:spLocks noGrp="1" noChangeArrowheads="1"/>
          </p:cNvSpPr>
          <p:nvPr>
            <p:ph idx="1"/>
          </p:nvPr>
        </p:nvSpPr>
        <p:spPr bwMode="auto">
          <a:xfrm>
            <a:off x="457200" y="1481328"/>
            <a:ext cx="8229600" cy="34409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indent="0" algn="ctr" defTabSz="336550">
              <a:lnSpc>
                <a:spcPct val="90000"/>
              </a:lnSpc>
              <a:spcBef>
                <a:spcPct val="50000"/>
              </a:spcBef>
              <a:buNone/>
            </a:pPr>
            <a:r>
              <a:rPr lang="en-US" sz="3200" b="1" dirty="0">
                <a:latin typeface="Arial" charset="0"/>
              </a:rPr>
              <a:t>  A generation gap 	occurs 	when older &amp; younger people 	do not understand each other 	because of their different 	values, attitudes, </a:t>
            </a:r>
            <a:r>
              <a:rPr lang="en-US" sz="3200" b="1" dirty="0" smtClean="0">
                <a:latin typeface="Arial" charset="0"/>
              </a:rPr>
              <a:t>opinions</a:t>
            </a:r>
            <a:r>
              <a:rPr lang="en-US" sz="3200" b="1" dirty="0">
                <a:latin typeface="Arial" charset="0"/>
              </a:rPr>
              <a:t>, 	habits, behavior, interests, </a:t>
            </a:r>
            <a:r>
              <a:rPr lang="en-US" sz="3200" b="1" dirty="0" smtClean="0">
                <a:latin typeface="Arial" charset="0"/>
              </a:rPr>
              <a:t>communication </a:t>
            </a:r>
            <a:r>
              <a:rPr lang="en-US" sz="3200" b="1" dirty="0">
                <a:latin typeface="Arial" charset="0"/>
              </a:rPr>
              <a:t>styles, and 	experiences.</a:t>
            </a:r>
          </a:p>
          <a:p>
            <a:pPr indent="168275" algn="ctr" defTabSz="336550">
              <a:lnSpc>
                <a:spcPct val="90000"/>
              </a:lnSpc>
              <a:spcBef>
                <a:spcPct val="50000"/>
              </a:spcBef>
              <a:buFontTx/>
              <a:buChar char="•"/>
            </a:pPr>
            <a:endParaRPr lang="en-US" sz="3200" b="1" dirty="0">
              <a:latin typeface="Arial" charset="0"/>
            </a:endParaRPr>
          </a:p>
        </p:txBody>
      </p:sp>
      <p:pic>
        <p:nvPicPr>
          <p:cNvPr id="3075" name="Picture 3" descr="C:\Users\massed01.COMPASS-USA\AppData\Local\Microsoft\Windows\Temporary Internet Files\Content.IE5\QGW0BZFN\MP900448492[1].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257800" y="4248150"/>
            <a:ext cx="3429000" cy="228600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C:\Users\massed01.COMPASS-USA\AppData\Local\Microsoft\Windows\Temporary Internet Files\Content.IE5\71XK1ME5\MP900446485[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91045" y="4248150"/>
            <a:ext cx="3096491" cy="20643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2863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utoUpdateAnimBg="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5" name="Rectangle 1027"/>
          <p:cNvSpPr>
            <a:spLocks noChangeArrowheads="1"/>
          </p:cNvSpPr>
          <p:nvPr/>
        </p:nvSpPr>
        <p:spPr bwMode="auto">
          <a:xfrm>
            <a:off x="1219200" y="495300"/>
            <a:ext cx="664686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50000"/>
                    </a:schemeClr>
                  </a:outerShdw>
                </a:effectLst>
              </a14:hiddenEffects>
            </a:ext>
          </a:extLst>
        </p:spPr>
        <p:txBody>
          <a:bodyPr anchor="ctr"/>
          <a:lstStyle/>
          <a:p>
            <a:pPr algn="ctr"/>
            <a:r>
              <a:rPr lang="en-US" sz="2800" b="1" dirty="0">
                <a:latin typeface="Arial" charset="0"/>
              </a:rPr>
              <a:t>TODAY’S GENERATIONAL WORKFORCE</a:t>
            </a:r>
          </a:p>
        </p:txBody>
      </p:sp>
      <p:sp>
        <p:nvSpPr>
          <p:cNvPr id="187399" name="Rectangle 1031"/>
          <p:cNvSpPr>
            <a:spLocks noChangeArrowheads="1"/>
          </p:cNvSpPr>
          <p:nvPr/>
        </p:nvSpPr>
        <p:spPr bwMode="auto">
          <a:xfrm>
            <a:off x="450273" y="1072284"/>
            <a:ext cx="4648200" cy="47951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p>
            <a:pPr marL="288925" indent="-288925">
              <a:lnSpc>
                <a:spcPct val="90000"/>
              </a:lnSpc>
              <a:spcBef>
                <a:spcPct val="20000"/>
              </a:spcBef>
              <a:buFontTx/>
              <a:buChar char="•"/>
            </a:pPr>
            <a:r>
              <a:rPr lang="en-US" sz="2000" b="1" dirty="0">
                <a:latin typeface="Arial" charset="0"/>
                <a:cs typeface="Arial" charset="0"/>
              </a:rPr>
              <a:t>Matures (Traditionalists)</a:t>
            </a:r>
            <a:br>
              <a:rPr lang="en-US" sz="2000" b="1" dirty="0">
                <a:latin typeface="Arial" charset="0"/>
                <a:cs typeface="Arial" charset="0"/>
              </a:rPr>
            </a:br>
            <a:r>
              <a:rPr lang="en-US" sz="2000" dirty="0">
                <a:latin typeface="Arial" charset="0"/>
                <a:cs typeface="Arial" charset="0"/>
              </a:rPr>
              <a:t>Born before </a:t>
            </a:r>
            <a:r>
              <a:rPr lang="en-US" sz="2000" dirty="0" smtClean="0">
                <a:latin typeface="Arial" charset="0"/>
                <a:cs typeface="Arial" charset="0"/>
              </a:rPr>
              <a:t>1945, they </a:t>
            </a:r>
            <a:r>
              <a:rPr lang="en-US" sz="2000" dirty="0">
                <a:latin typeface="Arial" charset="0"/>
                <a:cs typeface="Arial" charset="0"/>
              </a:rPr>
              <a:t>are</a:t>
            </a:r>
            <a:r>
              <a:rPr lang="en-US" sz="2000" dirty="0">
                <a:solidFill>
                  <a:srgbClr val="00CC00"/>
                </a:solidFill>
                <a:latin typeface="Arial" charset="0"/>
                <a:cs typeface="Arial" charset="0"/>
              </a:rPr>
              <a:t> </a:t>
            </a:r>
            <a:r>
              <a:rPr lang="en-US" sz="2000" dirty="0" smtClean="0">
                <a:solidFill>
                  <a:srgbClr val="00CC00"/>
                </a:solidFill>
                <a:latin typeface="Arial" charset="0"/>
                <a:cs typeface="Arial" charset="0"/>
              </a:rPr>
              <a:t>late sixties </a:t>
            </a:r>
            <a:r>
              <a:rPr lang="en-US" sz="2000" dirty="0">
                <a:latin typeface="Arial" charset="0"/>
                <a:cs typeface="Arial" charset="0"/>
              </a:rPr>
              <a:t>and over today.</a:t>
            </a:r>
          </a:p>
          <a:p>
            <a:pPr marL="288925" indent="-288925">
              <a:lnSpc>
                <a:spcPct val="90000"/>
              </a:lnSpc>
              <a:spcBef>
                <a:spcPct val="20000"/>
              </a:spcBef>
              <a:buFontTx/>
              <a:buChar char="•"/>
            </a:pPr>
            <a:endParaRPr lang="en-US" sz="2000" dirty="0">
              <a:latin typeface="Arial Unicode MS" pitchFamily="34" charset="-128"/>
              <a:ea typeface="Arial Unicode MS" pitchFamily="34" charset="-128"/>
              <a:cs typeface="Arial Unicode MS" pitchFamily="34" charset="-128"/>
            </a:endParaRPr>
          </a:p>
          <a:p>
            <a:pPr marL="288925" indent="-288925">
              <a:lnSpc>
                <a:spcPct val="90000"/>
              </a:lnSpc>
              <a:spcBef>
                <a:spcPct val="20000"/>
              </a:spcBef>
              <a:buFontTx/>
              <a:buChar char="•"/>
            </a:pPr>
            <a:r>
              <a:rPr lang="en-US" sz="2000" b="1" dirty="0">
                <a:latin typeface="Arial" charset="0"/>
                <a:cs typeface="Arial" charset="0"/>
              </a:rPr>
              <a:t>Baby Boomers</a:t>
            </a:r>
            <a:br>
              <a:rPr lang="en-US" sz="2000" b="1" dirty="0">
                <a:latin typeface="Arial" charset="0"/>
                <a:cs typeface="Arial" charset="0"/>
              </a:rPr>
            </a:br>
            <a:r>
              <a:rPr lang="en-US" sz="2000" dirty="0">
                <a:latin typeface="Arial" charset="0"/>
                <a:cs typeface="Arial" charset="0"/>
              </a:rPr>
              <a:t>Born 1946 to 1964, they are in their                 </a:t>
            </a:r>
            <a:r>
              <a:rPr lang="en-US" sz="2000" dirty="0">
                <a:solidFill>
                  <a:srgbClr val="00CC00"/>
                </a:solidFill>
                <a:latin typeface="Arial" charset="0"/>
                <a:cs typeface="Arial" charset="0"/>
              </a:rPr>
              <a:t>sixties, </a:t>
            </a:r>
            <a:r>
              <a:rPr lang="en-US" sz="2000" dirty="0" smtClean="0">
                <a:solidFill>
                  <a:srgbClr val="00CC00"/>
                </a:solidFill>
                <a:latin typeface="Arial" charset="0"/>
                <a:cs typeface="Arial" charset="0"/>
              </a:rPr>
              <a:t>fifties</a:t>
            </a:r>
            <a:r>
              <a:rPr lang="en-US" sz="2000" dirty="0" smtClean="0">
                <a:latin typeface="Arial" charset="0"/>
                <a:cs typeface="Arial" charset="0"/>
              </a:rPr>
              <a:t> </a:t>
            </a:r>
            <a:r>
              <a:rPr lang="en-US" sz="2000" dirty="0">
                <a:latin typeface="Arial" charset="0"/>
                <a:cs typeface="Arial" charset="0"/>
              </a:rPr>
              <a:t>today.</a:t>
            </a:r>
          </a:p>
          <a:p>
            <a:pPr marL="288925" indent="-288925">
              <a:lnSpc>
                <a:spcPct val="90000"/>
              </a:lnSpc>
              <a:spcBef>
                <a:spcPct val="20000"/>
              </a:spcBef>
              <a:buFontTx/>
              <a:buChar char="•"/>
            </a:pPr>
            <a:endParaRPr lang="en-US" sz="2000" dirty="0">
              <a:latin typeface="Arial Unicode MS" pitchFamily="34" charset="-128"/>
              <a:ea typeface="Arial Unicode MS" pitchFamily="34" charset="-128"/>
              <a:cs typeface="Arial Unicode MS" pitchFamily="34" charset="-128"/>
            </a:endParaRPr>
          </a:p>
          <a:p>
            <a:pPr marL="288925" indent="-288925">
              <a:lnSpc>
                <a:spcPct val="90000"/>
              </a:lnSpc>
              <a:spcBef>
                <a:spcPct val="20000"/>
              </a:spcBef>
              <a:buFontTx/>
              <a:buChar char="•"/>
            </a:pPr>
            <a:r>
              <a:rPr lang="en-US" sz="2000" b="1" dirty="0">
                <a:latin typeface="Arial" charset="0"/>
                <a:cs typeface="Arial" charset="0"/>
              </a:rPr>
              <a:t>Generation </a:t>
            </a:r>
            <a:r>
              <a:rPr lang="en-US" sz="2000" b="1" dirty="0" err="1">
                <a:latin typeface="Arial" charset="0"/>
                <a:cs typeface="Arial" charset="0"/>
              </a:rPr>
              <a:t>Xers</a:t>
            </a:r>
            <a:r>
              <a:rPr lang="en-US" sz="2000" b="1" dirty="0">
                <a:latin typeface="Arial" charset="0"/>
                <a:cs typeface="Arial" charset="0"/>
              </a:rPr>
              <a:t/>
            </a:r>
            <a:br>
              <a:rPr lang="en-US" sz="2000" b="1" dirty="0">
                <a:latin typeface="Arial" charset="0"/>
                <a:cs typeface="Arial" charset="0"/>
              </a:rPr>
            </a:br>
            <a:r>
              <a:rPr lang="en-US" sz="2000" dirty="0">
                <a:latin typeface="Arial" charset="0"/>
                <a:cs typeface="Arial" charset="0"/>
              </a:rPr>
              <a:t>Born 1965 to 1980, they are in their</a:t>
            </a:r>
            <a:r>
              <a:rPr lang="en-US" sz="2000" dirty="0">
                <a:solidFill>
                  <a:srgbClr val="00CC00"/>
                </a:solidFill>
                <a:latin typeface="Arial" charset="0"/>
                <a:cs typeface="Arial" charset="0"/>
              </a:rPr>
              <a:t> </a:t>
            </a:r>
            <a:r>
              <a:rPr lang="en-US" sz="2000" dirty="0" smtClean="0">
                <a:solidFill>
                  <a:srgbClr val="00CC00"/>
                </a:solidFill>
                <a:latin typeface="Arial" charset="0"/>
                <a:cs typeface="Arial" charset="0"/>
              </a:rPr>
              <a:t>late forties </a:t>
            </a:r>
            <a:r>
              <a:rPr lang="en-US" sz="2000" dirty="0">
                <a:solidFill>
                  <a:srgbClr val="00CC00"/>
                </a:solidFill>
                <a:latin typeface="Arial" charset="0"/>
                <a:cs typeface="Arial" charset="0"/>
              </a:rPr>
              <a:t>and </a:t>
            </a:r>
            <a:r>
              <a:rPr lang="en-US" sz="2000" dirty="0" smtClean="0">
                <a:solidFill>
                  <a:srgbClr val="00CC00"/>
                </a:solidFill>
                <a:latin typeface="Arial" charset="0"/>
                <a:cs typeface="Arial" charset="0"/>
              </a:rPr>
              <a:t>late thirties</a:t>
            </a:r>
            <a:r>
              <a:rPr lang="en-US" sz="2000" dirty="0" smtClean="0">
                <a:solidFill>
                  <a:schemeClr val="hlink"/>
                </a:solidFill>
                <a:latin typeface="Arial" charset="0"/>
                <a:cs typeface="Arial" charset="0"/>
              </a:rPr>
              <a:t> </a:t>
            </a:r>
            <a:r>
              <a:rPr lang="en-US" sz="2000" dirty="0">
                <a:latin typeface="Arial" charset="0"/>
                <a:cs typeface="Arial" charset="0"/>
              </a:rPr>
              <a:t>today.</a:t>
            </a:r>
          </a:p>
          <a:p>
            <a:pPr marL="288925" indent="-288925">
              <a:lnSpc>
                <a:spcPct val="90000"/>
              </a:lnSpc>
              <a:spcBef>
                <a:spcPct val="20000"/>
              </a:spcBef>
              <a:buFontTx/>
              <a:buChar char="•"/>
            </a:pPr>
            <a:endParaRPr lang="en-US" sz="2000" dirty="0">
              <a:latin typeface="Arial Unicode MS" pitchFamily="34" charset="-128"/>
              <a:ea typeface="Arial Unicode MS" pitchFamily="34" charset="-128"/>
              <a:cs typeface="Arial Unicode MS" pitchFamily="34" charset="-128"/>
            </a:endParaRPr>
          </a:p>
          <a:p>
            <a:pPr marL="288925" indent="-288925">
              <a:lnSpc>
                <a:spcPct val="90000"/>
              </a:lnSpc>
              <a:spcBef>
                <a:spcPct val="20000"/>
              </a:spcBef>
              <a:buFontTx/>
              <a:buChar char="•"/>
            </a:pPr>
            <a:r>
              <a:rPr lang="en-US" sz="2000" b="1" dirty="0" err="1">
                <a:latin typeface="Arial" charset="0"/>
                <a:cs typeface="Times New Roman" pitchFamily="18" charset="0"/>
              </a:rPr>
              <a:t>Millennials</a:t>
            </a:r>
            <a:r>
              <a:rPr lang="en-US" sz="2000" b="1" dirty="0">
                <a:latin typeface="Arial" charset="0"/>
                <a:cs typeface="Times New Roman" pitchFamily="18" charset="0"/>
              </a:rPr>
              <a:t> (Gen Y) </a:t>
            </a:r>
          </a:p>
          <a:p>
            <a:pPr marL="288925" indent="-288925">
              <a:lnSpc>
                <a:spcPct val="90000"/>
              </a:lnSpc>
              <a:spcBef>
                <a:spcPct val="20000"/>
              </a:spcBef>
            </a:pPr>
            <a:r>
              <a:rPr lang="en-US" sz="2000" dirty="0">
                <a:latin typeface="Arial" charset="0"/>
                <a:cs typeface="Times New Roman" pitchFamily="18" charset="0"/>
              </a:rPr>
              <a:t>    Born after 1980, they are </a:t>
            </a:r>
            <a:r>
              <a:rPr lang="en-US" sz="2000" dirty="0" smtClean="0">
                <a:solidFill>
                  <a:srgbClr val="00CC00"/>
                </a:solidFill>
                <a:latin typeface="Arial" charset="0"/>
                <a:cs typeface="Arial" charset="0"/>
              </a:rPr>
              <a:t>early thirties and under</a:t>
            </a:r>
            <a:r>
              <a:rPr lang="en-US" sz="2000" dirty="0" smtClean="0">
                <a:solidFill>
                  <a:schemeClr val="hlink"/>
                </a:solidFill>
                <a:latin typeface="Arial" charset="0"/>
                <a:cs typeface="Arial" charset="0"/>
              </a:rPr>
              <a:t> </a:t>
            </a:r>
            <a:r>
              <a:rPr lang="en-US" sz="2000" dirty="0">
                <a:latin typeface="Arial" charset="0"/>
                <a:cs typeface="Arial" charset="0"/>
              </a:rPr>
              <a:t>today.</a:t>
            </a:r>
          </a:p>
        </p:txBody>
      </p:sp>
      <p:pic>
        <p:nvPicPr>
          <p:cNvPr id="187401" name="Picture 1033"/>
          <p:cNvPicPr>
            <a:picLocks noChangeAspect="1" noChangeArrowheads="1"/>
          </p:cNvPicPr>
          <p:nvPr/>
        </p:nvPicPr>
        <p:blipFill>
          <a:blip r:embed="rId4">
            <a:extLst>
              <a:ext uri="{28A0092B-C50C-407E-A947-70E740481C1C}">
                <a14:useLocalDpi xmlns:a14="http://schemas.microsoft.com/office/drawing/2010/main" val="0"/>
              </a:ext>
            </a:extLst>
          </a:blip>
          <a:srcRect b="20602"/>
          <a:stretch>
            <a:fillRect/>
          </a:stretch>
        </p:blipFill>
        <p:spPr bwMode="auto">
          <a:xfrm>
            <a:off x="5462755" y="4054186"/>
            <a:ext cx="1471445" cy="1181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7402" name="Picture 1034" descr="pegspeacoriginalpeacesign.gif (4604 byte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76900" y="2809648"/>
            <a:ext cx="1295400" cy="1152752"/>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87403" name="Object 1035"/>
          <p:cNvGraphicFramePr>
            <a:graphicFrameLocks noChangeAspect="1"/>
          </p:cNvGraphicFramePr>
          <p:nvPr>
            <p:extLst>
              <p:ext uri="{D42A27DB-BD31-4B8C-83A1-F6EECF244321}">
                <p14:modId xmlns:p14="http://schemas.microsoft.com/office/powerpoint/2010/main" val="1547875758"/>
              </p:ext>
            </p:extLst>
          </p:nvPr>
        </p:nvGraphicFramePr>
        <p:xfrm>
          <a:off x="5846374" y="1284287"/>
          <a:ext cx="1011626" cy="1358900"/>
        </p:xfrm>
        <a:graphic>
          <a:graphicData uri="http://schemas.openxmlformats.org/presentationml/2006/ole">
            <mc:AlternateContent xmlns:mc="http://schemas.openxmlformats.org/markup-compatibility/2006">
              <mc:Choice xmlns:v="urn:schemas-microsoft-com:vml" Requires="v">
                <p:oleObj spid="_x0000_s4128" name="Document" r:id="rId6" imgW="853920" imgH="1144080" progId="Word.Document.8">
                  <p:embed/>
                </p:oleObj>
              </mc:Choice>
              <mc:Fallback>
                <p:oleObj name="Document" r:id="rId6" imgW="853920" imgH="1144080" progId="Word.Document.8">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846374" y="1284287"/>
                        <a:ext cx="1011626" cy="1358900"/>
                      </a:xfrm>
                      <a:prstGeom prst="rect">
                        <a:avLst/>
                      </a:prstGeom>
                      <a:noFill/>
                      <a:ln>
                        <a:noFill/>
                      </a:ln>
                      <a:effectLst/>
                      <a:extLst/>
                    </p:spPr>
                  </p:pic>
                </p:oleObj>
              </mc:Fallback>
            </mc:AlternateContent>
          </a:graphicData>
        </a:graphic>
      </p:graphicFrame>
      <p:pic>
        <p:nvPicPr>
          <p:cNvPr id="187404" name="Picture 103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051083" y="1219200"/>
            <a:ext cx="1673817"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7405" name="Picture 103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333323" y="2809648"/>
            <a:ext cx="1304986" cy="1138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87406" name="Object 1038"/>
          <p:cNvGraphicFramePr>
            <a:graphicFrameLocks noChangeAspect="1"/>
          </p:cNvGraphicFramePr>
          <p:nvPr>
            <p:extLst>
              <p:ext uri="{D42A27DB-BD31-4B8C-83A1-F6EECF244321}">
                <p14:modId xmlns:p14="http://schemas.microsoft.com/office/powerpoint/2010/main" val="27607256"/>
              </p:ext>
            </p:extLst>
          </p:nvPr>
        </p:nvGraphicFramePr>
        <p:xfrm>
          <a:off x="7256463" y="4114800"/>
          <a:ext cx="1175310" cy="1181100"/>
        </p:xfrm>
        <a:graphic>
          <a:graphicData uri="http://schemas.openxmlformats.org/presentationml/2006/ole">
            <mc:AlternateContent xmlns:mc="http://schemas.openxmlformats.org/markup-compatibility/2006">
              <mc:Choice xmlns:v="urn:schemas-microsoft-com:vml" Requires="v">
                <p:oleObj spid="_x0000_s4129" name="Document" r:id="rId10" imgW="1183680" imgH="1190520" progId="Word.Document.8">
                  <p:embed/>
                </p:oleObj>
              </mc:Choice>
              <mc:Fallback>
                <p:oleObj name="Document" r:id="rId10" imgW="1183680" imgH="1190520" progId="Word.Document.8">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256463" y="4114800"/>
                        <a:ext cx="1175310" cy="1181100"/>
                      </a:xfrm>
                      <a:prstGeom prst="rect">
                        <a:avLst/>
                      </a:prstGeom>
                      <a:noFill/>
                      <a:ln>
                        <a:noFill/>
                      </a:ln>
                      <a:effectLst/>
                      <a:extLst/>
                    </p:spPr>
                  </p:pic>
                </p:oleObj>
              </mc:Fallback>
            </mc:AlternateContent>
          </a:graphicData>
        </a:graphic>
      </p:graphicFrame>
      <p:sp>
        <p:nvSpPr>
          <p:cNvPr id="187410" name="Rectangle 1042"/>
          <p:cNvSpPr>
            <a:spLocks noChangeArrowheads="1"/>
          </p:cNvSpPr>
          <p:nvPr/>
        </p:nvSpPr>
        <p:spPr bwMode="auto">
          <a:xfrm>
            <a:off x="152400" y="533400"/>
            <a:ext cx="7104063"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50000"/>
                    </a:schemeClr>
                  </a:outerShdw>
                </a:effectLst>
              </a14:hiddenEffects>
            </a:ext>
          </a:extLst>
        </p:spPr>
        <p:txBody>
          <a:bodyPr anchor="ctr"/>
          <a:lstStyle/>
          <a:p>
            <a:r>
              <a:rPr lang="en-US" sz="2800" dirty="0" smtClean="0">
                <a:solidFill>
                  <a:schemeClr val="bg1"/>
                </a:solidFill>
                <a:latin typeface="Arial" charset="0"/>
              </a:rPr>
              <a:t>Pa </a:t>
            </a:r>
            <a:r>
              <a:rPr lang="en-US" sz="2800" dirty="0">
                <a:solidFill>
                  <a:schemeClr val="bg1"/>
                </a:solidFill>
                <a:latin typeface="Arial" charset="0"/>
              </a:rPr>
              <a:t>1.     </a:t>
            </a:r>
            <a:endParaRPr lang="en-US" sz="2800" b="1" dirty="0">
              <a:solidFill>
                <a:schemeClr val="bg1"/>
              </a:solidFill>
              <a:latin typeface="Arial" charset="0"/>
            </a:endParaRPr>
          </a:p>
        </p:txBody>
      </p:sp>
      <p:pic>
        <p:nvPicPr>
          <p:cNvPr id="4098" name="Picture 2" descr="C:\Users\massed01.COMPASS-USA\AppData\Local\Microsoft\Windows\Temporary Internet Files\Content.IE5\71XK1ME5\MP900405386[1].jp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5439714" y="5439683"/>
            <a:ext cx="1816749" cy="1297678"/>
          </a:xfrm>
          <a:prstGeom prst="rect">
            <a:avLst/>
          </a:prstGeom>
          <a:noFill/>
          <a:extLst>
            <a:ext uri="{909E8E84-426E-40DD-AFC4-6F175D3DCCD1}">
              <a14:hiddenFill xmlns:a14="http://schemas.microsoft.com/office/drawing/2010/main">
                <a:solidFill>
                  <a:srgbClr val="FFFFFF"/>
                </a:solidFill>
              </a14:hiddenFill>
            </a:ext>
          </a:extLst>
        </p:spPr>
      </p:pic>
      <p:pic>
        <p:nvPicPr>
          <p:cNvPr id="4099" name="Picture 3" descr="C:\Users\massed01.COMPASS-USA\AppData\Local\Microsoft\Windows\Temporary Internet Files\Content.IE5\T93X1JQ8\MC900432629[1].pn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256463" y="5143500"/>
            <a:ext cx="17145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687486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187399">
                                            <p:txEl>
                                              <p:pRg st="0" end="0"/>
                                            </p:txEl>
                                          </p:spTgt>
                                        </p:tgtEl>
                                        <p:attrNameLst>
                                          <p:attrName>style.visibility</p:attrName>
                                        </p:attrNameLst>
                                      </p:cBhvr>
                                      <p:to>
                                        <p:strVal val="visible"/>
                                      </p:to>
                                    </p:set>
                                    <p:animEffect transition="in" filter="box(out)">
                                      <p:cBhvr>
                                        <p:cTn id="7" dur="500"/>
                                        <p:tgtEl>
                                          <p:spTgt spid="187399">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32" fill="hold" grpId="0" nodeType="clickEffect">
                                  <p:stCondLst>
                                    <p:cond delay="0"/>
                                  </p:stCondLst>
                                  <p:childTnLst>
                                    <p:set>
                                      <p:cBhvr>
                                        <p:cTn id="11" dur="1" fill="hold">
                                          <p:stCondLst>
                                            <p:cond delay="0"/>
                                          </p:stCondLst>
                                        </p:cTn>
                                        <p:tgtEl>
                                          <p:spTgt spid="187399">
                                            <p:txEl>
                                              <p:pRg st="2" end="2"/>
                                            </p:txEl>
                                          </p:spTgt>
                                        </p:tgtEl>
                                        <p:attrNameLst>
                                          <p:attrName>style.visibility</p:attrName>
                                        </p:attrNameLst>
                                      </p:cBhvr>
                                      <p:to>
                                        <p:strVal val="visible"/>
                                      </p:to>
                                    </p:set>
                                    <p:animEffect transition="in" filter="box(out)">
                                      <p:cBhvr>
                                        <p:cTn id="12" dur="500"/>
                                        <p:tgtEl>
                                          <p:spTgt spid="187399">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32" fill="hold" grpId="0" nodeType="clickEffect">
                                  <p:stCondLst>
                                    <p:cond delay="0"/>
                                  </p:stCondLst>
                                  <p:childTnLst>
                                    <p:set>
                                      <p:cBhvr>
                                        <p:cTn id="16" dur="1" fill="hold">
                                          <p:stCondLst>
                                            <p:cond delay="0"/>
                                          </p:stCondLst>
                                        </p:cTn>
                                        <p:tgtEl>
                                          <p:spTgt spid="187399">
                                            <p:txEl>
                                              <p:pRg st="4" end="4"/>
                                            </p:txEl>
                                          </p:spTgt>
                                        </p:tgtEl>
                                        <p:attrNameLst>
                                          <p:attrName>style.visibility</p:attrName>
                                        </p:attrNameLst>
                                      </p:cBhvr>
                                      <p:to>
                                        <p:strVal val="visible"/>
                                      </p:to>
                                    </p:set>
                                    <p:animEffect transition="in" filter="box(out)">
                                      <p:cBhvr>
                                        <p:cTn id="17" dur="500"/>
                                        <p:tgtEl>
                                          <p:spTgt spid="187399">
                                            <p:txEl>
                                              <p:pRg st="4" end="4"/>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4" presetClass="entr" presetSubtype="32" fill="hold" grpId="0" nodeType="clickEffect">
                                  <p:stCondLst>
                                    <p:cond delay="0"/>
                                  </p:stCondLst>
                                  <p:childTnLst>
                                    <p:set>
                                      <p:cBhvr>
                                        <p:cTn id="21" dur="1" fill="hold">
                                          <p:stCondLst>
                                            <p:cond delay="0"/>
                                          </p:stCondLst>
                                        </p:cTn>
                                        <p:tgtEl>
                                          <p:spTgt spid="187399">
                                            <p:txEl>
                                              <p:pRg st="6" end="6"/>
                                            </p:txEl>
                                          </p:spTgt>
                                        </p:tgtEl>
                                        <p:attrNameLst>
                                          <p:attrName>style.visibility</p:attrName>
                                        </p:attrNameLst>
                                      </p:cBhvr>
                                      <p:to>
                                        <p:strVal val="visible"/>
                                      </p:to>
                                    </p:set>
                                    <p:animEffect transition="in" filter="box(out)">
                                      <p:cBhvr>
                                        <p:cTn id="22" dur="500"/>
                                        <p:tgtEl>
                                          <p:spTgt spid="187399">
                                            <p:txEl>
                                              <p:pRg st="6" end="6"/>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4" presetClass="entr" presetSubtype="32" fill="hold" grpId="0" nodeType="clickEffect">
                                  <p:stCondLst>
                                    <p:cond delay="0"/>
                                  </p:stCondLst>
                                  <p:childTnLst>
                                    <p:set>
                                      <p:cBhvr>
                                        <p:cTn id="26" dur="1" fill="hold">
                                          <p:stCondLst>
                                            <p:cond delay="0"/>
                                          </p:stCondLst>
                                        </p:cTn>
                                        <p:tgtEl>
                                          <p:spTgt spid="187399">
                                            <p:txEl>
                                              <p:pRg st="7" end="7"/>
                                            </p:txEl>
                                          </p:spTgt>
                                        </p:tgtEl>
                                        <p:attrNameLst>
                                          <p:attrName>style.visibility</p:attrName>
                                        </p:attrNameLst>
                                      </p:cBhvr>
                                      <p:to>
                                        <p:strVal val="visible"/>
                                      </p:to>
                                    </p:set>
                                    <p:animEffect transition="in" filter="box(out)">
                                      <p:cBhvr>
                                        <p:cTn id="27" dur="500"/>
                                        <p:tgtEl>
                                          <p:spTgt spid="187399">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7399" grpId="0" build="p" autoUpdateAnimBg="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947" name="Rectangle 3"/>
          <p:cNvSpPr>
            <a:spLocks noChangeArrowheads="1"/>
          </p:cNvSpPr>
          <p:nvPr/>
        </p:nvSpPr>
        <p:spPr bwMode="auto">
          <a:xfrm>
            <a:off x="1203325" y="457200"/>
            <a:ext cx="664686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50000"/>
                    </a:schemeClr>
                  </a:outerShdw>
                </a:effectLst>
              </a14:hiddenEffects>
            </a:ext>
          </a:extLst>
        </p:spPr>
        <p:txBody>
          <a:bodyPr anchor="ctr"/>
          <a:lstStyle/>
          <a:p>
            <a:pPr algn="ctr"/>
            <a:r>
              <a:rPr lang="en-US" sz="3200" b="1" dirty="0">
                <a:latin typeface="Arial" charset="0"/>
              </a:rPr>
              <a:t>GENERATIONAL MARKERS</a:t>
            </a:r>
          </a:p>
        </p:txBody>
      </p:sp>
      <p:sp>
        <p:nvSpPr>
          <p:cNvPr id="338959" name="Text Box 15"/>
          <p:cNvSpPr txBox="1">
            <a:spLocks noChangeArrowheads="1"/>
          </p:cNvSpPr>
          <p:nvPr/>
        </p:nvSpPr>
        <p:spPr bwMode="auto">
          <a:xfrm>
            <a:off x="1203325" y="2405063"/>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a:p>
        </p:txBody>
      </p:sp>
      <p:graphicFrame>
        <p:nvGraphicFramePr>
          <p:cNvPr id="339026" name="Group 82"/>
          <p:cNvGraphicFramePr>
            <a:graphicFrameLocks noGrp="1"/>
          </p:cNvGraphicFramePr>
          <p:nvPr>
            <p:extLst>
              <p:ext uri="{D42A27DB-BD31-4B8C-83A1-F6EECF244321}">
                <p14:modId xmlns:p14="http://schemas.microsoft.com/office/powerpoint/2010/main" val="889415879"/>
              </p:ext>
            </p:extLst>
          </p:nvPr>
        </p:nvGraphicFramePr>
        <p:xfrm>
          <a:off x="76200" y="2057400"/>
          <a:ext cx="8915400" cy="3313303"/>
        </p:xfrm>
        <a:graphic>
          <a:graphicData uri="http://schemas.openxmlformats.org/drawingml/2006/table">
            <a:tbl>
              <a:tblPr/>
              <a:tblGrid>
                <a:gridCol w="2060575"/>
                <a:gridCol w="2286000"/>
                <a:gridCol w="2287588"/>
                <a:gridCol w="2281237"/>
              </a:tblGrid>
              <a:tr h="122237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2400" b="1" i="0" u="none" strike="noStrike" cap="none" normalizeH="0" baseline="0" dirty="0" smtClean="0">
                          <a:ln>
                            <a:noFill/>
                          </a:ln>
                          <a:solidFill>
                            <a:schemeClr val="tx1"/>
                          </a:solidFill>
                          <a:effectLst/>
                          <a:latin typeface="Arial" charset="0"/>
                        </a:rPr>
                        <a:t>MATURES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400" b="1" i="0" u="none" strike="noStrike" cap="none" normalizeH="0" baseline="0" smtClean="0">
                          <a:ln>
                            <a:noFill/>
                          </a:ln>
                          <a:solidFill>
                            <a:schemeClr val="tx1"/>
                          </a:solidFill>
                          <a:effectLst/>
                          <a:latin typeface="Arial" charset="0"/>
                        </a:rPr>
                        <a:t>BABY BOOMERS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2400" b="1" i="0" u="none" strike="noStrike" cap="none" normalizeH="0" baseline="0" smtClean="0">
                          <a:ln>
                            <a:noFill/>
                          </a:ln>
                          <a:solidFill>
                            <a:schemeClr val="tx1"/>
                          </a:solidFill>
                          <a:effectLst/>
                          <a:latin typeface="Arial" charset="0"/>
                        </a:rPr>
                        <a:t>GENERATION X’ERS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400" b="1" i="0" u="none" strike="noStrike" cap="none" normalizeH="0" baseline="0" smtClean="0">
                          <a:ln>
                            <a:noFill/>
                          </a:ln>
                          <a:solidFill>
                            <a:schemeClr val="tx1"/>
                          </a:solidFill>
                          <a:effectLst/>
                          <a:latin typeface="Arial" charset="0"/>
                        </a:rPr>
                        <a:t>GENERATION  Y’ERS MILLENIALS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054225">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600" b="1" i="0" u="none" strike="noStrike" cap="none" normalizeH="0" baseline="0" smtClean="0">
                          <a:ln>
                            <a:noFill/>
                          </a:ln>
                          <a:solidFill>
                            <a:schemeClr val="tx1"/>
                          </a:solidFill>
                          <a:effectLst/>
                          <a:latin typeface="Arial" charset="0"/>
                        </a:rPr>
                        <a:t>Great Depression</a:t>
                      </a:r>
                    </a:p>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600" b="1" i="0" u="none" strike="noStrike" cap="none" normalizeH="0" baseline="0" smtClean="0">
                          <a:ln>
                            <a:noFill/>
                          </a:ln>
                          <a:solidFill>
                            <a:schemeClr val="tx1"/>
                          </a:solidFill>
                          <a:effectLst/>
                          <a:latin typeface="Arial" charset="0"/>
                        </a:rPr>
                        <a:t>Electrification</a:t>
                      </a:r>
                    </a:p>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600" b="1" i="0" u="none" strike="noStrike" cap="none" normalizeH="0" baseline="0" smtClean="0">
                          <a:ln>
                            <a:noFill/>
                          </a:ln>
                          <a:solidFill>
                            <a:schemeClr val="tx1"/>
                          </a:solidFill>
                          <a:effectLst/>
                          <a:latin typeface="Arial" charset="0"/>
                        </a:rPr>
                        <a:t>World War II</a:t>
                      </a:r>
                    </a:p>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600" b="1" i="0" u="none" strike="noStrike" cap="none" normalizeH="0" baseline="0" smtClean="0">
                          <a:ln>
                            <a:noFill/>
                          </a:ln>
                          <a:solidFill>
                            <a:schemeClr val="tx1"/>
                          </a:solidFill>
                          <a:effectLst/>
                          <a:latin typeface="Arial" charset="0"/>
                        </a:rPr>
                        <a:t>Cold War</a:t>
                      </a:r>
                    </a:p>
                    <a:p>
                      <a:pPr marL="0" marR="0" lvl="0" indent="0" algn="l" defTabSz="914400" rtl="0" eaLnBrk="0" fontAlgn="base" latinLnBrk="0" hangingPunct="0">
                        <a:lnSpc>
                          <a:spcPct val="100000"/>
                        </a:lnSpc>
                        <a:spcBef>
                          <a:spcPct val="20000"/>
                        </a:spcBef>
                        <a:spcAft>
                          <a:spcPct val="0"/>
                        </a:spcAft>
                        <a:buClrTx/>
                        <a:buSzTx/>
                        <a:buFontTx/>
                        <a:buNone/>
                        <a:tabLst/>
                      </a:pPr>
                      <a:endParaRPr kumimoji="0" lang="en-US" sz="1600" b="0" i="0" u="none" strike="noStrike" cap="none" normalizeH="0" baseline="0" smtClean="0">
                        <a:ln>
                          <a:noFill/>
                        </a:ln>
                        <a:solidFill>
                          <a:schemeClr val="tx1"/>
                        </a:solidFill>
                        <a:effectLst/>
                        <a:latin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600" b="1" i="0" u="none" strike="noStrike" cap="none" normalizeH="0" baseline="0" smtClean="0">
                          <a:ln>
                            <a:noFill/>
                          </a:ln>
                          <a:solidFill>
                            <a:schemeClr val="tx1"/>
                          </a:solidFill>
                          <a:effectLst/>
                          <a:latin typeface="Arial" charset="0"/>
                        </a:rPr>
                        <a:t>Civil Rights</a:t>
                      </a:r>
                    </a:p>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600" b="1" i="0" u="none" strike="noStrike" cap="none" normalizeH="0" baseline="0" smtClean="0">
                          <a:ln>
                            <a:noFill/>
                          </a:ln>
                          <a:solidFill>
                            <a:schemeClr val="tx1"/>
                          </a:solidFill>
                          <a:effectLst/>
                          <a:latin typeface="Arial" charset="0"/>
                        </a:rPr>
                        <a:t>War on Poverty</a:t>
                      </a:r>
                    </a:p>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600" b="1" i="0" u="none" strike="noStrike" cap="none" normalizeH="0" baseline="0" smtClean="0">
                          <a:ln>
                            <a:noFill/>
                          </a:ln>
                          <a:solidFill>
                            <a:schemeClr val="tx1"/>
                          </a:solidFill>
                          <a:effectLst/>
                          <a:latin typeface="Arial" charset="0"/>
                        </a:rPr>
                        <a:t>Race to Space</a:t>
                      </a:r>
                    </a:p>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600" b="1" i="0" u="none" strike="noStrike" cap="none" normalizeH="0" baseline="0" smtClean="0">
                          <a:ln>
                            <a:noFill/>
                          </a:ln>
                          <a:solidFill>
                            <a:schemeClr val="tx1"/>
                          </a:solidFill>
                          <a:effectLst/>
                          <a:latin typeface="Arial" charset="0"/>
                        </a:rPr>
                        <a:t>Assassinations</a:t>
                      </a:r>
                    </a:p>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600" b="1" i="0" u="none" strike="noStrike" cap="none" normalizeH="0" baseline="0" smtClean="0">
                          <a:ln>
                            <a:noFill/>
                          </a:ln>
                          <a:solidFill>
                            <a:schemeClr val="tx1"/>
                          </a:solidFill>
                          <a:effectLst/>
                          <a:latin typeface="Arial" charset="0"/>
                        </a:rPr>
                        <a:t>Vietnam</a:t>
                      </a:r>
                    </a:p>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600" b="1" i="0" u="none" strike="noStrike" cap="none" normalizeH="0" baseline="0" smtClean="0">
                          <a:ln>
                            <a:noFill/>
                          </a:ln>
                          <a:solidFill>
                            <a:schemeClr val="tx1"/>
                          </a:solidFill>
                          <a:effectLst/>
                          <a:latin typeface="Arial" charset="0"/>
                        </a:rPr>
                        <a:t>Impeachment</a:t>
                      </a:r>
                    </a:p>
                    <a:p>
                      <a:pPr marL="0" marR="0" lvl="0" indent="0" algn="l" defTabSz="914400" rtl="0" eaLnBrk="0" fontAlgn="base" latinLnBrk="0" hangingPunct="0">
                        <a:lnSpc>
                          <a:spcPct val="100000"/>
                        </a:lnSpc>
                        <a:spcBef>
                          <a:spcPct val="20000"/>
                        </a:spcBef>
                        <a:spcAft>
                          <a:spcPct val="0"/>
                        </a:spcAft>
                        <a:buClrTx/>
                        <a:buSzTx/>
                        <a:buFontTx/>
                        <a:buNone/>
                        <a:tabLst/>
                      </a:pPr>
                      <a:endParaRPr kumimoji="0" lang="en-US" sz="1600" b="0" i="0" u="none" strike="noStrike" cap="none" normalizeH="0" baseline="0" smtClean="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600" b="1" i="0" u="none" strike="noStrike" cap="none" normalizeH="0" baseline="0" smtClean="0">
                          <a:ln>
                            <a:noFill/>
                          </a:ln>
                          <a:solidFill>
                            <a:schemeClr val="tx1"/>
                          </a:solidFill>
                          <a:effectLst/>
                          <a:latin typeface="Arial" charset="0"/>
                        </a:rPr>
                        <a:t>AIDS</a:t>
                      </a:r>
                    </a:p>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600" b="1" i="0" u="none" strike="noStrike" cap="none" normalizeH="0" baseline="0" smtClean="0">
                          <a:ln>
                            <a:noFill/>
                          </a:ln>
                          <a:solidFill>
                            <a:schemeClr val="tx1"/>
                          </a:solidFill>
                          <a:effectLst/>
                          <a:latin typeface="Arial" charset="0"/>
                        </a:rPr>
                        <a:t>Video Games</a:t>
                      </a:r>
                    </a:p>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600" b="1" i="0" u="none" strike="noStrike" cap="none" normalizeH="0" baseline="0" smtClean="0">
                          <a:ln>
                            <a:noFill/>
                          </a:ln>
                          <a:solidFill>
                            <a:schemeClr val="tx1"/>
                          </a:solidFill>
                          <a:effectLst/>
                          <a:latin typeface="Arial" charset="0"/>
                        </a:rPr>
                        <a:t>Homelessness</a:t>
                      </a:r>
                    </a:p>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600" b="1" i="0" u="none" strike="noStrike" cap="none" normalizeH="0" baseline="0" smtClean="0">
                          <a:ln>
                            <a:noFill/>
                          </a:ln>
                          <a:solidFill>
                            <a:schemeClr val="tx1"/>
                          </a:solidFill>
                          <a:effectLst/>
                          <a:latin typeface="Arial" charset="0"/>
                        </a:rPr>
                        <a:t>Fall of Berlin Wall</a:t>
                      </a:r>
                    </a:p>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600" b="1" i="0" u="none" strike="noStrike" cap="none" normalizeH="0" baseline="0" smtClean="0">
                          <a:ln>
                            <a:noFill/>
                          </a:ln>
                          <a:solidFill>
                            <a:schemeClr val="tx1"/>
                          </a:solidFill>
                          <a:effectLst/>
                          <a:latin typeface="Arial" charset="0"/>
                        </a:rPr>
                        <a:t>The Web</a:t>
                      </a:r>
                    </a:p>
                    <a:p>
                      <a:pPr marL="0" marR="0" lvl="0" indent="0" algn="l" defTabSz="914400" rtl="0" eaLnBrk="0" fontAlgn="base" latinLnBrk="0" hangingPunct="0">
                        <a:lnSpc>
                          <a:spcPct val="100000"/>
                        </a:lnSpc>
                        <a:spcBef>
                          <a:spcPct val="2000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a:p>
                      <a:pPr marL="0" marR="0" lvl="0" indent="0" algn="l" defTabSz="914400" rtl="0" eaLnBrk="0" fontAlgn="base" latinLnBrk="0" hangingPunct="0">
                        <a:lnSpc>
                          <a:spcPct val="100000"/>
                        </a:lnSpc>
                        <a:spcBef>
                          <a:spcPct val="20000"/>
                        </a:spcBef>
                        <a:spcAft>
                          <a:spcPct val="0"/>
                        </a:spcAft>
                        <a:buClrTx/>
                        <a:buSzTx/>
                        <a:buFontTx/>
                        <a:buNone/>
                        <a:tabLst/>
                      </a:pPr>
                      <a:endParaRPr kumimoji="0" lang="en-US" sz="1600" b="0" i="0" u="none" strike="noStrike" cap="none" normalizeH="0" baseline="0" smtClean="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600" b="1" i="0" u="none" strike="noStrike" cap="none" normalizeH="0" baseline="0" dirty="0" smtClean="0">
                          <a:ln>
                            <a:noFill/>
                          </a:ln>
                          <a:solidFill>
                            <a:schemeClr val="tx1"/>
                          </a:solidFill>
                          <a:effectLst/>
                          <a:latin typeface="Arial" charset="0"/>
                        </a:rPr>
                        <a:t>Poverty</a:t>
                      </a:r>
                    </a:p>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600" b="1" i="0" u="none" strike="noStrike" cap="none" normalizeH="0" baseline="0" dirty="0" smtClean="0">
                          <a:ln>
                            <a:noFill/>
                          </a:ln>
                          <a:solidFill>
                            <a:schemeClr val="tx1"/>
                          </a:solidFill>
                          <a:effectLst/>
                          <a:latin typeface="Arial" charset="0"/>
                        </a:rPr>
                        <a:t>The Environment</a:t>
                      </a:r>
                    </a:p>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600" b="1" i="0" u="none" strike="noStrike" cap="none" normalizeH="0" baseline="0" dirty="0" smtClean="0">
                          <a:ln>
                            <a:noFill/>
                          </a:ln>
                          <a:solidFill>
                            <a:schemeClr val="tx1"/>
                          </a:solidFill>
                          <a:effectLst/>
                          <a:latin typeface="Arial" charset="0"/>
                        </a:rPr>
                        <a:t>Violence</a:t>
                      </a:r>
                    </a:p>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600" b="1" i="0" u="none" strike="noStrike" cap="none" normalizeH="0" baseline="0" dirty="0" smtClean="0">
                          <a:ln>
                            <a:noFill/>
                          </a:ln>
                          <a:solidFill>
                            <a:schemeClr val="tx1"/>
                          </a:solidFill>
                          <a:effectLst/>
                          <a:latin typeface="Arial" charset="0"/>
                        </a:rPr>
                        <a:t>Terrorism</a:t>
                      </a:r>
                    </a:p>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600" b="1" i="0" u="none" strike="noStrike" cap="none" normalizeH="0" baseline="0" dirty="0" smtClean="0">
                          <a:ln>
                            <a:noFill/>
                          </a:ln>
                          <a:solidFill>
                            <a:schemeClr val="tx1"/>
                          </a:solidFill>
                          <a:effectLst/>
                          <a:latin typeface="Arial" charset="0"/>
                        </a:rPr>
                        <a:t>Technology</a:t>
                      </a:r>
                    </a:p>
                    <a:p>
                      <a:pPr marL="0" marR="0" lvl="0" indent="0" algn="l" defTabSz="914400" rtl="0" eaLnBrk="0" fontAlgn="base" latinLnBrk="0" hangingPunct="0">
                        <a:lnSpc>
                          <a:spcPct val="100000"/>
                        </a:lnSpc>
                        <a:spcBef>
                          <a:spcPct val="20000"/>
                        </a:spcBef>
                        <a:spcAft>
                          <a:spcPct val="0"/>
                        </a:spcAft>
                        <a:buClrTx/>
                        <a:buSzTx/>
                        <a:buFontTx/>
                        <a:buNone/>
                        <a:tabLst/>
                      </a:pPr>
                      <a:r>
                        <a:rPr kumimoji="0" lang="en-GB" sz="1600" b="1" i="0" u="none" strike="noStrike" cap="none" normalizeH="0" baseline="0" dirty="0" smtClean="0">
                          <a:ln>
                            <a:noFill/>
                          </a:ln>
                          <a:solidFill>
                            <a:srgbClr val="000000"/>
                          </a:solidFill>
                          <a:effectLst/>
                          <a:latin typeface="Arial" charset="0"/>
                        </a:rPr>
                        <a:t>School Shootings</a:t>
                      </a:r>
                    </a:p>
                    <a:p>
                      <a:pPr marL="0" marR="0" lvl="0" indent="0" algn="l" defTabSz="914400" rtl="0" eaLnBrk="0" fontAlgn="base" latinLnBrk="0" hangingPunct="0">
                        <a:lnSpc>
                          <a:spcPct val="100000"/>
                        </a:lnSpc>
                        <a:spcBef>
                          <a:spcPct val="20000"/>
                        </a:spcBef>
                        <a:spcAft>
                          <a:spcPct val="0"/>
                        </a:spcAft>
                        <a:buClrTx/>
                        <a:buSzTx/>
                        <a:buFontTx/>
                        <a:buNone/>
                        <a:tabLst/>
                      </a:pPr>
                      <a:endParaRPr kumimoji="0" lang="en-US" sz="1600" b="0" i="0" u="none" strike="noStrike" cap="none" normalizeH="0" baseline="0" dirty="0" smtClean="0">
                        <a:ln>
                          <a:noFill/>
                        </a:ln>
                        <a:solidFill>
                          <a:srgbClr val="000000"/>
                        </a:solidFill>
                        <a:effectLst/>
                        <a:latin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186821662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Generation Gaps</a:t>
            </a:r>
            <a:endParaRPr lang="en-US" dirty="0"/>
          </a:p>
        </p:txBody>
      </p:sp>
      <p:sp>
        <p:nvSpPr>
          <p:cNvPr id="4" name="Rectangle 8"/>
          <p:cNvSpPr>
            <a:spLocks noGrp="1" noChangeArrowheads="1"/>
          </p:cNvSpPr>
          <p:nvPr>
            <p:ph idx="1"/>
          </p:nvPr>
        </p:nvSpPr>
        <p:spPr bwMode="auto">
          <a:xfrm>
            <a:off x="457200" y="1554642"/>
            <a:ext cx="8229600" cy="32573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109728" indent="0">
              <a:buNone/>
            </a:pPr>
            <a:r>
              <a:rPr lang="en-US" b="1" dirty="0">
                <a:latin typeface="Arial" charset="0"/>
              </a:rPr>
              <a:t>If you don’t think a generation gap makes a difference, think of this example</a:t>
            </a:r>
            <a:r>
              <a:rPr lang="en-US" b="1" dirty="0" smtClean="0">
                <a:latin typeface="Arial" charset="0"/>
              </a:rPr>
              <a:t>:</a:t>
            </a:r>
          </a:p>
          <a:p>
            <a:pPr marL="109728" indent="0">
              <a:buNone/>
            </a:pPr>
            <a:endParaRPr lang="en-US" b="1" dirty="0">
              <a:latin typeface="Arial" charset="0"/>
            </a:endParaRPr>
          </a:p>
          <a:p>
            <a:pPr marL="109728" indent="0">
              <a:buNone/>
            </a:pPr>
            <a:endParaRPr lang="en-US" b="1" dirty="0" smtClean="0">
              <a:latin typeface="Arial" charset="0"/>
            </a:endParaRPr>
          </a:p>
          <a:p>
            <a:pPr marL="109728" indent="0">
              <a:buNone/>
            </a:pPr>
            <a:endParaRPr lang="en-US" b="1" dirty="0">
              <a:latin typeface="Arial" charset="0"/>
            </a:endParaRPr>
          </a:p>
          <a:p>
            <a:pPr marL="109728" indent="0">
              <a:buNone/>
            </a:pPr>
            <a:endParaRPr lang="en-US" b="1" dirty="0" smtClean="0">
              <a:latin typeface="Arial" charset="0"/>
            </a:endParaRPr>
          </a:p>
          <a:p>
            <a:pPr marL="109728" indent="0">
              <a:buNone/>
            </a:pPr>
            <a:endParaRPr lang="en-US" b="1" dirty="0">
              <a:latin typeface="Arial" charset="0"/>
            </a:endParaRPr>
          </a:p>
        </p:txBody>
      </p:sp>
      <p:sp>
        <p:nvSpPr>
          <p:cNvPr id="5" name="Rectangle 12"/>
          <p:cNvSpPr>
            <a:spLocks noChangeArrowheads="1"/>
          </p:cNvSpPr>
          <p:nvPr/>
        </p:nvSpPr>
        <p:spPr bwMode="auto">
          <a:xfrm>
            <a:off x="609600" y="2618509"/>
            <a:ext cx="601478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20000"/>
              </a:spcBef>
            </a:pPr>
            <a:r>
              <a:rPr lang="en-US" sz="2800" b="1" dirty="0">
                <a:solidFill>
                  <a:srgbClr val="00CC00"/>
                </a:solidFill>
                <a:latin typeface="Arial" charset="0"/>
              </a:rPr>
              <a:t>How and where did Kennedy die?</a:t>
            </a:r>
            <a:r>
              <a:rPr lang="en-US" sz="2800" dirty="0">
                <a:latin typeface="Arial" charset="0"/>
              </a:rPr>
              <a:t> </a:t>
            </a:r>
          </a:p>
        </p:txBody>
      </p:sp>
      <p:sp>
        <p:nvSpPr>
          <p:cNvPr id="7" name="Rectangle 13"/>
          <p:cNvSpPr>
            <a:spLocks noChangeArrowheads="1"/>
          </p:cNvSpPr>
          <p:nvPr/>
        </p:nvSpPr>
        <p:spPr bwMode="auto">
          <a:xfrm>
            <a:off x="616527" y="3183293"/>
            <a:ext cx="6894513"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400" dirty="0">
                <a:latin typeface="Arial" charset="0"/>
              </a:rPr>
              <a:t>Matures and Baby Boomers would say gunshots in Dallas, Texas. (</a:t>
            </a:r>
            <a:r>
              <a:rPr lang="en-US" sz="2400" dirty="0">
                <a:solidFill>
                  <a:srgbClr val="00CC00"/>
                </a:solidFill>
                <a:latin typeface="Arial" charset="0"/>
              </a:rPr>
              <a:t>currently 40+ years old</a:t>
            </a:r>
            <a:r>
              <a:rPr lang="en-US" sz="2400" dirty="0">
                <a:latin typeface="Arial" charset="0"/>
              </a:rPr>
              <a:t>)</a:t>
            </a:r>
          </a:p>
        </p:txBody>
      </p:sp>
      <p:sp>
        <p:nvSpPr>
          <p:cNvPr id="8" name="Rectangle 14"/>
          <p:cNvSpPr>
            <a:spLocks noChangeArrowheads="1"/>
          </p:cNvSpPr>
          <p:nvPr/>
        </p:nvSpPr>
        <p:spPr bwMode="auto">
          <a:xfrm>
            <a:off x="632402" y="4191000"/>
            <a:ext cx="6878638" cy="3046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400" dirty="0">
                <a:latin typeface="Arial" charset="0"/>
              </a:rPr>
              <a:t>Generation </a:t>
            </a:r>
            <a:r>
              <a:rPr lang="en-US" sz="2400" dirty="0" err="1">
                <a:latin typeface="Arial" charset="0"/>
              </a:rPr>
              <a:t>Xers</a:t>
            </a:r>
            <a:r>
              <a:rPr lang="en-US" sz="2400" dirty="0">
                <a:latin typeface="Arial" charset="0"/>
              </a:rPr>
              <a:t> remembers a plane crash near Martha’s Vineyard, Massachusetts. </a:t>
            </a:r>
          </a:p>
          <a:p>
            <a:r>
              <a:rPr lang="en-US" sz="2400" dirty="0">
                <a:latin typeface="Arial" charset="0"/>
              </a:rPr>
              <a:t>(</a:t>
            </a:r>
            <a:r>
              <a:rPr lang="en-US" sz="2400" dirty="0">
                <a:solidFill>
                  <a:srgbClr val="00CC00"/>
                </a:solidFill>
                <a:latin typeface="Arial" charset="0"/>
              </a:rPr>
              <a:t>25 to 40 years old</a:t>
            </a:r>
            <a:r>
              <a:rPr lang="en-US" sz="2400" dirty="0" smtClean="0">
                <a:latin typeface="Arial" charset="0"/>
              </a:rPr>
              <a:t>)</a:t>
            </a:r>
          </a:p>
          <a:p>
            <a:endParaRPr lang="en-US" sz="2400" dirty="0">
              <a:latin typeface="Arial" charset="0"/>
            </a:endParaRPr>
          </a:p>
          <a:p>
            <a:endParaRPr lang="en-US" sz="2400" dirty="0" smtClean="0">
              <a:latin typeface="Arial" charset="0"/>
            </a:endParaRPr>
          </a:p>
          <a:p>
            <a:endParaRPr lang="en-US" sz="2400" dirty="0" smtClean="0">
              <a:latin typeface="Arial" charset="0"/>
            </a:endParaRPr>
          </a:p>
          <a:p>
            <a:endParaRPr lang="en-US" sz="2400" dirty="0">
              <a:latin typeface="Arial" charset="0"/>
            </a:endParaRPr>
          </a:p>
          <a:p>
            <a:endParaRPr lang="en-US" sz="2400" dirty="0">
              <a:latin typeface="Arial" charset="0"/>
            </a:endParaRPr>
          </a:p>
        </p:txBody>
      </p:sp>
      <p:sp>
        <p:nvSpPr>
          <p:cNvPr id="9" name="Rectangle 3"/>
          <p:cNvSpPr txBox="1">
            <a:spLocks noChangeArrowheads="1"/>
          </p:cNvSpPr>
          <p:nvPr/>
        </p:nvSpPr>
        <p:spPr>
          <a:xfrm>
            <a:off x="2057400" y="5486400"/>
            <a:ext cx="6096000" cy="762000"/>
          </a:xfrm>
          <a:prstGeom prst="rect">
            <a:avLst/>
          </a:prstGeom>
        </p:spPr>
        <p:txBody>
          <a:bodyPr vert="horz">
            <a:noAutofit/>
          </a:bodyPr>
          <a:lst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pPr marL="577850" lvl="2" indent="-9525">
              <a:buFontTx/>
              <a:buNone/>
            </a:pPr>
            <a:r>
              <a:rPr lang="en-US" sz="2400" dirty="0" err="1" smtClean="0"/>
              <a:t>Millennials</a:t>
            </a:r>
            <a:r>
              <a:rPr lang="en-US" sz="2400" dirty="0" smtClean="0"/>
              <a:t> might say “Kennedy who?” (</a:t>
            </a:r>
            <a:r>
              <a:rPr lang="en-US" sz="2400" dirty="0" smtClean="0">
                <a:solidFill>
                  <a:srgbClr val="00CC00"/>
                </a:solidFill>
              </a:rPr>
              <a:t>5 to 29 years old)</a:t>
            </a:r>
            <a:endParaRPr lang="en-US" sz="2400" dirty="0" smtClean="0"/>
          </a:p>
          <a:p>
            <a:pPr marL="339725" indent="-339725">
              <a:buFontTx/>
              <a:buNone/>
            </a:pPr>
            <a:endParaRPr lang="en-US" sz="2400" dirty="0"/>
          </a:p>
        </p:txBody>
      </p:sp>
    </p:spTree>
    <p:extLst>
      <p:ext uri="{BB962C8B-B14F-4D97-AF65-F5344CB8AC3E}">
        <p14:creationId xmlns:p14="http://schemas.microsoft.com/office/powerpoint/2010/main" val="1972552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utoUpdateAnimBg="0"/>
      <p:bldP spid="8" grpId="0" autoUpdateAnimBg="0"/>
      <p:bldP spid="9" grpId="0" build="p"/>
    </p:bldLst>
  </p:timing>
</p:sld>
</file>

<file path=ppt/slides/slide2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aphicFrame>
        <p:nvGraphicFramePr>
          <p:cNvPr id="332803" name="Object 3"/>
          <p:cNvGraphicFramePr>
            <a:graphicFrameLocks noChangeAspect="1"/>
          </p:cNvGraphicFramePr>
          <p:nvPr/>
        </p:nvGraphicFramePr>
        <p:xfrm>
          <a:off x="685800" y="1752600"/>
          <a:ext cx="7772400" cy="4495800"/>
        </p:xfrm>
        <a:graphic>
          <a:graphicData uri="http://schemas.openxmlformats.org/presentationml/2006/ole">
            <mc:AlternateContent xmlns:mc="http://schemas.openxmlformats.org/markup-compatibility/2006">
              <mc:Choice xmlns:v="urn:schemas-microsoft-com:vml" Requires="v">
                <p:oleObj spid="_x0000_s5133" name="Chart" r:id="rId3" imgW="7772408" imgH="4495744" progId="MSGraph.Chart.8">
                  <p:embed followColorScheme="full"/>
                </p:oleObj>
              </mc:Choice>
              <mc:Fallback>
                <p:oleObj name="Chart" r:id="rId3" imgW="7772408" imgH="4495744" progId="MSGraph.Chart.8">
                  <p:embed followColorScheme="full"/>
                  <p:pic>
                    <p:nvPicPr>
                      <p:cNvPr id="0" name=""/>
                      <p:cNvPicPr>
                        <a:picLocks noChangeAspect="1" noChangeArrowheads="1"/>
                      </p:cNvPicPr>
                      <p:nvPr/>
                    </p:nvPicPr>
                    <p:blipFill>
                      <a:blip r:embed="rId4"/>
                      <a:srcRect/>
                      <a:stretch>
                        <a:fillRect/>
                      </a:stretch>
                    </p:blipFill>
                    <p:spPr bwMode="auto">
                      <a:xfrm>
                        <a:off x="685800" y="1752600"/>
                        <a:ext cx="7772400" cy="449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32804" name="Rectangle 4"/>
          <p:cNvSpPr>
            <a:spLocks noChangeArrowheads="1"/>
          </p:cNvSpPr>
          <p:nvPr/>
        </p:nvSpPr>
        <p:spPr bwMode="auto">
          <a:xfrm>
            <a:off x="0" y="6491288"/>
            <a:ext cx="48133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b="1">
                <a:latin typeface="Times New Roman" pitchFamily="18" charset="0"/>
              </a:rPr>
              <a:t>Source:HRI, 2001 Changing Workforce Survey</a:t>
            </a:r>
          </a:p>
        </p:txBody>
      </p:sp>
      <p:sp>
        <p:nvSpPr>
          <p:cNvPr id="332805" name="Text Box 5"/>
          <p:cNvSpPr txBox="1">
            <a:spLocks noChangeArrowheads="1"/>
          </p:cNvSpPr>
          <p:nvPr/>
        </p:nvSpPr>
        <p:spPr bwMode="auto">
          <a:xfrm>
            <a:off x="457200" y="228600"/>
            <a:ext cx="8153400"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sz="2800" dirty="0">
                <a:solidFill>
                  <a:schemeClr val="tx2"/>
                </a:solidFill>
                <a:effectLst>
                  <a:outerShdw blurRad="38100" dist="38100" dir="2700000" algn="tl">
                    <a:srgbClr val="C0C0C0"/>
                  </a:outerShdw>
                </a:effectLst>
              </a:rPr>
              <a:t>QUESTION: </a:t>
            </a:r>
            <a:r>
              <a:rPr lang="en-US" sz="2800" dirty="0" smtClean="0">
                <a:solidFill>
                  <a:schemeClr val="tx2"/>
                </a:solidFill>
                <a:effectLst>
                  <a:outerShdw blurRad="38100" dist="38100" dir="2700000" algn="tl">
                    <a:srgbClr val="C0C0C0"/>
                  </a:outerShdw>
                </a:effectLst>
              </a:rPr>
              <a:t>Do Workers </a:t>
            </a:r>
            <a:r>
              <a:rPr lang="en-US" sz="2800" dirty="0">
                <a:solidFill>
                  <a:schemeClr val="tx2"/>
                </a:solidFill>
                <a:effectLst>
                  <a:outerShdw blurRad="38100" dist="38100" dir="2700000" algn="tl">
                    <a:srgbClr val="C0C0C0"/>
                  </a:outerShdw>
                </a:effectLst>
              </a:rPr>
              <a:t>of different generations blend as they </a:t>
            </a:r>
            <a:r>
              <a:rPr lang="en-US" sz="2800" dirty="0" smtClean="0">
                <a:solidFill>
                  <a:schemeClr val="tx2"/>
                </a:solidFill>
                <a:effectLst>
                  <a:outerShdw blurRad="38100" dist="38100" dir="2700000" algn="tl">
                    <a:srgbClr val="C0C0C0"/>
                  </a:outerShdw>
                </a:effectLst>
              </a:rPr>
              <a:t>work together? </a:t>
            </a:r>
          </a:p>
          <a:p>
            <a:pPr algn="ctr"/>
            <a:r>
              <a:rPr lang="en-US" sz="2800" dirty="0" smtClean="0">
                <a:solidFill>
                  <a:schemeClr val="tx2"/>
                </a:solidFill>
                <a:effectLst>
                  <a:outerShdw blurRad="38100" dist="38100" dir="2700000" algn="tl">
                    <a:srgbClr val="C0C0C0"/>
                  </a:outerShdw>
                </a:effectLst>
              </a:rPr>
              <a:t>Is age a </a:t>
            </a:r>
            <a:r>
              <a:rPr lang="en-US" sz="2800" dirty="0">
                <a:solidFill>
                  <a:schemeClr val="tx2"/>
                </a:solidFill>
                <a:effectLst>
                  <a:outerShdw blurRad="38100" dist="38100" dir="2700000" algn="tl">
                    <a:srgbClr val="C0C0C0"/>
                  </a:outerShdw>
                </a:effectLst>
              </a:rPr>
              <a:t>major factor at </a:t>
            </a:r>
            <a:r>
              <a:rPr lang="en-US" sz="2800" dirty="0" smtClean="0">
                <a:solidFill>
                  <a:schemeClr val="tx2"/>
                </a:solidFill>
                <a:effectLst>
                  <a:outerShdw blurRad="38100" dist="38100" dir="2700000" algn="tl">
                    <a:srgbClr val="C0C0C0"/>
                  </a:outerShdw>
                </a:effectLst>
              </a:rPr>
              <a:t>work?</a:t>
            </a:r>
            <a:endParaRPr lang="en-US" sz="2800" dirty="0">
              <a:solidFill>
                <a:schemeClr val="tx2"/>
              </a:solidFill>
              <a:effectLst>
                <a:outerShdw blurRad="38100" dist="38100" dir="2700000" algn="tl">
                  <a:srgbClr val="C0C0C0"/>
                </a:outerShdw>
              </a:effectLst>
            </a:endParaRPr>
          </a:p>
        </p:txBody>
      </p:sp>
    </p:spTree>
    <p:extLst>
      <p:ext uri="{BB962C8B-B14F-4D97-AF65-F5344CB8AC3E}">
        <p14:creationId xmlns:p14="http://schemas.microsoft.com/office/powerpoint/2010/main" val="239684013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 presetClass="entr" presetSubtype="32" fill="hold" grpId="0" nodeType="afterEffect">
                                  <p:stCondLst>
                                    <p:cond delay="0"/>
                                  </p:stCondLst>
                                  <p:childTnLst>
                                    <p:set>
                                      <p:cBhvr>
                                        <p:cTn id="6" dur="1" fill="hold">
                                          <p:stCondLst>
                                            <p:cond delay="0"/>
                                          </p:stCondLst>
                                        </p:cTn>
                                        <p:tgtEl>
                                          <p:spTgt spid="332804"/>
                                        </p:tgtEl>
                                        <p:attrNameLst>
                                          <p:attrName>style.visibility</p:attrName>
                                        </p:attrNameLst>
                                      </p:cBhvr>
                                      <p:to>
                                        <p:strVal val="visible"/>
                                      </p:to>
                                    </p:set>
                                    <p:animEffect transition="in" filter="box(out)">
                                      <p:cBhvr>
                                        <p:cTn id="7" dur="500"/>
                                        <p:tgtEl>
                                          <p:spTgt spid="332804"/>
                                        </p:tgtEl>
                                      </p:cBhvr>
                                    </p:animEffect>
                                  </p:childTnLst>
                                </p:cTn>
                              </p:par>
                            </p:childTnLst>
                          </p:cTn>
                        </p:par>
                        <p:par>
                          <p:cTn id="8" fill="hold" nodeType="afterGroup">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332803"/>
                                        </p:tgtEl>
                                        <p:attrNameLst>
                                          <p:attrName>style.visibility</p:attrName>
                                        </p:attrNameLst>
                                      </p:cBhvr>
                                      <p:to>
                                        <p:strVal val="visible"/>
                                      </p:to>
                                    </p:set>
                                    <p:animEffect transition="in" filter="dissolve">
                                      <p:cBhvr>
                                        <p:cTn id="11" dur="500"/>
                                        <p:tgtEl>
                                          <p:spTgt spid="332803"/>
                                        </p:tgtEl>
                                      </p:cBhvr>
                                    </p:animEffect>
                                  </p:childTnLst>
                                </p:cTn>
                              </p:par>
                            </p:childTnLst>
                          </p:cTn>
                        </p:par>
                        <p:par>
                          <p:cTn id="12" fill="hold" nodeType="afterGroup">
                            <p:stCondLst>
                              <p:cond delay="1000"/>
                            </p:stCondLst>
                            <p:childTnLst>
                              <p:par>
                                <p:cTn id="13" presetID="9" presetClass="entr" presetSubtype="0" fill="hold" grpId="0" nodeType="afterEffect">
                                  <p:stCondLst>
                                    <p:cond delay="0"/>
                                  </p:stCondLst>
                                  <p:childTnLst>
                                    <p:set>
                                      <p:cBhvr>
                                        <p:cTn id="14" dur="1" fill="hold">
                                          <p:stCondLst>
                                            <p:cond delay="0"/>
                                          </p:stCondLst>
                                        </p:cTn>
                                        <p:tgtEl>
                                          <p:spTgt spid="332803"/>
                                        </p:tgtEl>
                                        <p:attrNameLst>
                                          <p:attrName>style.visibility</p:attrName>
                                        </p:attrNameLst>
                                      </p:cBhvr>
                                      <p:to>
                                        <p:strVal val="visible"/>
                                      </p:to>
                                    </p:set>
                                    <p:animEffect transition="in" filter="dissolve">
                                      <p:cBhvr>
                                        <p:cTn id="15" dur="500"/>
                                        <p:tgtEl>
                                          <p:spTgt spid="332803"/>
                                        </p:tgtEl>
                                      </p:cBhvr>
                                    </p:animEffect>
                                  </p:childTnLst>
                                </p:cTn>
                              </p:par>
                            </p:childTnLst>
                          </p:cTn>
                        </p:par>
                        <p:par>
                          <p:cTn id="16" fill="hold" nodeType="afterGroup">
                            <p:stCondLst>
                              <p:cond delay="1500"/>
                            </p:stCondLst>
                            <p:childTnLst>
                              <p:par>
                                <p:cTn id="17" presetID="9" presetClass="entr" presetSubtype="0" fill="hold" grpId="0" nodeType="afterEffect">
                                  <p:stCondLst>
                                    <p:cond delay="0"/>
                                  </p:stCondLst>
                                  <p:childTnLst>
                                    <p:set>
                                      <p:cBhvr>
                                        <p:cTn id="18" dur="1" fill="hold">
                                          <p:stCondLst>
                                            <p:cond delay="0"/>
                                          </p:stCondLst>
                                        </p:cTn>
                                        <p:tgtEl>
                                          <p:spTgt spid="332803"/>
                                        </p:tgtEl>
                                        <p:attrNameLst>
                                          <p:attrName>style.visibility</p:attrName>
                                        </p:attrNameLst>
                                      </p:cBhvr>
                                      <p:to>
                                        <p:strVal val="visible"/>
                                      </p:to>
                                    </p:set>
                                    <p:animEffect transition="in" filter="dissolve">
                                      <p:cBhvr>
                                        <p:cTn id="19" dur="500"/>
                                        <p:tgtEl>
                                          <p:spTgt spid="332803"/>
                                        </p:tgtEl>
                                      </p:cBhvr>
                                    </p:animEffect>
                                  </p:childTnLst>
                                </p:cTn>
                              </p:par>
                            </p:childTnLst>
                          </p:cTn>
                        </p:par>
                        <p:par>
                          <p:cTn id="20" fill="hold" nodeType="afterGroup">
                            <p:stCondLst>
                              <p:cond delay="2000"/>
                            </p:stCondLst>
                            <p:childTnLst>
                              <p:par>
                                <p:cTn id="21" presetID="9" presetClass="entr" presetSubtype="0" fill="hold" grpId="0" nodeType="afterEffect">
                                  <p:stCondLst>
                                    <p:cond delay="0"/>
                                  </p:stCondLst>
                                  <p:childTnLst>
                                    <p:set>
                                      <p:cBhvr>
                                        <p:cTn id="22" dur="1" fill="hold">
                                          <p:stCondLst>
                                            <p:cond delay="0"/>
                                          </p:stCondLst>
                                        </p:cTn>
                                        <p:tgtEl>
                                          <p:spTgt spid="332803"/>
                                        </p:tgtEl>
                                        <p:attrNameLst>
                                          <p:attrName>style.visibility</p:attrName>
                                        </p:attrNameLst>
                                      </p:cBhvr>
                                      <p:to>
                                        <p:strVal val="visible"/>
                                      </p:to>
                                    </p:set>
                                    <p:animEffect transition="in" filter="dissolve">
                                      <p:cBhvr>
                                        <p:cTn id="23" dur="500"/>
                                        <p:tgtEl>
                                          <p:spTgt spid="332803"/>
                                        </p:tgtEl>
                                      </p:cBhvr>
                                    </p:animEffect>
                                  </p:childTnLst>
                                </p:cTn>
                              </p:par>
                            </p:childTnLst>
                          </p:cTn>
                        </p:par>
                        <p:par>
                          <p:cTn id="24" fill="hold" nodeType="afterGroup">
                            <p:stCondLst>
                              <p:cond delay="2500"/>
                            </p:stCondLst>
                            <p:childTnLst>
                              <p:par>
                                <p:cTn id="25" presetID="9" presetClass="entr" presetSubtype="0" fill="hold" grpId="0" nodeType="afterEffect">
                                  <p:stCondLst>
                                    <p:cond delay="0"/>
                                  </p:stCondLst>
                                  <p:childTnLst>
                                    <p:set>
                                      <p:cBhvr>
                                        <p:cTn id="26" dur="1" fill="hold">
                                          <p:stCondLst>
                                            <p:cond delay="0"/>
                                          </p:stCondLst>
                                        </p:cTn>
                                        <p:tgtEl>
                                          <p:spTgt spid="332803"/>
                                        </p:tgtEl>
                                        <p:attrNameLst>
                                          <p:attrName>style.visibility</p:attrName>
                                        </p:attrNameLst>
                                      </p:cBhvr>
                                      <p:to>
                                        <p:strVal val="visible"/>
                                      </p:to>
                                    </p:set>
                                    <p:animEffect transition="in" filter="dissolve">
                                      <p:cBhvr>
                                        <p:cTn id="27" dur="500"/>
                                        <p:tgtEl>
                                          <p:spTgt spid="332803"/>
                                        </p:tgtEl>
                                      </p:cBhvr>
                                    </p:animEffect>
                                  </p:childTnLst>
                                </p:cTn>
                              </p:par>
                            </p:childTnLst>
                          </p:cTn>
                        </p:par>
                        <p:par>
                          <p:cTn id="28" fill="hold" nodeType="afterGroup">
                            <p:stCondLst>
                              <p:cond delay="3000"/>
                            </p:stCondLst>
                            <p:childTnLst>
                              <p:par>
                                <p:cTn id="29" presetID="9" presetClass="entr" presetSubtype="0" fill="hold" grpId="0" nodeType="afterEffect">
                                  <p:stCondLst>
                                    <p:cond delay="0"/>
                                  </p:stCondLst>
                                  <p:childTnLst>
                                    <p:set>
                                      <p:cBhvr>
                                        <p:cTn id="30" dur="1" fill="hold">
                                          <p:stCondLst>
                                            <p:cond delay="0"/>
                                          </p:stCondLst>
                                        </p:cTn>
                                        <p:tgtEl>
                                          <p:spTgt spid="332803"/>
                                        </p:tgtEl>
                                        <p:attrNameLst>
                                          <p:attrName>style.visibility</p:attrName>
                                        </p:attrNameLst>
                                      </p:cBhvr>
                                      <p:to>
                                        <p:strVal val="visible"/>
                                      </p:to>
                                    </p:set>
                                    <p:animEffect transition="in" filter="dissolve">
                                      <p:cBhvr>
                                        <p:cTn id="31" dur="500"/>
                                        <p:tgtEl>
                                          <p:spTgt spid="3328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332803" grpId="0" bld="category"/>
      <p:bldP spid="332804" grpId="0" autoUpdateAnimBg="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The </a:t>
            </a:r>
            <a:r>
              <a:rPr lang="en-US" dirty="0" err="1" smtClean="0"/>
              <a:t>DiSC</a:t>
            </a:r>
            <a:r>
              <a:rPr lang="en-US" dirty="0" smtClean="0"/>
              <a:t> Profile</a:t>
            </a:r>
            <a:endParaRPr lang="en-US" dirty="0"/>
          </a:p>
        </p:txBody>
      </p:sp>
      <p:sp>
        <p:nvSpPr>
          <p:cNvPr id="4" name="Rectangle 3"/>
          <p:cNvSpPr/>
          <p:nvPr/>
        </p:nvSpPr>
        <p:spPr>
          <a:xfrm>
            <a:off x="457200" y="1828800"/>
            <a:ext cx="8229600" cy="4955203"/>
          </a:xfrm>
          <a:prstGeom prst="rect">
            <a:avLst/>
          </a:prstGeom>
        </p:spPr>
        <p:txBody>
          <a:bodyPr wrap="square">
            <a:spAutoFit/>
          </a:bodyPr>
          <a:lstStyle/>
          <a:p>
            <a:pPr algn="ctr"/>
            <a:r>
              <a:rPr lang="en-US" sz="3200" dirty="0" smtClean="0"/>
              <a:t>The </a:t>
            </a:r>
            <a:r>
              <a:rPr lang="en-US" sz="3200" dirty="0" err="1" smtClean="0"/>
              <a:t>DiSC</a:t>
            </a:r>
            <a:r>
              <a:rPr lang="en-US" sz="3200" dirty="0" smtClean="0"/>
              <a:t> Profile is a personality assessment (not test) that provides insights into natural and adaptable behavioral styles in relation to the workplace, leadership, project teams.</a:t>
            </a:r>
          </a:p>
          <a:p>
            <a:pPr algn="ctr"/>
            <a:endParaRPr lang="en-US" sz="3200" dirty="0"/>
          </a:p>
          <a:p>
            <a:pPr algn="ctr"/>
            <a:endParaRPr lang="en-US" sz="3200" dirty="0" smtClean="0"/>
          </a:p>
          <a:p>
            <a:pPr algn="ctr"/>
            <a:endParaRPr lang="en-US" sz="3200" dirty="0"/>
          </a:p>
          <a:p>
            <a:pPr algn="ctr"/>
            <a:endParaRPr lang="en-US" sz="3200" dirty="0" smtClean="0"/>
          </a:p>
          <a:p>
            <a:pPr algn="ctr"/>
            <a:r>
              <a:rPr lang="en-US" sz="1400" dirty="0">
                <a:hlinkClick r:id="rId2"/>
              </a:rPr>
              <a:t>https://www.onlinediscprofile.com/what-is-disc</a:t>
            </a:r>
            <a:r>
              <a:rPr lang="en-US" sz="1400" dirty="0" smtClean="0">
                <a:hlinkClick r:id="rId2"/>
              </a:rPr>
              <a:t>/</a:t>
            </a:r>
            <a:endParaRPr lang="en-US" sz="1400" dirty="0" smtClean="0"/>
          </a:p>
          <a:p>
            <a:pPr algn="ctr"/>
            <a:endParaRPr lang="en-US" sz="1400" dirty="0"/>
          </a:p>
        </p:txBody>
      </p:sp>
    </p:spTree>
    <p:extLst>
      <p:ext uri="{BB962C8B-B14F-4D97-AF65-F5344CB8AC3E}">
        <p14:creationId xmlns:p14="http://schemas.microsoft.com/office/powerpoint/2010/main" val="429472651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60450" name="Rectangle 2"/>
          <p:cNvSpPr>
            <a:spLocks noChangeArrowheads="1"/>
          </p:cNvSpPr>
          <p:nvPr/>
        </p:nvSpPr>
        <p:spPr bwMode="auto">
          <a:xfrm>
            <a:off x="609600" y="1447800"/>
            <a:ext cx="19812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sz="2800" b="1">
                <a:latin typeface="Arial" charset="0"/>
              </a:rPr>
              <a:t>    </a:t>
            </a:r>
            <a:br>
              <a:rPr lang="en-US" sz="2800" b="1">
                <a:latin typeface="Arial" charset="0"/>
              </a:rPr>
            </a:br>
            <a:r>
              <a:rPr lang="en-US" sz="3200" b="1">
                <a:latin typeface="Arial" charset="0"/>
              </a:rPr>
              <a:t>Matures </a:t>
            </a:r>
            <a:r>
              <a:rPr lang="en-US" sz="2800" b="1">
                <a:latin typeface="Arial" charset="0"/>
              </a:rPr>
              <a:t/>
            </a:r>
            <a:br>
              <a:rPr lang="en-US" sz="2800" b="1">
                <a:latin typeface="Arial" charset="0"/>
              </a:rPr>
            </a:br>
            <a:endParaRPr lang="en-US" sz="2800" b="1">
              <a:latin typeface="Arial" charset="0"/>
            </a:endParaRPr>
          </a:p>
        </p:txBody>
      </p:sp>
      <p:sp>
        <p:nvSpPr>
          <p:cNvPr id="360452" name="Rectangle 4"/>
          <p:cNvSpPr>
            <a:spLocks noGrp="1" noChangeArrowheads="1"/>
          </p:cNvSpPr>
          <p:nvPr>
            <p:ph type="body" idx="1"/>
          </p:nvPr>
        </p:nvSpPr>
        <p:spPr>
          <a:xfrm>
            <a:off x="69850" y="2061029"/>
            <a:ext cx="7620000" cy="3429000"/>
          </a:xfrm>
          <a:noFill/>
          <a:ln/>
        </p:spPr>
        <p:txBody>
          <a:bodyPr>
            <a:normAutofit fontScale="77500" lnSpcReduction="20000"/>
          </a:bodyPr>
          <a:lstStyle/>
          <a:p>
            <a:pPr marL="342900" indent="-342900">
              <a:lnSpc>
                <a:spcPct val="90000"/>
              </a:lnSpc>
            </a:pPr>
            <a:r>
              <a:rPr lang="en-US" b="1" dirty="0"/>
              <a:t>Dependability</a:t>
            </a:r>
          </a:p>
          <a:p>
            <a:pPr marL="342900" indent="-342900">
              <a:lnSpc>
                <a:spcPct val="90000"/>
              </a:lnSpc>
            </a:pPr>
            <a:r>
              <a:rPr lang="en-CA" b="1" dirty="0"/>
              <a:t>Loyalty and tradition</a:t>
            </a:r>
            <a:endParaRPr lang="en-US" b="1" dirty="0"/>
          </a:p>
          <a:p>
            <a:pPr marL="342900" indent="-342900">
              <a:lnSpc>
                <a:spcPct val="90000"/>
              </a:lnSpc>
            </a:pPr>
            <a:r>
              <a:rPr lang="en-US" b="1" dirty="0"/>
              <a:t>Persistence</a:t>
            </a:r>
          </a:p>
          <a:p>
            <a:pPr marL="342900" indent="-342900">
              <a:lnSpc>
                <a:spcPct val="90000"/>
              </a:lnSpc>
            </a:pPr>
            <a:r>
              <a:rPr lang="en-US" b="1" dirty="0"/>
              <a:t>Hard Working and long hours</a:t>
            </a:r>
          </a:p>
          <a:p>
            <a:pPr marL="342900" indent="-342900">
              <a:lnSpc>
                <a:spcPct val="90000"/>
              </a:lnSpc>
            </a:pPr>
            <a:r>
              <a:rPr lang="en-CA" b="1" dirty="0"/>
              <a:t>Work-life balance is a personal responsibility</a:t>
            </a:r>
            <a:endParaRPr lang="en-US" b="1" dirty="0"/>
          </a:p>
          <a:p>
            <a:pPr marL="342900" indent="-342900">
              <a:lnSpc>
                <a:spcPct val="90000"/>
              </a:lnSpc>
            </a:pPr>
            <a:r>
              <a:rPr lang="en-US" b="1" dirty="0"/>
              <a:t>Wisdom and experience are</a:t>
            </a:r>
            <a:r>
              <a:rPr lang="en-CA" b="1" dirty="0"/>
              <a:t> better than ‘book smarts’</a:t>
            </a:r>
            <a:endParaRPr lang="en-US" b="1" dirty="0"/>
          </a:p>
          <a:p>
            <a:pPr marL="342900" indent="-342900">
              <a:lnSpc>
                <a:spcPct val="90000"/>
              </a:lnSpc>
            </a:pPr>
            <a:r>
              <a:rPr lang="en-US" b="1" dirty="0"/>
              <a:t>Satisfaction of a job well done is reward enough</a:t>
            </a:r>
          </a:p>
          <a:p>
            <a:pPr marL="342900" indent="-342900">
              <a:lnSpc>
                <a:spcPct val="90000"/>
              </a:lnSpc>
            </a:pPr>
            <a:r>
              <a:rPr lang="en-US" b="1" dirty="0"/>
              <a:t>Don’t need feedback – no news is good news</a:t>
            </a:r>
          </a:p>
          <a:p>
            <a:pPr marL="342900" indent="-342900">
              <a:lnSpc>
                <a:spcPct val="90000"/>
              </a:lnSpc>
            </a:pPr>
            <a:r>
              <a:rPr lang="en-US" b="1" dirty="0"/>
              <a:t>See changing jobs as carrying a stigma</a:t>
            </a:r>
          </a:p>
          <a:p>
            <a:pPr marL="342900" indent="-342900">
              <a:lnSpc>
                <a:spcPct val="90000"/>
              </a:lnSpc>
            </a:pPr>
            <a:r>
              <a:rPr lang="en-US" b="1" dirty="0"/>
              <a:t>“I learned it the hard way and so will you”</a:t>
            </a:r>
          </a:p>
          <a:p>
            <a:pPr marL="342900" indent="-342900">
              <a:lnSpc>
                <a:spcPct val="90000"/>
              </a:lnSpc>
            </a:pPr>
            <a:endParaRPr lang="en-US" dirty="0"/>
          </a:p>
          <a:p>
            <a:pPr marL="342900" indent="-342900">
              <a:lnSpc>
                <a:spcPct val="90000"/>
              </a:lnSpc>
              <a:buFontTx/>
              <a:buNone/>
            </a:pPr>
            <a:r>
              <a:rPr lang="en-US" dirty="0"/>
              <a:t>                   </a:t>
            </a:r>
            <a:r>
              <a:rPr lang="en-US" dirty="0" smtClean="0"/>
              <a:t>Key </a:t>
            </a:r>
            <a:r>
              <a:rPr lang="en-US" dirty="0"/>
              <a:t>Words:  </a:t>
            </a:r>
            <a:r>
              <a:rPr lang="en-US" b="1" u="sng" dirty="0">
                <a:solidFill>
                  <a:srgbClr val="00CC00"/>
                </a:solidFill>
              </a:rPr>
              <a:t>Loyal and Rational</a:t>
            </a:r>
          </a:p>
        </p:txBody>
      </p:sp>
      <p:sp>
        <p:nvSpPr>
          <p:cNvPr id="360453" name="Rectangle 5"/>
          <p:cNvSpPr>
            <a:spLocks noGrp="1" noChangeArrowheads="1"/>
          </p:cNvSpPr>
          <p:nvPr>
            <p:ph type="title"/>
          </p:nvPr>
        </p:nvSpPr>
        <p:spPr>
          <a:xfrm>
            <a:off x="457200" y="609600"/>
            <a:ext cx="7772400" cy="381000"/>
          </a:xfrm>
          <a:noFill/>
          <a:ln/>
        </p:spPr>
        <p:txBody>
          <a:bodyPr>
            <a:noAutofit/>
          </a:bodyPr>
          <a:lstStyle/>
          <a:p>
            <a:pPr algn="ctr"/>
            <a:r>
              <a:rPr lang="en-US" sz="3200" dirty="0" smtClean="0"/>
              <a:t>What </a:t>
            </a:r>
            <a:r>
              <a:rPr lang="en-US" sz="3200" dirty="0"/>
              <a:t>do they value at work?</a:t>
            </a:r>
            <a:r>
              <a:rPr lang="en-US" sz="3200" dirty="0">
                <a:latin typeface="Verdana" pitchFamily="34" charset="0"/>
              </a:rPr>
              <a:t> </a:t>
            </a:r>
          </a:p>
        </p:txBody>
      </p:sp>
      <p:pic>
        <p:nvPicPr>
          <p:cNvPr id="360454" name="Picture 6" descr="images- WWII"/>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43800" y="1320800"/>
            <a:ext cx="1219200" cy="1117600"/>
          </a:xfrm>
          <a:prstGeom prst="rect">
            <a:avLst/>
          </a:prstGeom>
          <a:noFill/>
          <a:extLst>
            <a:ext uri="{909E8E84-426E-40DD-AFC4-6F175D3DCCD1}">
              <a14:hiddenFill xmlns:a14="http://schemas.microsoft.com/office/drawing/2010/main">
                <a:solidFill>
                  <a:srgbClr val="FFFFFF"/>
                </a:solidFill>
              </a14:hiddenFill>
            </a:ext>
          </a:extLst>
        </p:spPr>
      </p:pic>
      <p:pic>
        <p:nvPicPr>
          <p:cNvPr id="360455" name="Picture 7" descr="images_great depressi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5000" y="1295400"/>
            <a:ext cx="14478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360456" name="Picture 8" descr="FWC%20worker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47429" y="2667000"/>
            <a:ext cx="1425575" cy="1851025"/>
          </a:xfrm>
          <a:prstGeom prst="rect">
            <a:avLst/>
          </a:prstGeom>
          <a:noFill/>
          <a:extLst>
            <a:ext uri="{909E8E84-426E-40DD-AFC4-6F175D3DCCD1}">
              <a14:hiddenFill xmlns:a14="http://schemas.microsoft.com/office/drawing/2010/main">
                <a:solidFill>
                  <a:srgbClr val="FFFFFF"/>
                </a:solidFill>
              </a14:hiddenFill>
            </a:ext>
          </a:extLst>
        </p:spPr>
      </p:pic>
      <p:pic>
        <p:nvPicPr>
          <p:cNvPr id="360457" name="Picture 9" descr="veteran 1"/>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248400" y="4800600"/>
            <a:ext cx="1441450" cy="1676400"/>
          </a:xfrm>
          <a:prstGeom prst="rect">
            <a:avLst/>
          </a:prstGeom>
          <a:noFill/>
          <a:ln w="25400">
            <a:solidFill>
              <a:srgbClr val="00008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8768447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Text Box 2"/>
          <p:cNvSpPr txBox="1">
            <a:spLocks noChangeArrowheads="1"/>
          </p:cNvSpPr>
          <p:nvPr/>
        </p:nvSpPr>
        <p:spPr bwMode="auto">
          <a:xfrm>
            <a:off x="7743825" y="4473575"/>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endParaRPr lang="en-US" i="1">
              <a:latin typeface="Times New Roman" pitchFamily="18" charset="0"/>
            </a:endParaRPr>
          </a:p>
        </p:txBody>
      </p:sp>
      <p:sp>
        <p:nvSpPr>
          <p:cNvPr id="192516" name="Rectangle 4"/>
          <p:cNvSpPr>
            <a:spLocks noChangeArrowheads="1"/>
          </p:cNvSpPr>
          <p:nvPr/>
        </p:nvSpPr>
        <p:spPr bwMode="auto">
          <a:xfrm>
            <a:off x="76200" y="381000"/>
            <a:ext cx="70104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sz="2800" b="1" dirty="0">
                <a:latin typeface="Arial" charset="0"/>
              </a:rPr>
              <a:t>   </a:t>
            </a:r>
            <a:r>
              <a:rPr lang="en-US" sz="3200" b="1" dirty="0">
                <a:latin typeface="Arial" charset="0"/>
              </a:rPr>
              <a:t>Baby Boomers</a:t>
            </a:r>
          </a:p>
        </p:txBody>
      </p:sp>
      <p:sp>
        <p:nvSpPr>
          <p:cNvPr id="192518" name="Rectangle 6"/>
          <p:cNvSpPr>
            <a:spLocks noGrp="1" noChangeArrowheads="1"/>
          </p:cNvSpPr>
          <p:nvPr>
            <p:ph type="body" sz="half" idx="1"/>
          </p:nvPr>
        </p:nvSpPr>
        <p:spPr>
          <a:xfrm>
            <a:off x="533400" y="1371600"/>
            <a:ext cx="4610100" cy="4724400"/>
          </a:xfrm>
          <a:noFill/>
          <a:ln/>
        </p:spPr>
        <p:txBody>
          <a:bodyPr>
            <a:normAutofit fontScale="85000" lnSpcReduction="20000"/>
          </a:bodyPr>
          <a:lstStyle/>
          <a:p>
            <a:r>
              <a:rPr lang="en-US" b="1" dirty="0"/>
              <a:t>Workaholics</a:t>
            </a:r>
          </a:p>
          <a:p>
            <a:r>
              <a:rPr lang="en-US" b="1" dirty="0"/>
              <a:t>Accept Stress</a:t>
            </a:r>
          </a:p>
          <a:p>
            <a:r>
              <a:rPr lang="en-US" b="1" dirty="0"/>
              <a:t>Team – oriented</a:t>
            </a:r>
          </a:p>
          <a:p>
            <a:r>
              <a:rPr lang="en-US" b="1" dirty="0"/>
              <a:t>Status/Titles important</a:t>
            </a:r>
          </a:p>
          <a:p>
            <a:r>
              <a:rPr lang="en-US" b="1" dirty="0"/>
              <a:t>Want money, promotional opportunities </a:t>
            </a:r>
          </a:p>
          <a:p>
            <a:r>
              <a:rPr lang="en-US" b="1" dirty="0"/>
              <a:t>Want feedback once a year (with supporting documentation)</a:t>
            </a:r>
          </a:p>
          <a:p>
            <a:r>
              <a:rPr lang="en-US" b="1" dirty="0"/>
              <a:t>Want support in finding meaning and balance between work/life.</a:t>
            </a:r>
          </a:p>
          <a:p>
            <a:pPr>
              <a:buFontTx/>
              <a:buNone/>
            </a:pPr>
            <a:r>
              <a:rPr lang="en-US" sz="2800" dirty="0"/>
              <a:t>  </a:t>
            </a:r>
            <a:r>
              <a:rPr lang="en-US" dirty="0"/>
              <a:t>Key Words:  </a:t>
            </a:r>
            <a:r>
              <a:rPr lang="en-US" b="1" u="sng" dirty="0">
                <a:solidFill>
                  <a:srgbClr val="00CC00"/>
                </a:solidFill>
              </a:rPr>
              <a:t>Optimistic and Positive</a:t>
            </a:r>
          </a:p>
          <a:p>
            <a:pPr>
              <a:buFontTx/>
              <a:buNone/>
            </a:pPr>
            <a:endParaRPr lang="en-US" b="1" u="sng" dirty="0">
              <a:solidFill>
                <a:srgbClr val="00CC00"/>
              </a:solidFill>
            </a:endParaRPr>
          </a:p>
        </p:txBody>
      </p:sp>
      <p:graphicFrame>
        <p:nvGraphicFramePr>
          <p:cNvPr id="192531" name="Object 19"/>
          <p:cNvGraphicFramePr>
            <a:graphicFrameLocks noGrp="1" noChangeAspect="1"/>
          </p:cNvGraphicFramePr>
          <p:nvPr>
            <p:ph sz="quarter" idx="2"/>
          </p:nvPr>
        </p:nvGraphicFramePr>
        <p:xfrm>
          <a:off x="4876800" y="2286000"/>
          <a:ext cx="1905000" cy="1114425"/>
        </p:xfrm>
        <a:graphic>
          <a:graphicData uri="http://schemas.openxmlformats.org/presentationml/2006/ole">
            <mc:AlternateContent xmlns:mc="http://schemas.openxmlformats.org/markup-compatibility/2006">
              <mc:Choice xmlns:v="urn:schemas-microsoft-com:vml" Requires="v">
                <p:oleObj spid="_x0000_s6168" name="Photo Editor Photo" r:id="rId4" imgW="1905266" imgH="1114581" progId="MSPhotoEd.3">
                  <p:embed/>
                </p:oleObj>
              </mc:Choice>
              <mc:Fallback>
                <p:oleObj name="Photo Editor Photo" r:id="rId4" imgW="1905266" imgH="1114581" progId="MSPhotoEd.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76800" y="2286000"/>
                        <a:ext cx="1905000" cy="1114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92533" name="Object 21"/>
          <p:cNvGraphicFramePr>
            <a:graphicFrameLocks noGrp="1" noChangeAspect="1"/>
          </p:cNvGraphicFramePr>
          <p:nvPr>
            <p:ph sz="quarter" idx="3"/>
          </p:nvPr>
        </p:nvGraphicFramePr>
        <p:xfrm>
          <a:off x="5715000" y="3733800"/>
          <a:ext cx="3162300" cy="1581150"/>
        </p:xfrm>
        <a:graphic>
          <a:graphicData uri="http://schemas.openxmlformats.org/presentationml/2006/ole">
            <mc:AlternateContent xmlns:mc="http://schemas.openxmlformats.org/markup-compatibility/2006">
              <mc:Choice xmlns:v="urn:schemas-microsoft-com:vml" Requires="v">
                <p:oleObj spid="_x0000_s6169" name="Photo Editor Photo" r:id="rId6" imgW="3809524" imgH="1905266" progId="MSPhotoEd.3">
                  <p:embed/>
                </p:oleObj>
              </mc:Choice>
              <mc:Fallback>
                <p:oleObj name="Photo Editor Photo" r:id="rId6" imgW="3809524" imgH="1905266" progId="MSPhotoEd.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715000" y="3733800"/>
                        <a:ext cx="3162300" cy="1581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192535" name="Picture 23" descr="doris"/>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934200" y="1066800"/>
            <a:ext cx="1905000" cy="1428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972532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0834" name="Text Box 2"/>
          <p:cNvSpPr txBox="1">
            <a:spLocks noChangeArrowheads="1"/>
          </p:cNvSpPr>
          <p:nvPr/>
        </p:nvSpPr>
        <p:spPr bwMode="auto">
          <a:xfrm>
            <a:off x="7743825" y="4473575"/>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endParaRPr lang="en-US" i="1">
              <a:latin typeface="Times New Roman" pitchFamily="18" charset="0"/>
            </a:endParaRPr>
          </a:p>
        </p:txBody>
      </p:sp>
      <p:sp>
        <p:nvSpPr>
          <p:cNvPr id="120842" name="Rectangle 10"/>
          <p:cNvSpPr>
            <a:spLocks noChangeArrowheads="1"/>
          </p:cNvSpPr>
          <p:nvPr/>
        </p:nvSpPr>
        <p:spPr bwMode="auto">
          <a:xfrm>
            <a:off x="762000" y="381000"/>
            <a:ext cx="40386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sz="3200" b="1" dirty="0">
                <a:latin typeface="Arial" charset="0"/>
              </a:rPr>
              <a:t>Gen-</a:t>
            </a:r>
            <a:r>
              <a:rPr lang="en-US" sz="3200" b="1" dirty="0" err="1">
                <a:latin typeface="Arial" charset="0"/>
              </a:rPr>
              <a:t>Xers</a:t>
            </a:r>
            <a:r>
              <a:rPr lang="en-US" sz="3200" b="1" dirty="0">
                <a:latin typeface="Arial" charset="0"/>
              </a:rPr>
              <a:t>, X-</a:t>
            </a:r>
            <a:r>
              <a:rPr lang="en-US" sz="3200" b="1" dirty="0" err="1">
                <a:latin typeface="Arial" charset="0"/>
              </a:rPr>
              <a:t>ers</a:t>
            </a:r>
            <a:r>
              <a:rPr lang="en-US" sz="3200" b="1" dirty="0">
                <a:latin typeface="Arial" charset="0"/>
              </a:rPr>
              <a:t> </a:t>
            </a:r>
          </a:p>
        </p:txBody>
      </p:sp>
      <p:sp>
        <p:nvSpPr>
          <p:cNvPr id="120851" name="Rectangle 19"/>
          <p:cNvSpPr>
            <a:spLocks noGrp="1" noChangeArrowheads="1"/>
          </p:cNvSpPr>
          <p:nvPr>
            <p:ph type="body" idx="1"/>
          </p:nvPr>
        </p:nvSpPr>
        <p:spPr>
          <a:xfrm>
            <a:off x="2057400" y="6096000"/>
            <a:ext cx="5334000" cy="609600"/>
          </a:xfrm>
          <a:noFill/>
          <a:ln/>
        </p:spPr>
        <p:txBody>
          <a:bodyPr/>
          <a:lstStyle/>
          <a:p>
            <a:pPr lvl="1">
              <a:buFontTx/>
              <a:buNone/>
            </a:pPr>
            <a:r>
              <a:rPr lang="en-US" sz="2000"/>
              <a:t>Key Words:  </a:t>
            </a:r>
            <a:r>
              <a:rPr lang="en-US" sz="2000" b="1" u="sng">
                <a:solidFill>
                  <a:srgbClr val="00CC00"/>
                </a:solidFill>
              </a:rPr>
              <a:t>Skepticism and caution </a:t>
            </a:r>
            <a:r>
              <a:rPr lang="en-US" sz="2000" u="sng"/>
              <a:t> </a:t>
            </a:r>
          </a:p>
        </p:txBody>
      </p:sp>
      <p:pic>
        <p:nvPicPr>
          <p:cNvPr id="120858" name="Picture 26" descr="images_latchkey kid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81800" y="687645"/>
            <a:ext cx="1981200" cy="2665155"/>
          </a:xfrm>
          <a:prstGeom prst="rect">
            <a:avLst/>
          </a:prstGeom>
          <a:noFill/>
          <a:extLst>
            <a:ext uri="{909E8E84-426E-40DD-AFC4-6F175D3DCCD1}">
              <a14:hiddenFill xmlns:a14="http://schemas.microsoft.com/office/drawing/2010/main">
                <a:solidFill>
                  <a:srgbClr val="FFFFFF"/>
                </a:solidFill>
              </a14:hiddenFill>
            </a:ext>
          </a:extLst>
        </p:spPr>
      </p:pic>
      <p:sp>
        <p:nvSpPr>
          <p:cNvPr id="120861" name="Rectangle 29"/>
          <p:cNvSpPr>
            <a:spLocks noChangeArrowheads="1"/>
          </p:cNvSpPr>
          <p:nvPr/>
        </p:nvSpPr>
        <p:spPr bwMode="auto">
          <a:xfrm>
            <a:off x="315191" y="1219200"/>
            <a:ext cx="7086600" cy="464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174625" indent="-174625">
              <a:spcBef>
                <a:spcPct val="20000"/>
              </a:spcBef>
              <a:buFontTx/>
              <a:buChar char="•"/>
            </a:pPr>
            <a:r>
              <a:rPr lang="en-US" sz="2000" b="1" dirty="0"/>
              <a:t>Expect close supervision</a:t>
            </a:r>
          </a:p>
          <a:p>
            <a:pPr marL="174625" indent="-174625">
              <a:spcBef>
                <a:spcPct val="20000"/>
              </a:spcBef>
              <a:buFontTx/>
              <a:buChar char="•"/>
            </a:pPr>
            <a:r>
              <a:rPr lang="en-US" sz="2000" b="1" dirty="0"/>
              <a:t>Dedicated to goal achievement</a:t>
            </a:r>
          </a:p>
          <a:p>
            <a:pPr marL="174625" indent="-174625">
              <a:spcBef>
                <a:spcPct val="20000"/>
              </a:spcBef>
              <a:buFontTx/>
              <a:buChar char="•"/>
            </a:pPr>
            <a:r>
              <a:rPr lang="en-US" sz="2000" b="1" dirty="0"/>
              <a:t>Desire for job security ; insecure; f</a:t>
            </a:r>
            <a:r>
              <a:rPr lang="en-CA" sz="2000" b="1" dirty="0" err="1"/>
              <a:t>ocus</a:t>
            </a:r>
            <a:r>
              <a:rPr lang="en-CA" sz="2000" b="1" dirty="0"/>
              <a:t> on employability</a:t>
            </a:r>
            <a:endParaRPr lang="en-US" sz="2000" b="1" dirty="0"/>
          </a:p>
          <a:p>
            <a:pPr marL="174625" indent="-174625">
              <a:spcBef>
                <a:spcPct val="20000"/>
              </a:spcBef>
              <a:buFontTx/>
              <a:buChar char="•"/>
            </a:pPr>
            <a:r>
              <a:rPr lang="en-US" sz="2000" b="1" dirty="0"/>
              <a:t>Desire to be recognized; no ‘dues paying’</a:t>
            </a:r>
          </a:p>
          <a:p>
            <a:pPr marL="174625" indent="-174625">
              <a:spcBef>
                <a:spcPct val="20000"/>
              </a:spcBef>
              <a:buFontTx/>
              <a:buChar char="•"/>
            </a:pPr>
            <a:r>
              <a:rPr lang="en-US" sz="2000" b="1" dirty="0"/>
              <a:t>Freedom is the ultimate reward; “free-agent” approach.</a:t>
            </a:r>
          </a:p>
          <a:p>
            <a:pPr marL="174625" indent="-174625">
              <a:spcBef>
                <a:spcPct val="20000"/>
              </a:spcBef>
              <a:buFontTx/>
              <a:buChar char="•"/>
            </a:pPr>
            <a:r>
              <a:rPr lang="en-US" sz="2000" b="1" dirty="0"/>
              <a:t>Want immediate feedback – now</a:t>
            </a:r>
          </a:p>
          <a:p>
            <a:pPr marL="174625" indent="-174625">
              <a:spcBef>
                <a:spcPct val="20000"/>
              </a:spcBef>
              <a:buFontTx/>
              <a:buChar char="•"/>
            </a:pPr>
            <a:r>
              <a:rPr lang="en-US" sz="2000" b="1" dirty="0"/>
              <a:t>Want </a:t>
            </a:r>
            <a:r>
              <a:rPr lang="en-US" sz="2400" b="1" dirty="0"/>
              <a:t>balance</a:t>
            </a:r>
            <a:r>
              <a:rPr lang="en-US" sz="2000" b="1" dirty="0"/>
              <a:t> now – do not want to wait for a life</a:t>
            </a:r>
          </a:p>
          <a:p>
            <a:pPr marL="174625" indent="-174625">
              <a:spcBef>
                <a:spcPct val="20000"/>
              </a:spcBef>
              <a:buFontTx/>
              <a:buChar char="•"/>
            </a:pPr>
            <a:r>
              <a:rPr lang="en-US" sz="2000" b="1" dirty="0"/>
              <a:t>Changing jobs is seen as necessary</a:t>
            </a:r>
          </a:p>
          <a:p>
            <a:pPr marL="174625" indent="-174625">
              <a:spcBef>
                <a:spcPct val="20000"/>
              </a:spcBef>
              <a:buFontTx/>
              <a:buChar char="•"/>
            </a:pPr>
            <a:r>
              <a:rPr lang="en-US" sz="2000" b="1" dirty="0"/>
              <a:t>The more they learn, the more they will stay.</a:t>
            </a:r>
          </a:p>
          <a:p>
            <a:pPr marL="174625" indent="-174625">
              <a:spcBef>
                <a:spcPct val="20000"/>
              </a:spcBef>
              <a:buFontTx/>
              <a:buChar char="•"/>
            </a:pPr>
            <a:r>
              <a:rPr lang="en-US" sz="2000" b="1" dirty="0"/>
              <a:t>Work life/ Balance</a:t>
            </a:r>
            <a:endParaRPr lang="en-CA" sz="2000" b="1" dirty="0"/>
          </a:p>
          <a:p>
            <a:pPr marL="174625" indent="-174625">
              <a:spcBef>
                <a:spcPct val="20000"/>
              </a:spcBef>
              <a:buFontTx/>
              <a:buChar char="•"/>
            </a:pPr>
            <a:r>
              <a:rPr lang="en-CA" sz="2000" b="1" dirty="0"/>
              <a:t>Fun and communal workplace</a:t>
            </a:r>
            <a:endParaRPr lang="en-US" sz="2000" b="1" dirty="0"/>
          </a:p>
          <a:p>
            <a:pPr marL="174625" indent="-174625">
              <a:spcBef>
                <a:spcPct val="20000"/>
              </a:spcBef>
              <a:buFontTx/>
              <a:buChar char="•"/>
            </a:pPr>
            <a:endParaRPr lang="en-US" sz="1800" dirty="0">
              <a:latin typeface="Arial" charset="0"/>
            </a:endParaRPr>
          </a:p>
        </p:txBody>
      </p:sp>
      <p:graphicFrame>
        <p:nvGraphicFramePr>
          <p:cNvPr id="120863" name="Object 31"/>
          <p:cNvGraphicFramePr>
            <a:graphicFrameLocks noGrp="1" noChangeAspect="1"/>
          </p:cNvGraphicFramePr>
          <p:nvPr>
            <p:ph sz="half" idx="2"/>
            <p:extLst>
              <p:ext uri="{D42A27DB-BD31-4B8C-83A1-F6EECF244321}">
                <p14:modId xmlns:p14="http://schemas.microsoft.com/office/powerpoint/2010/main" val="433573127"/>
              </p:ext>
            </p:extLst>
          </p:nvPr>
        </p:nvGraphicFramePr>
        <p:xfrm>
          <a:off x="6552741" y="4276148"/>
          <a:ext cx="2210259" cy="1714500"/>
        </p:xfrm>
        <a:graphic>
          <a:graphicData uri="http://schemas.openxmlformats.org/presentationml/2006/ole">
            <mc:AlternateContent xmlns:mc="http://schemas.openxmlformats.org/markup-compatibility/2006">
              <mc:Choice xmlns:v="urn:schemas-microsoft-com:vml" Requires="v">
                <p:oleObj spid="_x0000_s7181" name="Photo Editor Photo" r:id="rId5" imgW="2038095" imgH="1580952" progId="MSPhotoEd.3">
                  <p:embed/>
                </p:oleObj>
              </mc:Choice>
              <mc:Fallback>
                <p:oleObj name="Photo Editor Photo" r:id="rId5" imgW="2038095" imgH="1580952" progId="MSPhotoEd.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52741" y="4276148"/>
                        <a:ext cx="2210259" cy="1714500"/>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104155369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2" name="Rectangle 4"/>
          <p:cNvSpPr>
            <a:spLocks noChangeArrowheads="1"/>
          </p:cNvSpPr>
          <p:nvPr/>
        </p:nvSpPr>
        <p:spPr bwMode="auto">
          <a:xfrm>
            <a:off x="552161" y="381000"/>
            <a:ext cx="32766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sz="2800" b="1" dirty="0">
                <a:latin typeface="Arial" charset="0"/>
              </a:rPr>
              <a:t> </a:t>
            </a:r>
            <a:r>
              <a:rPr lang="en-US" sz="2800" b="1" dirty="0" err="1">
                <a:latin typeface="Arial" charset="0"/>
              </a:rPr>
              <a:t>Millennials</a:t>
            </a:r>
            <a:endParaRPr lang="en-US" sz="2800" b="1" dirty="0">
              <a:latin typeface="Arial" charset="0"/>
            </a:endParaRPr>
          </a:p>
        </p:txBody>
      </p:sp>
      <p:sp>
        <p:nvSpPr>
          <p:cNvPr id="78865" name="Rectangle 17"/>
          <p:cNvSpPr>
            <a:spLocks noChangeArrowheads="1"/>
          </p:cNvSpPr>
          <p:nvPr/>
        </p:nvSpPr>
        <p:spPr bwMode="auto">
          <a:xfrm>
            <a:off x="4876800" y="5638800"/>
            <a:ext cx="38862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174625" indent="-174625" fontAlgn="t"/>
            <a:endParaRPr lang="en-US" sz="2000">
              <a:latin typeface="Arial" charset="0"/>
            </a:endParaRPr>
          </a:p>
        </p:txBody>
      </p:sp>
      <p:sp>
        <p:nvSpPr>
          <p:cNvPr id="78875" name="Rectangle 27"/>
          <p:cNvSpPr>
            <a:spLocks noGrp="1" noChangeArrowheads="1"/>
          </p:cNvSpPr>
          <p:nvPr>
            <p:ph type="body" idx="1"/>
          </p:nvPr>
        </p:nvSpPr>
        <p:spPr>
          <a:xfrm>
            <a:off x="18761" y="1143000"/>
            <a:ext cx="7620000" cy="4518025"/>
          </a:xfrm>
          <a:noFill/>
          <a:ln/>
        </p:spPr>
        <p:txBody>
          <a:bodyPr>
            <a:normAutofit fontScale="85000" lnSpcReduction="20000"/>
          </a:bodyPr>
          <a:lstStyle/>
          <a:p>
            <a:pPr>
              <a:lnSpc>
                <a:spcPct val="80000"/>
              </a:lnSpc>
            </a:pPr>
            <a:r>
              <a:rPr lang="en-US" sz="2800" b="1" dirty="0"/>
              <a:t>Dependent on close supervision</a:t>
            </a:r>
          </a:p>
          <a:p>
            <a:pPr>
              <a:lnSpc>
                <a:spcPct val="80000"/>
              </a:lnSpc>
            </a:pPr>
            <a:r>
              <a:rPr lang="en-US" sz="2800" b="1" dirty="0"/>
              <a:t>Challenge and variety seeking</a:t>
            </a:r>
          </a:p>
          <a:p>
            <a:pPr>
              <a:lnSpc>
                <a:spcPct val="80000"/>
              </a:lnSpc>
            </a:pPr>
            <a:r>
              <a:rPr lang="en-US" sz="2800" b="1" dirty="0"/>
              <a:t>Distrust hierarchy and authority</a:t>
            </a:r>
          </a:p>
          <a:p>
            <a:pPr>
              <a:lnSpc>
                <a:spcPct val="80000"/>
              </a:lnSpc>
            </a:pPr>
            <a:r>
              <a:rPr lang="en-US" sz="2800" b="1" dirty="0"/>
              <a:t>Continuous development of skills</a:t>
            </a:r>
          </a:p>
          <a:p>
            <a:pPr>
              <a:lnSpc>
                <a:spcPct val="80000"/>
              </a:lnSpc>
            </a:pPr>
            <a:r>
              <a:rPr lang="en-US" sz="2800" b="1" dirty="0"/>
              <a:t>Lack of loyalty – unwilling to commit</a:t>
            </a:r>
          </a:p>
          <a:p>
            <a:pPr>
              <a:lnSpc>
                <a:spcPct val="80000"/>
              </a:lnSpc>
            </a:pPr>
            <a:r>
              <a:rPr lang="en-US" sz="2800" b="1" dirty="0"/>
              <a:t>Work/life balance</a:t>
            </a:r>
          </a:p>
          <a:p>
            <a:pPr>
              <a:lnSpc>
                <a:spcPct val="80000"/>
              </a:lnSpc>
            </a:pPr>
            <a:r>
              <a:rPr lang="en-US" sz="2800" b="1" dirty="0"/>
              <a:t>Fun and communal workplace</a:t>
            </a:r>
          </a:p>
          <a:p>
            <a:pPr>
              <a:lnSpc>
                <a:spcPct val="80000"/>
              </a:lnSpc>
            </a:pPr>
            <a:r>
              <a:rPr lang="en-US" sz="2800" b="1" dirty="0"/>
              <a:t>Want meaningful work over rewards</a:t>
            </a:r>
          </a:p>
          <a:p>
            <a:pPr>
              <a:lnSpc>
                <a:spcPct val="80000"/>
              </a:lnSpc>
            </a:pPr>
            <a:r>
              <a:rPr lang="en-US" sz="2800" b="1" dirty="0"/>
              <a:t>Want immediate feedback – yesterday</a:t>
            </a:r>
          </a:p>
          <a:p>
            <a:pPr>
              <a:lnSpc>
                <a:spcPct val="80000"/>
              </a:lnSpc>
            </a:pPr>
            <a:r>
              <a:rPr lang="en-US" sz="2800" b="1" dirty="0"/>
              <a:t>Work isn’t everything – flexibility is key</a:t>
            </a:r>
          </a:p>
          <a:p>
            <a:pPr>
              <a:lnSpc>
                <a:spcPct val="80000"/>
              </a:lnSpc>
            </a:pPr>
            <a:r>
              <a:rPr lang="en-US" sz="2800" b="1" dirty="0"/>
              <a:t>Expect to change jobs – even careers – many times</a:t>
            </a:r>
          </a:p>
          <a:p>
            <a:pPr>
              <a:lnSpc>
                <a:spcPct val="80000"/>
              </a:lnSpc>
            </a:pPr>
            <a:r>
              <a:rPr lang="en-US" sz="2800" b="1" dirty="0"/>
              <a:t>Believe that continuous learning is the way of life</a:t>
            </a:r>
          </a:p>
          <a:p>
            <a:pPr>
              <a:lnSpc>
                <a:spcPct val="80000"/>
              </a:lnSpc>
            </a:pPr>
            <a:r>
              <a:rPr lang="en-CA" sz="2800" b="1" dirty="0"/>
              <a:t>No ‘dues paying’</a:t>
            </a:r>
          </a:p>
          <a:p>
            <a:pPr>
              <a:lnSpc>
                <a:spcPct val="80000"/>
              </a:lnSpc>
            </a:pPr>
            <a:endParaRPr lang="en-CA" sz="2800" dirty="0"/>
          </a:p>
          <a:p>
            <a:pPr>
              <a:lnSpc>
                <a:spcPct val="80000"/>
              </a:lnSpc>
            </a:pPr>
            <a:endParaRPr lang="en-US" dirty="0"/>
          </a:p>
        </p:txBody>
      </p:sp>
      <p:sp>
        <p:nvSpPr>
          <p:cNvPr id="78878" name="Rectangle 30"/>
          <p:cNvSpPr>
            <a:spLocks noChangeArrowheads="1"/>
          </p:cNvSpPr>
          <p:nvPr/>
        </p:nvSpPr>
        <p:spPr bwMode="auto">
          <a:xfrm>
            <a:off x="838200" y="5661025"/>
            <a:ext cx="59118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20000"/>
              </a:spcBef>
              <a:buClr>
                <a:schemeClr val="folHlink"/>
              </a:buClr>
              <a:buSzPct val="60000"/>
              <a:buFont typeface="Wingdings" pitchFamily="2" charset="2"/>
              <a:buNone/>
            </a:pPr>
            <a:r>
              <a:rPr lang="en-US" sz="2000" dirty="0">
                <a:latin typeface="Arial" charset="0"/>
              </a:rPr>
              <a:t>Key Word:  </a:t>
            </a:r>
            <a:r>
              <a:rPr lang="en-US" sz="2000" b="1" dirty="0">
                <a:solidFill>
                  <a:srgbClr val="00CC00"/>
                </a:solidFill>
                <a:latin typeface="Arial" charset="0"/>
              </a:rPr>
              <a:t>Realistic and Hopeful</a:t>
            </a:r>
            <a:r>
              <a:rPr lang="en-US" sz="2000" b="1" dirty="0">
                <a:solidFill>
                  <a:srgbClr val="00CC00"/>
                </a:solidFill>
                <a:latin typeface="Tahoma" charset="0"/>
              </a:rPr>
              <a:t> </a:t>
            </a:r>
          </a:p>
        </p:txBody>
      </p:sp>
      <p:pic>
        <p:nvPicPr>
          <p:cNvPr id="78879" name="Picture 31" descr="IMG_091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50050" y="4876800"/>
            <a:ext cx="2165350" cy="18288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78880" name="Object 32"/>
          <p:cNvGraphicFramePr>
            <a:graphicFrameLocks noGrp="1" noChangeAspect="1"/>
          </p:cNvGraphicFramePr>
          <p:nvPr>
            <p:ph sz="half" idx="2"/>
            <p:extLst>
              <p:ext uri="{D42A27DB-BD31-4B8C-83A1-F6EECF244321}">
                <p14:modId xmlns:p14="http://schemas.microsoft.com/office/powerpoint/2010/main" val="952204542"/>
              </p:ext>
            </p:extLst>
          </p:nvPr>
        </p:nvGraphicFramePr>
        <p:xfrm>
          <a:off x="6381750" y="675409"/>
          <a:ext cx="2381250" cy="2505075"/>
        </p:xfrm>
        <a:graphic>
          <a:graphicData uri="http://schemas.openxmlformats.org/presentationml/2006/ole">
            <mc:AlternateContent xmlns:mc="http://schemas.openxmlformats.org/markup-compatibility/2006">
              <mc:Choice xmlns:v="urn:schemas-microsoft-com:vml" Requires="v">
                <p:oleObj spid="_x0000_s8206" name="Photo Editor Photo" r:id="rId5" imgW="2381582" imgH="2505425" progId="MSPhotoEd.3">
                  <p:embed/>
                </p:oleObj>
              </mc:Choice>
              <mc:Fallback>
                <p:oleObj name="Photo Editor Photo" r:id="rId5" imgW="2381582" imgH="2505425" progId="MSPhotoEd.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81750" y="675409"/>
                        <a:ext cx="2381250" cy="2505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390696419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31779" name="Text Box 3"/>
          <p:cNvSpPr txBox="1">
            <a:spLocks noChangeArrowheads="1"/>
          </p:cNvSpPr>
          <p:nvPr/>
        </p:nvSpPr>
        <p:spPr bwMode="auto">
          <a:xfrm>
            <a:off x="379413" y="1828800"/>
            <a:ext cx="1766887" cy="4319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600" b="1">
                <a:latin typeface="Times New Roman" pitchFamily="18" charset="0"/>
              </a:rPr>
              <a:t>Strong work ethic</a:t>
            </a:r>
          </a:p>
          <a:p>
            <a:pPr>
              <a:lnSpc>
                <a:spcPct val="125000"/>
              </a:lnSpc>
            </a:pPr>
            <a:r>
              <a:rPr lang="en-US" sz="1600" b="1">
                <a:latin typeface="Times New Roman" pitchFamily="18" charset="0"/>
              </a:rPr>
              <a:t>Hoe to end of row</a:t>
            </a:r>
          </a:p>
          <a:p>
            <a:pPr>
              <a:lnSpc>
                <a:spcPct val="125000"/>
              </a:lnSpc>
            </a:pPr>
            <a:r>
              <a:rPr lang="en-US" sz="1600" b="1">
                <a:latin typeface="Times New Roman" pitchFamily="18" charset="0"/>
              </a:rPr>
              <a:t>Manage</a:t>
            </a:r>
          </a:p>
          <a:p>
            <a:pPr>
              <a:lnSpc>
                <a:spcPct val="125000"/>
              </a:lnSpc>
            </a:pPr>
            <a:r>
              <a:rPr lang="en-US" sz="1600" b="1">
                <a:latin typeface="Times New Roman" pitchFamily="18" charset="0"/>
              </a:rPr>
              <a:t>Loyal to employer</a:t>
            </a:r>
          </a:p>
          <a:p>
            <a:pPr>
              <a:lnSpc>
                <a:spcPct val="125000"/>
              </a:lnSpc>
            </a:pPr>
            <a:r>
              <a:rPr lang="en-US" sz="1600" b="1">
                <a:latin typeface="Times New Roman" pitchFamily="18" charset="0"/>
              </a:rPr>
              <a:t>Independent but</a:t>
            </a:r>
          </a:p>
          <a:p>
            <a:pPr>
              <a:lnSpc>
                <a:spcPct val="125000"/>
              </a:lnSpc>
            </a:pPr>
            <a:r>
              <a:rPr lang="en-US" sz="1600" b="1">
                <a:latin typeface="Times New Roman" pitchFamily="18" charset="0"/>
              </a:rPr>
              <a:t>conventional</a:t>
            </a:r>
          </a:p>
          <a:p>
            <a:pPr>
              <a:lnSpc>
                <a:spcPct val="125000"/>
              </a:lnSpc>
            </a:pPr>
            <a:r>
              <a:rPr lang="en-US" sz="1600" b="1">
                <a:latin typeface="Times New Roman" pitchFamily="18" charset="0"/>
              </a:rPr>
              <a:t>Work well</a:t>
            </a:r>
          </a:p>
          <a:p>
            <a:pPr>
              <a:lnSpc>
                <a:spcPct val="125000"/>
              </a:lnSpc>
            </a:pPr>
            <a:r>
              <a:rPr lang="en-US" sz="1600" b="1">
                <a:latin typeface="Times New Roman" pitchFamily="18" charset="0"/>
              </a:rPr>
              <a:t>with others</a:t>
            </a:r>
          </a:p>
          <a:p>
            <a:pPr>
              <a:lnSpc>
                <a:spcPct val="125000"/>
              </a:lnSpc>
            </a:pPr>
            <a:r>
              <a:rPr lang="en-US" sz="1600" b="1">
                <a:latin typeface="Times New Roman" pitchFamily="18" charset="0"/>
              </a:rPr>
              <a:t>Technically</a:t>
            </a:r>
          </a:p>
          <a:p>
            <a:pPr>
              <a:lnSpc>
                <a:spcPct val="125000"/>
              </a:lnSpc>
            </a:pPr>
            <a:r>
              <a:rPr lang="en-US" sz="1600" b="1">
                <a:latin typeface="Times New Roman" pitchFamily="18" charset="0"/>
              </a:rPr>
              <a:t>savvy</a:t>
            </a:r>
          </a:p>
          <a:p>
            <a:pPr>
              <a:lnSpc>
                <a:spcPct val="125000"/>
              </a:lnSpc>
            </a:pPr>
            <a:r>
              <a:rPr lang="en-US" sz="1600" b="1">
                <a:latin typeface="Times New Roman" pitchFamily="18" charset="0"/>
              </a:rPr>
              <a:t>Follow the leader</a:t>
            </a:r>
          </a:p>
          <a:p>
            <a:pPr>
              <a:lnSpc>
                <a:spcPct val="125000"/>
              </a:lnSpc>
            </a:pPr>
            <a:r>
              <a:rPr lang="en-US" sz="1600" b="1">
                <a:latin typeface="Times New Roman" pitchFamily="18" charset="0"/>
              </a:rPr>
              <a:t>Strong chain</a:t>
            </a:r>
          </a:p>
          <a:p>
            <a:pPr>
              <a:lnSpc>
                <a:spcPct val="125000"/>
              </a:lnSpc>
            </a:pPr>
            <a:r>
              <a:rPr lang="en-US" sz="1600" b="1">
                <a:latin typeface="Times New Roman" pitchFamily="18" charset="0"/>
              </a:rPr>
              <a:t>of command</a:t>
            </a:r>
          </a:p>
          <a:p>
            <a:pPr>
              <a:lnSpc>
                <a:spcPct val="125000"/>
              </a:lnSpc>
            </a:pPr>
            <a:r>
              <a:rPr lang="en-US" sz="1600" b="1">
                <a:latin typeface="Times New Roman" pitchFamily="18" charset="0"/>
              </a:rPr>
              <a:t>Want to win</a:t>
            </a:r>
          </a:p>
        </p:txBody>
      </p:sp>
      <p:sp>
        <p:nvSpPr>
          <p:cNvPr id="331780" name="Text Box 4"/>
          <p:cNvSpPr txBox="1">
            <a:spLocks noChangeArrowheads="1"/>
          </p:cNvSpPr>
          <p:nvPr/>
        </p:nvSpPr>
        <p:spPr bwMode="auto">
          <a:xfrm>
            <a:off x="2589213" y="1779588"/>
            <a:ext cx="2068512" cy="4381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5000"/>
              </a:lnSpc>
            </a:pPr>
            <a:r>
              <a:rPr lang="en-US" sz="1600" b="1">
                <a:latin typeface="Times New Roman" pitchFamily="18" charset="0"/>
              </a:rPr>
              <a:t>Money/principles</a:t>
            </a:r>
          </a:p>
          <a:p>
            <a:pPr>
              <a:lnSpc>
                <a:spcPct val="125000"/>
              </a:lnSpc>
            </a:pPr>
            <a:r>
              <a:rPr lang="en-US" sz="1600" b="1">
                <a:latin typeface="Times New Roman" pitchFamily="18" charset="0"/>
              </a:rPr>
              <a:t>Mixed</a:t>
            </a:r>
          </a:p>
          <a:p>
            <a:pPr>
              <a:lnSpc>
                <a:spcPct val="125000"/>
              </a:lnSpc>
            </a:pPr>
            <a:r>
              <a:rPr lang="en-US" sz="1600" b="1">
                <a:latin typeface="Times New Roman" pitchFamily="18" charset="0"/>
              </a:rPr>
              <a:t>Manage (lead/follow)</a:t>
            </a:r>
          </a:p>
          <a:p>
            <a:pPr>
              <a:lnSpc>
                <a:spcPct val="125000"/>
              </a:lnSpc>
            </a:pPr>
            <a:r>
              <a:rPr lang="en-US" sz="1600" b="1">
                <a:latin typeface="Times New Roman" pitchFamily="18" charset="0"/>
              </a:rPr>
              <a:t>Mixed</a:t>
            </a:r>
          </a:p>
          <a:p>
            <a:pPr>
              <a:lnSpc>
                <a:spcPct val="125000"/>
              </a:lnSpc>
            </a:pPr>
            <a:r>
              <a:rPr lang="en-US" sz="1600" b="1">
                <a:latin typeface="Times New Roman" pitchFamily="18" charset="0"/>
              </a:rPr>
              <a:t>Care deeply  about</a:t>
            </a:r>
          </a:p>
          <a:p>
            <a:pPr>
              <a:lnSpc>
                <a:spcPct val="125000"/>
              </a:lnSpc>
            </a:pPr>
            <a:r>
              <a:rPr lang="en-US" sz="1600" b="1">
                <a:latin typeface="Times New Roman" pitchFamily="18" charset="0"/>
              </a:rPr>
              <a:t>what others think</a:t>
            </a:r>
          </a:p>
          <a:p>
            <a:pPr>
              <a:lnSpc>
                <a:spcPct val="125000"/>
              </a:lnSpc>
            </a:pPr>
            <a:r>
              <a:rPr lang="en-US" sz="1600" b="1">
                <a:latin typeface="Times New Roman" pitchFamily="18" charset="0"/>
              </a:rPr>
              <a:t>Want others to work</a:t>
            </a:r>
          </a:p>
          <a:p>
            <a:pPr>
              <a:lnSpc>
                <a:spcPct val="125000"/>
              </a:lnSpc>
            </a:pPr>
            <a:r>
              <a:rPr lang="en-US" sz="1600" b="1">
                <a:latin typeface="Times New Roman" pitchFamily="18" charset="0"/>
              </a:rPr>
              <a:t>with them</a:t>
            </a:r>
          </a:p>
          <a:p>
            <a:pPr>
              <a:lnSpc>
                <a:spcPct val="125000"/>
              </a:lnSpc>
            </a:pPr>
            <a:r>
              <a:rPr lang="en-US" sz="1600" b="1">
                <a:latin typeface="Times New Roman" pitchFamily="18" charset="0"/>
              </a:rPr>
              <a:t>Technically</a:t>
            </a:r>
          </a:p>
          <a:p>
            <a:pPr>
              <a:lnSpc>
                <a:spcPct val="125000"/>
              </a:lnSpc>
            </a:pPr>
            <a:r>
              <a:rPr lang="en-US" sz="1600" b="1">
                <a:latin typeface="Times New Roman" pitchFamily="18" charset="0"/>
              </a:rPr>
              <a:t>challenged</a:t>
            </a:r>
          </a:p>
          <a:p>
            <a:pPr>
              <a:lnSpc>
                <a:spcPct val="125000"/>
              </a:lnSpc>
            </a:pPr>
            <a:r>
              <a:rPr lang="en-US" sz="1600" b="1">
                <a:latin typeface="Times New Roman" pitchFamily="18" charset="0"/>
              </a:rPr>
              <a:t>Lip service to mission</a:t>
            </a:r>
          </a:p>
          <a:p>
            <a:pPr>
              <a:lnSpc>
                <a:spcPct val="125000"/>
              </a:lnSpc>
            </a:pPr>
            <a:r>
              <a:rPr lang="en-US" sz="1600" b="1">
                <a:latin typeface="Times New Roman" pitchFamily="18" charset="0"/>
              </a:rPr>
              <a:t>Mixed</a:t>
            </a:r>
          </a:p>
          <a:p>
            <a:pPr>
              <a:lnSpc>
                <a:spcPct val="125000"/>
              </a:lnSpc>
            </a:pPr>
            <a:endParaRPr lang="en-US" sz="1600" b="1">
              <a:latin typeface="Times New Roman" pitchFamily="18" charset="0"/>
            </a:endParaRPr>
          </a:p>
          <a:p>
            <a:pPr>
              <a:lnSpc>
                <a:spcPct val="125000"/>
              </a:lnSpc>
            </a:pPr>
            <a:r>
              <a:rPr lang="en-US" sz="1600" b="1">
                <a:latin typeface="Times New Roman" pitchFamily="18" charset="0"/>
              </a:rPr>
              <a:t>Want to win</a:t>
            </a:r>
          </a:p>
        </p:txBody>
      </p:sp>
      <p:sp>
        <p:nvSpPr>
          <p:cNvPr id="331781" name="Text Box 5"/>
          <p:cNvSpPr txBox="1">
            <a:spLocks noChangeArrowheads="1"/>
          </p:cNvSpPr>
          <p:nvPr/>
        </p:nvSpPr>
        <p:spPr bwMode="auto">
          <a:xfrm>
            <a:off x="4722813" y="1752600"/>
            <a:ext cx="2098675" cy="4381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5000"/>
              </a:lnSpc>
            </a:pPr>
            <a:r>
              <a:rPr lang="en-US" sz="1600" b="1">
                <a:latin typeface="Times New Roman" pitchFamily="18" charset="0"/>
              </a:rPr>
              <a:t>Principles/satisfaction</a:t>
            </a:r>
          </a:p>
          <a:p>
            <a:pPr>
              <a:lnSpc>
                <a:spcPct val="125000"/>
              </a:lnSpc>
            </a:pPr>
            <a:r>
              <a:rPr lang="en-US" sz="1600" b="1">
                <a:latin typeface="Times New Roman" pitchFamily="18" charset="0"/>
              </a:rPr>
              <a:t>Lifestyle first</a:t>
            </a:r>
          </a:p>
          <a:p>
            <a:pPr>
              <a:lnSpc>
                <a:spcPct val="125000"/>
              </a:lnSpc>
            </a:pPr>
            <a:r>
              <a:rPr lang="en-US" sz="1600" b="1">
                <a:latin typeface="Times New Roman" pitchFamily="18" charset="0"/>
              </a:rPr>
              <a:t>No need to lead</a:t>
            </a:r>
          </a:p>
          <a:p>
            <a:pPr>
              <a:lnSpc>
                <a:spcPct val="125000"/>
              </a:lnSpc>
            </a:pPr>
            <a:r>
              <a:rPr lang="en-US" sz="1600" b="1">
                <a:latin typeface="Times New Roman" pitchFamily="18" charset="0"/>
              </a:rPr>
              <a:t>Loyal to skills</a:t>
            </a:r>
          </a:p>
          <a:p>
            <a:pPr>
              <a:lnSpc>
                <a:spcPct val="125000"/>
              </a:lnSpc>
            </a:pPr>
            <a:r>
              <a:rPr lang="en-US" sz="1600" b="1">
                <a:latin typeface="Times New Roman" pitchFamily="18" charset="0"/>
              </a:rPr>
              <a:t>Don’t care what</a:t>
            </a:r>
          </a:p>
          <a:p>
            <a:pPr>
              <a:lnSpc>
                <a:spcPct val="125000"/>
              </a:lnSpc>
            </a:pPr>
            <a:r>
              <a:rPr lang="en-US" sz="1600" b="1">
                <a:latin typeface="Times New Roman" pitchFamily="18" charset="0"/>
              </a:rPr>
              <a:t>others think</a:t>
            </a:r>
          </a:p>
          <a:p>
            <a:pPr>
              <a:lnSpc>
                <a:spcPct val="125000"/>
              </a:lnSpc>
            </a:pPr>
            <a:r>
              <a:rPr lang="en-US" sz="1600" b="1">
                <a:latin typeface="Times New Roman" pitchFamily="18" charset="0"/>
              </a:rPr>
              <a:t>Work best alone</a:t>
            </a:r>
          </a:p>
          <a:p>
            <a:pPr>
              <a:lnSpc>
                <a:spcPct val="125000"/>
              </a:lnSpc>
            </a:pPr>
            <a:endParaRPr lang="en-US" sz="1600" b="1">
              <a:latin typeface="Times New Roman" pitchFamily="18" charset="0"/>
            </a:endParaRPr>
          </a:p>
          <a:p>
            <a:pPr>
              <a:lnSpc>
                <a:spcPct val="125000"/>
              </a:lnSpc>
            </a:pPr>
            <a:r>
              <a:rPr lang="en-US" sz="1600" b="1">
                <a:latin typeface="Times New Roman" pitchFamily="18" charset="0"/>
              </a:rPr>
              <a:t>Technically</a:t>
            </a:r>
          </a:p>
          <a:p>
            <a:pPr>
              <a:lnSpc>
                <a:spcPct val="125000"/>
              </a:lnSpc>
            </a:pPr>
            <a:r>
              <a:rPr lang="en-US" sz="1600" b="1">
                <a:latin typeface="Times New Roman" pitchFamily="18" charset="0"/>
              </a:rPr>
              <a:t>savvy</a:t>
            </a:r>
          </a:p>
          <a:p>
            <a:pPr>
              <a:lnSpc>
                <a:spcPct val="125000"/>
              </a:lnSpc>
            </a:pPr>
            <a:r>
              <a:rPr lang="en-US" sz="1600" b="1">
                <a:latin typeface="Times New Roman" pitchFamily="18" charset="0"/>
              </a:rPr>
              <a:t>Care about mission</a:t>
            </a:r>
          </a:p>
          <a:p>
            <a:pPr>
              <a:lnSpc>
                <a:spcPct val="125000"/>
              </a:lnSpc>
            </a:pPr>
            <a:r>
              <a:rPr lang="en-US" sz="1600" b="1">
                <a:latin typeface="Times New Roman" pitchFamily="18" charset="0"/>
              </a:rPr>
              <a:t>Individual first</a:t>
            </a:r>
          </a:p>
          <a:p>
            <a:pPr>
              <a:lnSpc>
                <a:spcPct val="125000"/>
              </a:lnSpc>
            </a:pPr>
            <a:endParaRPr lang="en-US" sz="1600" b="1">
              <a:latin typeface="Times New Roman" pitchFamily="18" charset="0"/>
            </a:endParaRPr>
          </a:p>
          <a:p>
            <a:pPr>
              <a:lnSpc>
                <a:spcPct val="125000"/>
              </a:lnSpc>
            </a:pPr>
            <a:r>
              <a:rPr lang="en-US" sz="1600" b="1">
                <a:latin typeface="Times New Roman" pitchFamily="18" charset="0"/>
              </a:rPr>
              <a:t>Want to win</a:t>
            </a:r>
          </a:p>
        </p:txBody>
      </p:sp>
      <p:sp>
        <p:nvSpPr>
          <p:cNvPr id="331782" name="Text Box 6"/>
          <p:cNvSpPr txBox="1">
            <a:spLocks noChangeArrowheads="1"/>
          </p:cNvSpPr>
          <p:nvPr/>
        </p:nvSpPr>
        <p:spPr bwMode="auto">
          <a:xfrm>
            <a:off x="6932613" y="1752600"/>
            <a:ext cx="1801812" cy="4381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5000"/>
              </a:lnSpc>
            </a:pPr>
            <a:r>
              <a:rPr lang="en-US" sz="1600" b="1">
                <a:latin typeface="Times New Roman" pitchFamily="18" charset="0"/>
              </a:rPr>
              <a:t>???</a:t>
            </a:r>
          </a:p>
          <a:p>
            <a:pPr>
              <a:lnSpc>
                <a:spcPct val="125000"/>
              </a:lnSpc>
            </a:pPr>
            <a:r>
              <a:rPr lang="en-US" sz="1600" b="1">
                <a:latin typeface="Times New Roman" pitchFamily="18" charset="0"/>
              </a:rPr>
              <a:t>Lifestyle first</a:t>
            </a:r>
          </a:p>
          <a:p>
            <a:pPr>
              <a:lnSpc>
                <a:spcPct val="125000"/>
              </a:lnSpc>
            </a:pPr>
            <a:r>
              <a:rPr lang="en-US" sz="1600" b="1">
                <a:latin typeface="Times New Roman" pitchFamily="18" charset="0"/>
              </a:rPr>
              <a:t>???</a:t>
            </a:r>
          </a:p>
          <a:p>
            <a:pPr>
              <a:lnSpc>
                <a:spcPct val="125000"/>
              </a:lnSpc>
            </a:pPr>
            <a:r>
              <a:rPr lang="en-US" sz="1600" b="1">
                <a:latin typeface="Times New Roman" pitchFamily="18" charset="0"/>
              </a:rPr>
              <a:t>???</a:t>
            </a:r>
          </a:p>
          <a:p>
            <a:pPr>
              <a:lnSpc>
                <a:spcPct val="125000"/>
              </a:lnSpc>
            </a:pPr>
            <a:r>
              <a:rPr lang="en-US" sz="1600" b="1">
                <a:latin typeface="Times New Roman" pitchFamily="18" charset="0"/>
              </a:rPr>
              <a:t>Don’t care what</a:t>
            </a:r>
          </a:p>
          <a:p>
            <a:pPr>
              <a:lnSpc>
                <a:spcPct val="125000"/>
              </a:lnSpc>
            </a:pPr>
            <a:r>
              <a:rPr lang="en-US" sz="1600" b="1">
                <a:latin typeface="Times New Roman" pitchFamily="18" charset="0"/>
              </a:rPr>
              <a:t>others think</a:t>
            </a:r>
          </a:p>
          <a:p>
            <a:pPr>
              <a:lnSpc>
                <a:spcPct val="125000"/>
              </a:lnSpc>
            </a:pPr>
            <a:r>
              <a:rPr lang="en-US" sz="1600" b="1">
                <a:latin typeface="Times New Roman" pitchFamily="18" charset="0"/>
              </a:rPr>
              <a:t>Work best alone</a:t>
            </a:r>
          </a:p>
          <a:p>
            <a:pPr>
              <a:lnSpc>
                <a:spcPct val="125000"/>
              </a:lnSpc>
            </a:pPr>
            <a:endParaRPr lang="en-US" sz="1600" b="1">
              <a:latin typeface="Times New Roman" pitchFamily="18" charset="0"/>
            </a:endParaRPr>
          </a:p>
          <a:p>
            <a:pPr>
              <a:lnSpc>
                <a:spcPct val="125000"/>
              </a:lnSpc>
            </a:pPr>
            <a:r>
              <a:rPr lang="en-US" sz="1600" b="1">
                <a:latin typeface="Times New Roman" pitchFamily="18" charset="0"/>
              </a:rPr>
              <a:t>Technically</a:t>
            </a:r>
          </a:p>
          <a:p>
            <a:pPr>
              <a:lnSpc>
                <a:spcPct val="125000"/>
              </a:lnSpc>
            </a:pPr>
            <a:r>
              <a:rPr lang="en-US" sz="1600" b="1">
                <a:latin typeface="Times New Roman" pitchFamily="18" charset="0"/>
              </a:rPr>
              <a:t>sophisticated</a:t>
            </a:r>
          </a:p>
          <a:p>
            <a:pPr>
              <a:lnSpc>
                <a:spcPct val="125000"/>
              </a:lnSpc>
            </a:pPr>
            <a:r>
              <a:rPr lang="en-US" sz="1600" b="1">
                <a:latin typeface="Times New Roman" pitchFamily="18" charset="0"/>
              </a:rPr>
              <a:t>Must have mission</a:t>
            </a:r>
          </a:p>
          <a:p>
            <a:pPr>
              <a:lnSpc>
                <a:spcPct val="125000"/>
              </a:lnSpc>
            </a:pPr>
            <a:r>
              <a:rPr lang="en-US" sz="1600" b="1">
                <a:latin typeface="Times New Roman" pitchFamily="18" charset="0"/>
              </a:rPr>
              <a:t>Individual first</a:t>
            </a:r>
          </a:p>
          <a:p>
            <a:pPr>
              <a:lnSpc>
                <a:spcPct val="125000"/>
              </a:lnSpc>
            </a:pPr>
            <a:endParaRPr lang="en-US" sz="1600" b="1">
              <a:latin typeface="Times New Roman" pitchFamily="18" charset="0"/>
            </a:endParaRPr>
          </a:p>
          <a:p>
            <a:pPr>
              <a:lnSpc>
                <a:spcPct val="125000"/>
              </a:lnSpc>
            </a:pPr>
            <a:r>
              <a:rPr lang="en-US" sz="1600" b="1">
                <a:latin typeface="Times New Roman" pitchFamily="18" charset="0"/>
              </a:rPr>
              <a:t>Want to win</a:t>
            </a:r>
          </a:p>
        </p:txBody>
      </p:sp>
      <p:sp>
        <p:nvSpPr>
          <p:cNvPr id="331783" name="Line 7"/>
          <p:cNvSpPr>
            <a:spLocks noChangeShapeType="1"/>
          </p:cNvSpPr>
          <p:nvPr/>
        </p:nvSpPr>
        <p:spPr bwMode="auto">
          <a:xfrm flipH="1">
            <a:off x="-1588" y="1752600"/>
            <a:ext cx="9144001"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31784" name="Line 8"/>
          <p:cNvSpPr>
            <a:spLocks noChangeShapeType="1"/>
          </p:cNvSpPr>
          <p:nvPr/>
        </p:nvSpPr>
        <p:spPr bwMode="auto">
          <a:xfrm flipH="1">
            <a:off x="-1588" y="2133600"/>
            <a:ext cx="9144001"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31785" name="Line 9"/>
          <p:cNvSpPr>
            <a:spLocks noChangeShapeType="1"/>
          </p:cNvSpPr>
          <p:nvPr/>
        </p:nvSpPr>
        <p:spPr bwMode="auto">
          <a:xfrm flipH="1">
            <a:off x="-1588" y="2438400"/>
            <a:ext cx="9144001"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31786" name="Line 10"/>
          <p:cNvSpPr>
            <a:spLocks noChangeShapeType="1"/>
          </p:cNvSpPr>
          <p:nvPr/>
        </p:nvSpPr>
        <p:spPr bwMode="auto">
          <a:xfrm flipH="1">
            <a:off x="-1588" y="2743200"/>
            <a:ext cx="9144001"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31787" name="Line 11"/>
          <p:cNvSpPr>
            <a:spLocks noChangeShapeType="1"/>
          </p:cNvSpPr>
          <p:nvPr/>
        </p:nvSpPr>
        <p:spPr bwMode="auto">
          <a:xfrm flipH="1">
            <a:off x="-1588" y="3048000"/>
            <a:ext cx="9144001"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31788" name="Line 12"/>
          <p:cNvSpPr>
            <a:spLocks noChangeShapeType="1"/>
          </p:cNvSpPr>
          <p:nvPr/>
        </p:nvSpPr>
        <p:spPr bwMode="auto">
          <a:xfrm flipH="1">
            <a:off x="-1588" y="3657600"/>
            <a:ext cx="9144001"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31789" name="Line 13"/>
          <p:cNvSpPr>
            <a:spLocks noChangeShapeType="1"/>
          </p:cNvSpPr>
          <p:nvPr/>
        </p:nvSpPr>
        <p:spPr bwMode="auto">
          <a:xfrm flipH="1">
            <a:off x="-1588" y="4267200"/>
            <a:ext cx="9144001"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31790" name="Line 14"/>
          <p:cNvSpPr>
            <a:spLocks noChangeShapeType="1"/>
          </p:cNvSpPr>
          <p:nvPr/>
        </p:nvSpPr>
        <p:spPr bwMode="auto">
          <a:xfrm flipH="1">
            <a:off x="-1588" y="4876800"/>
            <a:ext cx="9144001"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31791" name="Line 15"/>
          <p:cNvSpPr>
            <a:spLocks noChangeShapeType="1"/>
          </p:cNvSpPr>
          <p:nvPr/>
        </p:nvSpPr>
        <p:spPr bwMode="auto">
          <a:xfrm flipH="1">
            <a:off x="-1588" y="5181600"/>
            <a:ext cx="9144001"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31792" name="Line 16"/>
          <p:cNvSpPr>
            <a:spLocks noChangeShapeType="1"/>
          </p:cNvSpPr>
          <p:nvPr/>
        </p:nvSpPr>
        <p:spPr bwMode="auto">
          <a:xfrm flipH="1">
            <a:off x="-1588" y="5791200"/>
            <a:ext cx="9144001"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31793" name="Line 17"/>
          <p:cNvSpPr>
            <a:spLocks noChangeShapeType="1"/>
          </p:cNvSpPr>
          <p:nvPr/>
        </p:nvSpPr>
        <p:spPr bwMode="auto">
          <a:xfrm flipH="1">
            <a:off x="-1588" y="6096000"/>
            <a:ext cx="9144001"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31794" name="Text Box 18"/>
          <p:cNvSpPr txBox="1">
            <a:spLocks noChangeArrowheads="1"/>
          </p:cNvSpPr>
          <p:nvPr/>
        </p:nvSpPr>
        <p:spPr bwMode="auto">
          <a:xfrm>
            <a:off x="2709863" y="990600"/>
            <a:ext cx="14478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2000" b="1" dirty="0">
                <a:latin typeface="Times New Roman" pitchFamily="18" charset="0"/>
              </a:rPr>
              <a:t>Baby Boom</a:t>
            </a:r>
          </a:p>
          <a:p>
            <a:pPr algn="ctr"/>
            <a:r>
              <a:rPr lang="en-US" sz="2000" b="1" dirty="0">
                <a:latin typeface="Times New Roman" pitchFamily="18" charset="0"/>
              </a:rPr>
              <a:t>1946-1964</a:t>
            </a:r>
          </a:p>
        </p:txBody>
      </p:sp>
      <p:sp>
        <p:nvSpPr>
          <p:cNvPr id="331795" name="Text Box 19"/>
          <p:cNvSpPr txBox="1">
            <a:spLocks noChangeArrowheads="1"/>
          </p:cNvSpPr>
          <p:nvPr/>
        </p:nvSpPr>
        <p:spPr bwMode="auto">
          <a:xfrm>
            <a:off x="4913313" y="990600"/>
            <a:ext cx="1306512"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2000" b="1">
                <a:latin typeface="Times New Roman" pitchFamily="18" charset="0"/>
              </a:rPr>
              <a:t>Baby Bust</a:t>
            </a:r>
          </a:p>
          <a:p>
            <a:pPr algn="ctr"/>
            <a:r>
              <a:rPr lang="en-US" sz="2000" b="1">
                <a:latin typeface="Times New Roman" pitchFamily="18" charset="0"/>
              </a:rPr>
              <a:t>1965-1983</a:t>
            </a:r>
          </a:p>
        </p:txBody>
      </p:sp>
      <p:sp>
        <p:nvSpPr>
          <p:cNvPr id="331796" name="Text Box 20"/>
          <p:cNvSpPr txBox="1">
            <a:spLocks noChangeArrowheads="1"/>
          </p:cNvSpPr>
          <p:nvPr/>
        </p:nvSpPr>
        <p:spPr bwMode="auto">
          <a:xfrm>
            <a:off x="7010400" y="990600"/>
            <a:ext cx="17145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2000" b="1">
                <a:latin typeface="Times New Roman" pitchFamily="18" charset="0"/>
              </a:rPr>
              <a:t>Baby Boomlet</a:t>
            </a:r>
          </a:p>
          <a:p>
            <a:pPr algn="ctr"/>
            <a:r>
              <a:rPr lang="en-US" sz="2000" b="1">
                <a:latin typeface="Times New Roman" pitchFamily="18" charset="0"/>
              </a:rPr>
              <a:t>1984-2002</a:t>
            </a:r>
            <a:endParaRPr lang="en-US">
              <a:latin typeface="Times New Roman" pitchFamily="18" charset="0"/>
            </a:endParaRPr>
          </a:p>
        </p:txBody>
      </p:sp>
      <p:sp>
        <p:nvSpPr>
          <p:cNvPr id="331797" name="Text Box 21"/>
          <p:cNvSpPr txBox="1">
            <a:spLocks noChangeArrowheads="1"/>
          </p:cNvSpPr>
          <p:nvPr/>
        </p:nvSpPr>
        <p:spPr bwMode="auto">
          <a:xfrm>
            <a:off x="531813" y="990600"/>
            <a:ext cx="1382712"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2000" b="1">
                <a:latin typeface="Times New Roman" pitchFamily="18" charset="0"/>
              </a:rPr>
              <a:t>Depression</a:t>
            </a:r>
          </a:p>
          <a:p>
            <a:pPr algn="ctr"/>
            <a:r>
              <a:rPr lang="en-US" sz="2000" b="1">
                <a:latin typeface="Times New Roman" pitchFamily="18" charset="0"/>
              </a:rPr>
              <a:t>1927-1945</a:t>
            </a:r>
          </a:p>
        </p:txBody>
      </p:sp>
      <p:sp>
        <p:nvSpPr>
          <p:cNvPr id="331798" name="Line 22"/>
          <p:cNvSpPr>
            <a:spLocks noChangeShapeType="1"/>
          </p:cNvSpPr>
          <p:nvPr/>
        </p:nvSpPr>
        <p:spPr bwMode="auto">
          <a:xfrm>
            <a:off x="-1588" y="914400"/>
            <a:ext cx="9144001"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31799" name="Line 23"/>
          <p:cNvSpPr>
            <a:spLocks noChangeShapeType="1"/>
          </p:cNvSpPr>
          <p:nvPr/>
        </p:nvSpPr>
        <p:spPr bwMode="auto">
          <a:xfrm>
            <a:off x="2284413" y="914400"/>
            <a:ext cx="0" cy="5181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31800" name="Line 24"/>
          <p:cNvSpPr>
            <a:spLocks noChangeShapeType="1"/>
          </p:cNvSpPr>
          <p:nvPr/>
        </p:nvSpPr>
        <p:spPr bwMode="auto">
          <a:xfrm>
            <a:off x="4646613" y="914400"/>
            <a:ext cx="0" cy="5181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31801" name="Line 25"/>
          <p:cNvSpPr>
            <a:spLocks noChangeShapeType="1"/>
          </p:cNvSpPr>
          <p:nvPr/>
        </p:nvSpPr>
        <p:spPr bwMode="auto">
          <a:xfrm>
            <a:off x="6856413" y="914400"/>
            <a:ext cx="0" cy="5181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31802" name="Rectangle 26"/>
          <p:cNvSpPr>
            <a:spLocks noChangeArrowheads="1"/>
          </p:cNvSpPr>
          <p:nvPr/>
        </p:nvSpPr>
        <p:spPr bwMode="auto">
          <a:xfrm>
            <a:off x="8194675" y="6281738"/>
            <a:ext cx="949325" cy="576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sz="3200" b="1">
                <a:latin typeface="Times New Roman" pitchFamily="18" charset="0"/>
              </a:rPr>
              <a:t>HRI</a:t>
            </a:r>
          </a:p>
        </p:txBody>
      </p:sp>
      <p:sp>
        <p:nvSpPr>
          <p:cNvPr id="331803" name="Text Box 27"/>
          <p:cNvSpPr txBox="1">
            <a:spLocks noChangeArrowheads="1"/>
          </p:cNvSpPr>
          <p:nvPr/>
        </p:nvSpPr>
        <p:spPr bwMode="auto">
          <a:xfrm>
            <a:off x="2803525" y="190500"/>
            <a:ext cx="36782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b="1" dirty="0">
                <a:solidFill>
                  <a:schemeClr val="tx2"/>
                </a:solidFill>
                <a:effectLst>
                  <a:outerShdw blurRad="38100" dist="38100" dir="2700000" algn="tl">
                    <a:srgbClr val="C0C0C0"/>
                  </a:outerShdw>
                </a:effectLst>
              </a:rPr>
              <a:t>Workplace Characteristics</a:t>
            </a:r>
          </a:p>
        </p:txBody>
      </p:sp>
    </p:spTree>
    <p:extLst>
      <p:ext uri="{BB962C8B-B14F-4D97-AF65-F5344CB8AC3E}">
        <p14:creationId xmlns:p14="http://schemas.microsoft.com/office/powerpoint/2010/main" val="106738168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4" presetClass="entr" presetSubtype="32" fill="hold" grpId="0" nodeType="afterEffect">
                                  <p:stCondLst>
                                    <p:cond delay="0"/>
                                  </p:stCondLst>
                                  <p:childTnLst>
                                    <p:set>
                                      <p:cBhvr>
                                        <p:cTn id="6" dur="1" fill="hold">
                                          <p:stCondLst>
                                            <p:cond delay="0"/>
                                          </p:stCondLst>
                                        </p:cTn>
                                        <p:tgtEl>
                                          <p:spTgt spid="331802"/>
                                        </p:tgtEl>
                                        <p:attrNameLst>
                                          <p:attrName>style.visibility</p:attrName>
                                        </p:attrNameLst>
                                      </p:cBhvr>
                                      <p:to>
                                        <p:strVal val="visible"/>
                                      </p:to>
                                    </p:set>
                                    <p:animEffect transition="in" filter="box(out)">
                                      <p:cBhvr>
                                        <p:cTn id="7" dur="500"/>
                                        <p:tgtEl>
                                          <p:spTgt spid="331802"/>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31797"/>
                                        </p:tgtEl>
                                        <p:attrNameLst>
                                          <p:attrName>style.visibility</p:attrName>
                                        </p:attrNameLst>
                                      </p:cBhvr>
                                      <p:to>
                                        <p:strVal val="visible"/>
                                      </p:to>
                                    </p:set>
                                    <p:animEffect transition="in" filter="dissolve">
                                      <p:cBhvr>
                                        <p:cTn id="10" dur="500"/>
                                        <p:tgtEl>
                                          <p:spTgt spid="331797"/>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31794"/>
                                        </p:tgtEl>
                                        <p:attrNameLst>
                                          <p:attrName>style.visibility</p:attrName>
                                        </p:attrNameLst>
                                      </p:cBhvr>
                                      <p:to>
                                        <p:strVal val="visible"/>
                                      </p:to>
                                    </p:set>
                                    <p:animEffect transition="in" filter="dissolve">
                                      <p:cBhvr>
                                        <p:cTn id="13" dur="500"/>
                                        <p:tgtEl>
                                          <p:spTgt spid="331794"/>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331795"/>
                                        </p:tgtEl>
                                        <p:attrNameLst>
                                          <p:attrName>style.visibility</p:attrName>
                                        </p:attrNameLst>
                                      </p:cBhvr>
                                      <p:to>
                                        <p:strVal val="visible"/>
                                      </p:to>
                                    </p:set>
                                    <p:animEffect transition="in" filter="dissolve">
                                      <p:cBhvr>
                                        <p:cTn id="16" dur="500"/>
                                        <p:tgtEl>
                                          <p:spTgt spid="331795"/>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331796"/>
                                        </p:tgtEl>
                                        <p:attrNameLst>
                                          <p:attrName>style.visibility</p:attrName>
                                        </p:attrNameLst>
                                      </p:cBhvr>
                                      <p:to>
                                        <p:strVal val="visible"/>
                                      </p:to>
                                    </p:set>
                                    <p:animEffect transition="in" filter="dissolve">
                                      <p:cBhvr>
                                        <p:cTn id="19" dur="500"/>
                                        <p:tgtEl>
                                          <p:spTgt spid="331796"/>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9" presetClass="entr" presetSubtype="0" fill="hold" grpId="0" nodeType="clickEffect">
                                  <p:stCondLst>
                                    <p:cond delay="0"/>
                                  </p:stCondLst>
                                  <p:childTnLst>
                                    <p:set>
                                      <p:cBhvr>
                                        <p:cTn id="23" dur="1" fill="hold">
                                          <p:stCondLst>
                                            <p:cond delay="0"/>
                                          </p:stCondLst>
                                        </p:cTn>
                                        <p:tgtEl>
                                          <p:spTgt spid="331779"/>
                                        </p:tgtEl>
                                        <p:attrNameLst>
                                          <p:attrName>style.visibility</p:attrName>
                                        </p:attrNameLst>
                                      </p:cBhvr>
                                      <p:to>
                                        <p:strVal val="visible"/>
                                      </p:to>
                                    </p:set>
                                    <p:animEffect transition="in" filter="dissolve">
                                      <p:cBhvr>
                                        <p:cTn id="24" dur="500"/>
                                        <p:tgtEl>
                                          <p:spTgt spid="331779"/>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9" presetClass="entr" presetSubtype="0" fill="hold" grpId="0" nodeType="clickEffect">
                                  <p:stCondLst>
                                    <p:cond delay="0"/>
                                  </p:stCondLst>
                                  <p:childTnLst>
                                    <p:set>
                                      <p:cBhvr>
                                        <p:cTn id="28" dur="1" fill="hold">
                                          <p:stCondLst>
                                            <p:cond delay="0"/>
                                          </p:stCondLst>
                                        </p:cTn>
                                        <p:tgtEl>
                                          <p:spTgt spid="331780"/>
                                        </p:tgtEl>
                                        <p:attrNameLst>
                                          <p:attrName>style.visibility</p:attrName>
                                        </p:attrNameLst>
                                      </p:cBhvr>
                                      <p:to>
                                        <p:strVal val="visible"/>
                                      </p:to>
                                    </p:set>
                                    <p:animEffect transition="in" filter="dissolve">
                                      <p:cBhvr>
                                        <p:cTn id="29" dur="500"/>
                                        <p:tgtEl>
                                          <p:spTgt spid="331780"/>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9" presetClass="entr" presetSubtype="0" fill="hold" grpId="0" nodeType="clickEffect">
                                  <p:stCondLst>
                                    <p:cond delay="0"/>
                                  </p:stCondLst>
                                  <p:childTnLst>
                                    <p:set>
                                      <p:cBhvr>
                                        <p:cTn id="33" dur="1" fill="hold">
                                          <p:stCondLst>
                                            <p:cond delay="0"/>
                                          </p:stCondLst>
                                        </p:cTn>
                                        <p:tgtEl>
                                          <p:spTgt spid="331781"/>
                                        </p:tgtEl>
                                        <p:attrNameLst>
                                          <p:attrName>style.visibility</p:attrName>
                                        </p:attrNameLst>
                                      </p:cBhvr>
                                      <p:to>
                                        <p:strVal val="visible"/>
                                      </p:to>
                                    </p:set>
                                    <p:animEffect transition="in" filter="dissolve">
                                      <p:cBhvr>
                                        <p:cTn id="34" dur="500"/>
                                        <p:tgtEl>
                                          <p:spTgt spid="331781"/>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9" presetClass="entr" presetSubtype="0" fill="hold" grpId="0" nodeType="clickEffect">
                                  <p:stCondLst>
                                    <p:cond delay="0"/>
                                  </p:stCondLst>
                                  <p:childTnLst>
                                    <p:set>
                                      <p:cBhvr>
                                        <p:cTn id="38" dur="1" fill="hold">
                                          <p:stCondLst>
                                            <p:cond delay="0"/>
                                          </p:stCondLst>
                                        </p:cTn>
                                        <p:tgtEl>
                                          <p:spTgt spid="331782"/>
                                        </p:tgtEl>
                                        <p:attrNameLst>
                                          <p:attrName>style.visibility</p:attrName>
                                        </p:attrNameLst>
                                      </p:cBhvr>
                                      <p:to>
                                        <p:strVal val="visible"/>
                                      </p:to>
                                    </p:set>
                                    <p:animEffect transition="in" filter="dissolve">
                                      <p:cBhvr>
                                        <p:cTn id="39" dur="500"/>
                                        <p:tgtEl>
                                          <p:spTgt spid="3317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1779" grpId="0" autoUpdateAnimBg="0"/>
      <p:bldP spid="331780" grpId="0" autoUpdateAnimBg="0"/>
      <p:bldP spid="331781" grpId="0" autoUpdateAnimBg="0"/>
      <p:bldP spid="331782" grpId="0" autoUpdateAnimBg="0"/>
      <p:bldP spid="331794" grpId="0" autoUpdateAnimBg="0"/>
      <p:bldP spid="331795" grpId="0" autoUpdateAnimBg="0"/>
      <p:bldP spid="331796" grpId="0" autoUpdateAnimBg="0"/>
      <p:bldP spid="331797" grpId="0" autoUpdateAnimBg="0"/>
      <p:bldP spid="331802" grpId="0" autoUpdateAnimBg="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9" name="Freeform 3"/>
          <p:cNvSpPr>
            <a:spLocks/>
          </p:cNvSpPr>
          <p:nvPr/>
        </p:nvSpPr>
        <p:spPr bwMode="auto">
          <a:xfrm>
            <a:off x="3098800" y="2038350"/>
            <a:ext cx="650875" cy="3457575"/>
          </a:xfrm>
          <a:custGeom>
            <a:avLst/>
            <a:gdLst>
              <a:gd name="T0" fmla="*/ 410 w 410"/>
              <a:gd name="T1" fmla="*/ 1686 h 2178"/>
              <a:gd name="T2" fmla="*/ 397 w 410"/>
              <a:gd name="T3" fmla="*/ 0 h 2178"/>
              <a:gd name="T4" fmla="*/ 0 w 410"/>
              <a:gd name="T5" fmla="*/ 414 h 2178"/>
              <a:gd name="T6" fmla="*/ 19 w 410"/>
              <a:gd name="T7" fmla="*/ 2178 h 2178"/>
              <a:gd name="T8" fmla="*/ 410 w 410"/>
              <a:gd name="T9" fmla="*/ 1686 h 2178"/>
            </a:gdLst>
            <a:ahLst/>
            <a:cxnLst>
              <a:cxn ang="0">
                <a:pos x="T0" y="T1"/>
              </a:cxn>
              <a:cxn ang="0">
                <a:pos x="T2" y="T3"/>
              </a:cxn>
              <a:cxn ang="0">
                <a:pos x="T4" y="T5"/>
              </a:cxn>
              <a:cxn ang="0">
                <a:pos x="T6" y="T7"/>
              </a:cxn>
              <a:cxn ang="0">
                <a:pos x="T8" y="T9"/>
              </a:cxn>
            </a:cxnLst>
            <a:rect l="0" t="0" r="r" b="b"/>
            <a:pathLst>
              <a:path w="410" h="2178">
                <a:moveTo>
                  <a:pt x="410" y="1686"/>
                </a:moveTo>
                <a:lnTo>
                  <a:pt x="397" y="0"/>
                </a:lnTo>
                <a:lnTo>
                  <a:pt x="0" y="414"/>
                </a:lnTo>
                <a:lnTo>
                  <a:pt x="19" y="2178"/>
                </a:lnTo>
                <a:lnTo>
                  <a:pt x="410" y="1686"/>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03780" name="Rectangle 4"/>
          <p:cNvSpPr>
            <a:spLocks noChangeArrowheads="1"/>
          </p:cNvSpPr>
          <p:nvPr/>
        </p:nvSpPr>
        <p:spPr bwMode="auto">
          <a:xfrm>
            <a:off x="5438775" y="5695950"/>
            <a:ext cx="528638" cy="161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1" hangingPunct="1"/>
            <a:r>
              <a:rPr lang="en-US" sz="900" b="1">
                <a:solidFill>
                  <a:srgbClr val="FFFFFF"/>
                </a:solidFill>
                <a:latin typeface="Arial" charset="0"/>
              </a:rPr>
              <a:t>Gen "X"</a:t>
            </a:r>
            <a:endParaRPr lang="en-US" sz="3600">
              <a:effectLst>
                <a:outerShdw blurRad="38100" dist="38100" dir="2700000" algn="tl">
                  <a:srgbClr val="C0C0C0"/>
                </a:outerShdw>
              </a:effectLst>
              <a:latin typeface="Arial" charset="0"/>
            </a:endParaRPr>
          </a:p>
        </p:txBody>
      </p:sp>
      <p:sp>
        <p:nvSpPr>
          <p:cNvPr id="203781" name="Freeform 5"/>
          <p:cNvSpPr>
            <a:spLocks/>
          </p:cNvSpPr>
          <p:nvPr/>
        </p:nvSpPr>
        <p:spPr bwMode="auto">
          <a:xfrm>
            <a:off x="3290888" y="5505450"/>
            <a:ext cx="673100" cy="28575"/>
          </a:xfrm>
          <a:custGeom>
            <a:avLst/>
            <a:gdLst>
              <a:gd name="T0" fmla="*/ 0 w 424"/>
              <a:gd name="T1" fmla="*/ 0 h 18"/>
              <a:gd name="T2" fmla="*/ 424 w 424"/>
              <a:gd name="T3" fmla="*/ 18 h 18"/>
              <a:gd name="T4" fmla="*/ 424 w 424"/>
              <a:gd name="T5" fmla="*/ 18 h 18"/>
              <a:gd name="T6" fmla="*/ 0 w 424"/>
              <a:gd name="T7" fmla="*/ 0 h 18"/>
              <a:gd name="T8" fmla="*/ 0 w 424"/>
              <a:gd name="T9" fmla="*/ 0 h 18"/>
            </a:gdLst>
            <a:ahLst/>
            <a:cxnLst>
              <a:cxn ang="0">
                <a:pos x="T0" y="T1"/>
              </a:cxn>
              <a:cxn ang="0">
                <a:pos x="T2" y="T3"/>
              </a:cxn>
              <a:cxn ang="0">
                <a:pos x="T4" y="T5"/>
              </a:cxn>
              <a:cxn ang="0">
                <a:pos x="T6" y="T7"/>
              </a:cxn>
              <a:cxn ang="0">
                <a:pos x="T8" y="T9"/>
              </a:cxn>
            </a:cxnLst>
            <a:rect l="0" t="0" r="r" b="b"/>
            <a:pathLst>
              <a:path w="424" h="18">
                <a:moveTo>
                  <a:pt x="0" y="0"/>
                </a:moveTo>
                <a:lnTo>
                  <a:pt x="424" y="18"/>
                </a:lnTo>
                <a:lnTo>
                  <a:pt x="424" y="18"/>
                </a:lnTo>
                <a:lnTo>
                  <a:pt x="0" y="0"/>
                </a:lnTo>
                <a:lnTo>
                  <a:pt x="0" y="0"/>
                </a:lnTo>
                <a:close/>
              </a:path>
            </a:pathLst>
          </a:custGeom>
          <a:solidFill>
            <a:srgbClr val="000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03782" name="Freeform 6"/>
          <p:cNvSpPr>
            <a:spLocks/>
          </p:cNvSpPr>
          <p:nvPr/>
        </p:nvSpPr>
        <p:spPr bwMode="auto">
          <a:xfrm>
            <a:off x="4310063" y="5553075"/>
            <a:ext cx="671512" cy="28575"/>
          </a:xfrm>
          <a:custGeom>
            <a:avLst/>
            <a:gdLst>
              <a:gd name="T0" fmla="*/ 0 w 423"/>
              <a:gd name="T1" fmla="*/ 0 h 18"/>
              <a:gd name="T2" fmla="*/ 423 w 423"/>
              <a:gd name="T3" fmla="*/ 18 h 18"/>
              <a:gd name="T4" fmla="*/ 423 w 423"/>
              <a:gd name="T5" fmla="*/ 18 h 18"/>
              <a:gd name="T6" fmla="*/ 0 w 423"/>
              <a:gd name="T7" fmla="*/ 0 h 18"/>
              <a:gd name="T8" fmla="*/ 0 w 423"/>
              <a:gd name="T9" fmla="*/ 0 h 18"/>
            </a:gdLst>
            <a:ahLst/>
            <a:cxnLst>
              <a:cxn ang="0">
                <a:pos x="T0" y="T1"/>
              </a:cxn>
              <a:cxn ang="0">
                <a:pos x="T2" y="T3"/>
              </a:cxn>
              <a:cxn ang="0">
                <a:pos x="T4" y="T5"/>
              </a:cxn>
              <a:cxn ang="0">
                <a:pos x="T6" y="T7"/>
              </a:cxn>
              <a:cxn ang="0">
                <a:pos x="T8" y="T9"/>
              </a:cxn>
            </a:cxnLst>
            <a:rect l="0" t="0" r="r" b="b"/>
            <a:pathLst>
              <a:path w="423" h="18">
                <a:moveTo>
                  <a:pt x="0" y="0"/>
                </a:moveTo>
                <a:lnTo>
                  <a:pt x="423" y="18"/>
                </a:lnTo>
                <a:lnTo>
                  <a:pt x="423" y="18"/>
                </a:lnTo>
                <a:lnTo>
                  <a:pt x="0" y="0"/>
                </a:lnTo>
                <a:lnTo>
                  <a:pt x="0" y="0"/>
                </a:lnTo>
                <a:close/>
              </a:path>
            </a:pathLst>
          </a:custGeom>
          <a:solidFill>
            <a:srgbClr val="8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03783" name="Freeform 7"/>
          <p:cNvSpPr>
            <a:spLocks/>
          </p:cNvSpPr>
          <p:nvPr/>
        </p:nvSpPr>
        <p:spPr bwMode="auto">
          <a:xfrm>
            <a:off x="5316538" y="5600700"/>
            <a:ext cx="682625" cy="28575"/>
          </a:xfrm>
          <a:custGeom>
            <a:avLst/>
            <a:gdLst>
              <a:gd name="T0" fmla="*/ 0 w 430"/>
              <a:gd name="T1" fmla="*/ 0 h 18"/>
              <a:gd name="T2" fmla="*/ 430 w 430"/>
              <a:gd name="T3" fmla="*/ 18 h 18"/>
              <a:gd name="T4" fmla="*/ 430 w 430"/>
              <a:gd name="T5" fmla="*/ 18 h 18"/>
              <a:gd name="T6" fmla="*/ 0 w 430"/>
              <a:gd name="T7" fmla="*/ 0 h 18"/>
              <a:gd name="T8" fmla="*/ 0 w 430"/>
              <a:gd name="T9" fmla="*/ 0 h 18"/>
            </a:gdLst>
            <a:ahLst/>
            <a:cxnLst>
              <a:cxn ang="0">
                <a:pos x="T0" y="T1"/>
              </a:cxn>
              <a:cxn ang="0">
                <a:pos x="T2" y="T3"/>
              </a:cxn>
              <a:cxn ang="0">
                <a:pos x="T4" y="T5"/>
              </a:cxn>
              <a:cxn ang="0">
                <a:pos x="T6" y="T7"/>
              </a:cxn>
              <a:cxn ang="0">
                <a:pos x="T8" y="T9"/>
              </a:cxn>
            </a:cxnLst>
            <a:rect l="0" t="0" r="r" b="b"/>
            <a:pathLst>
              <a:path w="430" h="18">
                <a:moveTo>
                  <a:pt x="0" y="0"/>
                </a:moveTo>
                <a:lnTo>
                  <a:pt x="430" y="18"/>
                </a:lnTo>
                <a:lnTo>
                  <a:pt x="430" y="18"/>
                </a:lnTo>
                <a:lnTo>
                  <a:pt x="0" y="0"/>
                </a:lnTo>
                <a:lnTo>
                  <a:pt x="0" y="0"/>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03784" name="Freeform 8"/>
          <p:cNvSpPr>
            <a:spLocks/>
          </p:cNvSpPr>
          <p:nvPr/>
        </p:nvSpPr>
        <p:spPr bwMode="auto">
          <a:xfrm>
            <a:off x="6345238" y="5648325"/>
            <a:ext cx="682625" cy="28575"/>
          </a:xfrm>
          <a:custGeom>
            <a:avLst/>
            <a:gdLst>
              <a:gd name="T0" fmla="*/ 0 w 430"/>
              <a:gd name="T1" fmla="*/ 0 h 18"/>
              <a:gd name="T2" fmla="*/ 430 w 430"/>
              <a:gd name="T3" fmla="*/ 18 h 18"/>
              <a:gd name="T4" fmla="*/ 430 w 430"/>
              <a:gd name="T5" fmla="*/ 18 h 18"/>
              <a:gd name="T6" fmla="*/ 0 w 430"/>
              <a:gd name="T7" fmla="*/ 0 h 18"/>
              <a:gd name="T8" fmla="*/ 0 w 430"/>
              <a:gd name="T9" fmla="*/ 0 h 18"/>
            </a:gdLst>
            <a:ahLst/>
            <a:cxnLst>
              <a:cxn ang="0">
                <a:pos x="T0" y="T1"/>
              </a:cxn>
              <a:cxn ang="0">
                <a:pos x="T2" y="T3"/>
              </a:cxn>
              <a:cxn ang="0">
                <a:pos x="T4" y="T5"/>
              </a:cxn>
              <a:cxn ang="0">
                <a:pos x="T6" y="T7"/>
              </a:cxn>
              <a:cxn ang="0">
                <a:pos x="T8" y="T9"/>
              </a:cxn>
            </a:cxnLst>
            <a:rect l="0" t="0" r="r" b="b"/>
            <a:pathLst>
              <a:path w="430" h="18">
                <a:moveTo>
                  <a:pt x="0" y="0"/>
                </a:moveTo>
                <a:lnTo>
                  <a:pt x="430" y="18"/>
                </a:lnTo>
                <a:lnTo>
                  <a:pt x="430" y="18"/>
                </a:lnTo>
                <a:lnTo>
                  <a:pt x="0" y="0"/>
                </a:lnTo>
                <a:lnTo>
                  <a:pt x="0" y="0"/>
                </a:lnTo>
                <a:close/>
              </a:path>
            </a:pathLst>
          </a:custGeom>
          <a:solidFill>
            <a:srgbClr val="004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03785" name="Line 9"/>
          <p:cNvSpPr>
            <a:spLocks noChangeShapeType="1"/>
          </p:cNvSpPr>
          <p:nvPr/>
        </p:nvSpPr>
        <p:spPr bwMode="auto">
          <a:xfrm flipH="1">
            <a:off x="3078163" y="5495925"/>
            <a:ext cx="50800" cy="1588"/>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3786" name="Line 10"/>
          <p:cNvSpPr>
            <a:spLocks noChangeShapeType="1"/>
          </p:cNvSpPr>
          <p:nvPr/>
        </p:nvSpPr>
        <p:spPr bwMode="auto">
          <a:xfrm flipH="1">
            <a:off x="3067050" y="4800600"/>
            <a:ext cx="50800" cy="1588"/>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3787" name="Line 11"/>
          <p:cNvSpPr>
            <a:spLocks noChangeShapeType="1"/>
          </p:cNvSpPr>
          <p:nvPr/>
        </p:nvSpPr>
        <p:spPr bwMode="auto">
          <a:xfrm flipH="1">
            <a:off x="3057525" y="4105275"/>
            <a:ext cx="50800" cy="1588"/>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3788" name="Line 12"/>
          <p:cNvSpPr>
            <a:spLocks noChangeShapeType="1"/>
          </p:cNvSpPr>
          <p:nvPr/>
        </p:nvSpPr>
        <p:spPr bwMode="auto">
          <a:xfrm flipH="1">
            <a:off x="3057525" y="3400425"/>
            <a:ext cx="50800" cy="1588"/>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3789" name="Line 13"/>
          <p:cNvSpPr>
            <a:spLocks noChangeShapeType="1"/>
          </p:cNvSpPr>
          <p:nvPr/>
        </p:nvSpPr>
        <p:spPr bwMode="auto">
          <a:xfrm flipH="1">
            <a:off x="3048000" y="2695575"/>
            <a:ext cx="50800" cy="1588"/>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3790" name="Rectangle 14"/>
          <p:cNvSpPr>
            <a:spLocks noChangeArrowheads="1"/>
          </p:cNvSpPr>
          <p:nvPr/>
        </p:nvSpPr>
        <p:spPr bwMode="auto">
          <a:xfrm>
            <a:off x="235527" y="152400"/>
            <a:ext cx="86106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tabLst>
                <a:tab pos="565150" algn="l"/>
              </a:tabLst>
            </a:pPr>
            <a:r>
              <a:rPr lang="en-GB" sz="1800" b="1" dirty="0">
                <a:latin typeface="Arial" charset="0"/>
              </a:rPr>
              <a:t>Learn the four (4) Generation Characteristics.</a:t>
            </a:r>
            <a:r>
              <a:rPr lang="en-GB" sz="1800" dirty="0">
                <a:latin typeface="Arial" charset="0"/>
              </a:rPr>
              <a:t> And find ways to interact with each group that will be mutually beneficial acknowledging their differences:</a:t>
            </a:r>
          </a:p>
        </p:txBody>
      </p:sp>
      <p:graphicFrame>
        <p:nvGraphicFramePr>
          <p:cNvPr id="203941" name="Group 165"/>
          <p:cNvGraphicFramePr>
            <a:graphicFrameLocks noGrp="1"/>
          </p:cNvGraphicFramePr>
          <p:nvPr>
            <p:extLst>
              <p:ext uri="{D42A27DB-BD31-4B8C-83A1-F6EECF244321}">
                <p14:modId xmlns:p14="http://schemas.microsoft.com/office/powerpoint/2010/main" val="3068716658"/>
              </p:ext>
            </p:extLst>
          </p:nvPr>
        </p:nvGraphicFramePr>
        <p:xfrm>
          <a:off x="207169" y="793750"/>
          <a:ext cx="8877299" cy="5378449"/>
        </p:xfrm>
        <a:graphic>
          <a:graphicData uri="http://schemas.openxmlformats.org/drawingml/2006/table">
            <a:tbl>
              <a:tblPr/>
              <a:tblGrid>
                <a:gridCol w="1479550"/>
                <a:gridCol w="1868905"/>
                <a:gridCol w="1713163"/>
                <a:gridCol w="1946776"/>
                <a:gridCol w="1868905"/>
              </a:tblGrid>
              <a:tr h="528518">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dirty="0" smtClean="0">
                        <a:ln>
                          <a:noFill/>
                        </a:ln>
                        <a:solidFill>
                          <a:schemeClr val="tx1"/>
                        </a:solidFill>
                        <a:effectLst/>
                        <a:latin typeface="Arial" charset="0"/>
                      </a:endParaRPr>
                    </a:p>
                  </a:txBody>
                  <a:tcPr horzOverflow="overflow">
                    <a:lnL w="254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400" b="1" i="0" u="none" strike="noStrike" cap="none" normalizeH="0" baseline="0" smtClean="0">
                          <a:ln>
                            <a:noFill/>
                          </a:ln>
                          <a:solidFill>
                            <a:schemeClr val="tx1"/>
                          </a:solidFill>
                          <a:effectLst/>
                          <a:latin typeface="Arial" charset="0"/>
                          <a:cs typeface="Times New Roman" pitchFamily="18" charset="0"/>
                        </a:rPr>
                        <a:t>Matures </a:t>
                      </a:r>
                    </a:p>
                    <a:p>
                      <a:pPr marL="0" marR="0" lvl="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smtClean="0">
                        <a:ln>
                          <a:noFill/>
                        </a:ln>
                        <a:solidFill>
                          <a:schemeClr val="tx1"/>
                        </a:solidFill>
                        <a:effectLst/>
                        <a:latin typeface="Arial" charset="0"/>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CCFF66"/>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400" b="1" i="0" u="none" strike="noStrike" cap="none" normalizeH="0" baseline="0" dirty="0" smtClean="0">
                          <a:ln>
                            <a:noFill/>
                          </a:ln>
                          <a:solidFill>
                            <a:schemeClr val="tx1"/>
                          </a:solidFill>
                          <a:effectLst/>
                          <a:latin typeface="Arial" charset="0"/>
                          <a:cs typeface="Times New Roman" pitchFamily="18" charset="0"/>
                        </a:rPr>
                        <a:t>Baby Boomers</a:t>
                      </a:r>
                      <a:endParaRPr kumimoji="0" lang="en-US" sz="1400" b="1" i="0" u="none" strike="noStrike" cap="none" normalizeH="0" baseline="0" dirty="0" smtClean="0">
                        <a:ln>
                          <a:noFill/>
                        </a:ln>
                        <a:solidFill>
                          <a:schemeClr val="tx1"/>
                        </a:solidFill>
                        <a:effectLst/>
                        <a:latin typeface="Arial" charset="0"/>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D2EF9D"/>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400" b="1" i="0" u="none" strike="noStrike" cap="none" normalizeH="0" baseline="0" smtClean="0">
                          <a:ln>
                            <a:noFill/>
                          </a:ln>
                          <a:solidFill>
                            <a:schemeClr val="tx1"/>
                          </a:solidFill>
                          <a:effectLst/>
                          <a:latin typeface="Arial" charset="0"/>
                          <a:cs typeface="Times New Roman" pitchFamily="18" charset="0"/>
                        </a:rPr>
                        <a:t>Generation X</a:t>
                      </a:r>
                      <a:endParaRPr kumimoji="0" lang="en-US" sz="1400" b="1" i="0" u="none" strike="noStrike" cap="none" normalizeH="0" baseline="0" smtClean="0">
                        <a:ln>
                          <a:noFill/>
                        </a:ln>
                        <a:solidFill>
                          <a:schemeClr val="tx1"/>
                        </a:solidFill>
                        <a:effectLst/>
                        <a:latin typeface="Arial" charset="0"/>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CCFF66"/>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400" b="1" i="0" u="none" strike="noStrike" cap="none" normalizeH="0" baseline="0" smtClean="0">
                          <a:ln>
                            <a:noFill/>
                          </a:ln>
                          <a:solidFill>
                            <a:schemeClr val="tx1"/>
                          </a:solidFill>
                          <a:effectLst/>
                          <a:latin typeface="Arial" charset="0"/>
                          <a:cs typeface="Times New Roman" pitchFamily="18" charset="0"/>
                        </a:rPr>
                        <a:t>Millennial</a:t>
                      </a:r>
                      <a:endParaRPr kumimoji="0" lang="en-US" sz="1400" b="1" i="0" u="none" strike="noStrike" cap="none" normalizeH="0" baseline="0" smtClean="0">
                        <a:ln>
                          <a:noFill/>
                        </a:ln>
                        <a:solidFill>
                          <a:schemeClr val="tx1"/>
                        </a:solidFill>
                        <a:effectLst/>
                        <a:latin typeface="Arial" charset="0"/>
                      </a:endParaRPr>
                    </a:p>
                  </a:txBody>
                  <a:tcPr horzOverflow="overflow">
                    <a:lnL w="9525"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D2EF9D"/>
                    </a:solidFill>
                  </a:tcPr>
                </a:tc>
              </a:tr>
              <a:tr h="1585555">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b="1" i="0" u="none" strike="noStrike" cap="none" normalizeH="0" baseline="0" smtClean="0">
                          <a:ln>
                            <a:noFill/>
                          </a:ln>
                          <a:solidFill>
                            <a:schemeClr val="tx1"/>
                          </a:solidFill>
                          <a:effectLst/>
                          <a:latin typeface="Arial" charset="0"/>
                          <a:cs typeface="Times New Roman" pitchFamily="18" charset="0"/>
                        </a:rPr>
                        <a:t>Work Ethic and Values</a:t>
                      </a:r>
                      <a:endParaRPr kumimoji="0" lang="en-US" sz="1400" b="1" i="0" u="none" strike="noStrike" cap="none" normalizeH="0" baseline="0" smtClean="0">
                        <a:ln>
                          <a:noFill/>
                        </a:ln>
                        <a:solidFill>
                          <a:schemeClr val="tx1"/>
                        </a:solidFill>
                        <a:effectLst/>
                        <a:latin typeface="Arial" charset="0"/>
                      </a:endParaRPr>
                    </a:p>
                  </a:txBody>
                  <a:tcPr horzOverflow="overflow">
                    <a:lnL w="254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cs typeface="Times New Roman" pitchFamily="18" charset="0"/>
                        </a:rPr>
                        <a:t>Loyal</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cs typeface="Times New Roman" pitchFamily="18" charset="0"/>
                        </a:rPr>
                        <a:t>Practical, formal</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cs typeface="Times New Roman" pitchFamily="18" charset="0"/>
                        </a:rPr>
                        <a:t>Hard work</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cs typeface="Times New Roman" pitchFamily="18" charset="0"/>
                        </a:rPr>
                        <a:t>Respect authority</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cs typeface="Times New Roman" pitchFamily="18" charset="0"/>
                        </a:rPr>
                        <a:t>Sacrifice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cs typeface="Times New Roman" pitchFamily="18" charset="0"/>
                        </a:rPr>
                        <a:t>Duty before fun</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cs typeface="Times New Roman" pitchFamily="18" charset="0"/>
                        </a:rPr>
                        <a:t>Adhere to rules</a:t>
                      </a: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CCFF66"/>
                    </a:solid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cs typeface="Times New Roman" pitchFamily="18" charset="0"/>
                        </a:rPr>
                        <a:t>Loyal, optimistic</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cs typeface="Times New Roman" pitchFamily="18" charset="0"/>
                        </a:rPr>
                        <a:t>Workaholics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cs typeface="Times New Roman" pitchFamily="18" charset="0"/>
                        </a:rPr>
                        <a:t>Work efficiently</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cs typeface="Times New Roman" pitchFamily="18" charset="0"/>
                        </a:rPr>
                        <a:t>Crusading causes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cs typeface="Times New Roman" pitchFamily="18" charset="0"/>
                        </a:rPr>
                        <a:t>Personal fulfillment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cs typeface="Times New Roman" pitchFamily="18" charset="0"/>
                        </a:rPr>
                        <a:t>Desire quality</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cs typeface="Times New Roman" pitchFamily="18" charset="0"/>
                        </a:rPr>
                        <a:t>Question authority</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cs typeface="Times New Roman" pitchFamily="18" charset="0"/>
                        </a:rPr>
                        <a:t>Team player</a:t>
                      </a:r>
                      <a:endParaRPr kumimoji="0" lang="en-US" sz="1200" b="1" i="0" u="none" strike="noStrike" cap="none" normalizeH="0" baseline="0" smtClean="0">
                        <a:ln>
                          <a:noFill/>
                        </a:ln>
                        <a:solidFill>
                          <a:schemeClr val="tx1"/>
                        </a:solidFill>
                        <a:effectLst/>
                        <a:latin typeface="Arial" charset="0"/>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D2EF9D"/>
                    </a:solid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cs typeface="Times New Roman" pitchFamily="18" charset="0"/>
                        </a:rPr>
                        <a:t>Eliminate the task</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cs typeface="Times New Roman" pitchFamily="18" charset="0"/>
                        </a:rPr>
                        <a:t>Self-reliance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cs typeface="Times New Roman" pitchFamily="18" charset="0"/>
                        </a:rPr>
                        <a:t>Want structure &amp; direction</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cs typeface="Times New Roman" pitchFamily="18" charset="0"/>
                        </a:rPr>
                        <a:t>Skeptical</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cs typeface="Times New Roman" pitchFamily="18" charset="0"/>
                        </a:rPr>
                        <a:t>Prove it to me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cs typeface="Times New Roman" pitchFamily="18" charset="0"/>
                        </a:rPr>
                        <a:t>Informal </a:t>
                      </a:r>
                      <a:endParaRPr kumimoji="0" lang="en-US" sz="1200" b="1" i="0" u="none" strike="noStrike" cap="none" normalizeH="0" baseline="0" smtClean="0">
                        <a:ln>
                          <a:noFill/>
                        </a:ln>
                        <a:solidFill>
                          <a:schemeClr val="tx1"/>
                        </a:solidFill>
                        <a:effectLst/>
                        <a:latin typeface="Arial" charset="0"/>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CCFF66"/>
                    </a:solid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cs typeface="Times New Roman" pitchFamily="18" charset="0"/>
                        </a:rPr>
                        <a:t>Goal –oriented</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cs typeface="Times New Roman" pitchFamily="18" charset="0"/>
                        </a:rPr>
                        <a:t>optimisitc</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cs typeface="Times New Roman" pitchFamily="18" charset="0"/>
                        </a:rPr>
                        <a:t>What’s next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cs typeface="Times New Roman" pitchFamily="18" charset="0"/>
                        </a:rPr>
                        <a:t>Multitasking</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cs typeface="Times New Roman" pitchFamily="18" charset="0"/>
                        </a:rPr>
                        <a:t>No “dues paying”</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cs typeface="Times New Roman" pitchFamily="18" charset="0"/>
                        </a:rPr>
                        <a:t>Entrepreneurial</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cs typeface="Times New Roman" pitchFamily="18" charset="0"/>
                        </a:rPr>
                        <a:t>Tolerant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rPr>
                        <a:t>Social activism</a:t>
                      </a:r>
                    </a:p>
                  </a:txBody>
                  <a:tcPr horzOverflow="overflow">
                    <a:lnL w="9525"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D2EF9D"/>
                    </a:solidFill>
                  </a:tcPr>
                </a:tc>
              </a:tr>
              <a:tr h="466340">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b="1" i="0" u="none" strike="noStrike" cap="none" normalizeH="0" baseline="0" smtClean="0">
                          <a:ln>
                            <a:noFill/>
                          </a:ln>
                          <a:solidFill>
                            <a:schemeClr val="tx1"/>
                          </a:solidFill>
                          <a:effectLst/>
                          <a:latin typeface="Arial" charset="0"/>
                          <a:cs typeface="Times New Roman" pitchFamily="18" charset="0"/>
                        </a:rPr>
                        <a:t>Work is …</a:t>
                      </a:r>
                      <a:endParaRPr kumimoji="0" lang="en-US" sz="1400" b="1" i="0" u="none" strike="noStrike" cap="none" normalizeH="0" baseline="0" smtClean="0">
                        <a:ln>
                          <a:noFill/>
                        </a:ln>
                        <a:solidFill>
                          <a:schemeClr val="tx1"/>
                        </a:solidFill>
                        <a:effectLst/>
                        <a:latin typeface="Arial" charset="0"/>
                      </a:endParaRPr>
                    </a:p>
                  </a:txBody>
                  <a:tcPr horzOverflow="overflow">
                    <a:lnL w="254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cs typeface="Times New Roman" pitchFamily="18" charset="0"/>
                        </a:rPr>
                        <a:t>An obligation</a:t>
                      </a:r>
                      <a:endParaRPr kumimoji="0" lang="en-US" sz="1200" b="1" i="0" u="none" strike="noStrike" cap="none" normalizeH="0" baseline="0" smtClean="0">
                        <a:ln>
                          <a:noFill/>
                        </a:ln>
                        <a:solidFill>
                          <a:schemeClr val="tx1"/>
                        </a:solidFill>
                        <a:effectLst/>
                        <a:latin typeface="Arial" charset="0"/>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CCFF66"/>
                    </a:solid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cs typeface="Times New Roman" pitchFamily="18" charset="0"/>
                        </a:rPr>
                        <a:t>An exciting adventure</a:t>
                      </a:r>
                      <a:endParaRPr kumimoji="0" lang="en-US" sz="1200" b="1" i="0" u="none" strike="noStrike" cap="none" normalizeH="0" baseline="0" smtClean="0">
                        <a:ln>
                          <a:noFill/>
                        </a:ln>
                        <a:solidFill>
                          <a:schemeClr val="tx1"/>
                        </a:solidFill>
                        <a:effectLst/>
                        <a:latin typeface="Arial" charset="0"/>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D2EF9D"/>
                    </a:solid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cs typeface="Times New Roman" pitchFamily="18" charset="0"/>
                        </a:rPr>
                        <a:t>A difficult challenge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cs typeface="Times New Roman" pitchFamily="18" charset="0"/>
                        </a:rPr>
                        <a:t>A contract</a:t>
                      </a:r>
                      <a:endParaRPr kumimoji="0" lang="en-US" sz="1200" b="1" i="0" u="none" strike="noStrike" cap="none" normalizeH="0" baseline="0" smtClean="0">
                        <a:ln>
                          <a:noFill/>
                        </a:ln>
                        <a:solidFill>
                          <a:schemeClr val="tx1"/>
                        </a:solidFill>
                        <a:effectLst/>
                        <a:latin typeface="Arial" charset="0"/>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CCFF66"/>
                    </a:solid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cs typeface="Times New Roman" pitchFamily="18" charset="0"/>
                        </a:rPr>
                        <a:t>A means to an end</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cs typeface="Times New Roman" pitchFamily="18" charset="0"/>
                        </a:rPr>
                        <a:t>Fulfillment</a:t>
                      </a:r>
                      <a:endParaRPr kumimoji="0" lang="en-US" sz="1200" b="1" i="0" u="none" strike="noStrike" cap="none" normalizeH="0" baseline="0" smtClean="0">
                        <a:ln>
                          <a:noFill/>
                        </a:ln>
                        <a:solidFill>
                          <a:schemeClr val="tx1"/>
                        </a:solidFill>
                        <a:effectLst/>
                        <a:latin typeface="Arial" charset="0"/>
                      </a:endParaRPr>
                    </a:p>
                  </a:txBody>
                  <a:tcPr horzOverflow="overflow">
                    <a:lnL w="9525"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D2EF9D"/>
                    </a:solidFill>
                  </a:tcPr>
                </a:tc>
              </a:tr>
              <a:tr h="652875">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b="1" i="0" u="none" strike="noStrike" cap="none" normalizeH="0" baseline="0" smtClean="0">
                          <a:ln>
                            <a:noFill/>
                          </a:ln>
                          <a:solidFill>
                            <a:schemeClr val="tx1"/>
                          </a:solidFill>
                          <a:effectLst/>
                          <a:latin typeface="Arial" charset="0"/>
                          <a:cs typeface="Times New Roman" pitchFamily="18" charset="0"/>
                        </a:rPr>
                        <a:t>Interactive Style</a:t>
                      </a:r>
                      <a:endParaRPr kumimoji="0" lang="en-US" sz="1400" b="1" i="0" u="none" strike="noStrike" cap="none" normalizeH="0" baseline="0" smtClean="0">
                        <a:ln>
                          <a:noFill/>
                        </a:ln>
                        <a:solidFill>
                          <a:schemeClr val="tx1"/>
                        </a:solidFill>
                        <a:effectLst/>
                        <a:latin typeface="Arial" charset="0"/>
                      </a:endParaRPr>
                    </a:p>
                  </a:txBody>
                  <a:tcPr horzOverflow="overflow">
                    <a:lnL w="254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cs typeface="Times New Roman" pitchFamily="18" charset="0"/>
                        </a:rPr>
                        <a:t>Group is more important than the individual</a:t>
                      </a:r>
                      <a:endParaRPr kumimoji="0" lang="en-US" sz="1200" b="1" i="0" u="none" strike="noStrike" cap="none" normalizeH="0" baseline="0" smtClean="0">
                        <a:ln>
                          <a:noFill/>
                        </a:ln>
                        <a:solidFill>
                          <a:schemeClr val="tx1"/>
                        </a:solidFill>
                        <a:effectLst/>
                        <a:latin typeface="Arial" charset="0"/>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CCFF66"/>
                    </a:solid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cs typeface="Times New Roman" pitchFamily="18" charset="0"/>
                        </a:rPr>
                        <a:t>Team player</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cs typeface="Times New Roman" pitchFamily="18" charset="0"/>
                        </a:rPr>
                        <a:t>Loves to participate in team meetings</a:t>
                      </a:r>
                      <a:endParaRPr kumimoji="0" lang="en-US" sz="1200" b="1" i="0" u="none" strike="noStrike" cap="none" normalizeH="0" baseline="0" smtClean="0">
                        <a:ln>
                          <a:noFill/>
                        </a:ln>
                        <a:solidFill>
                          <a:schemeClr val="tx1"/>
                        </a:solidFill>
                        <a:effectLst/>
                        <a:latin typeface="Arial" charset="0"/>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D2EF9D"/>
                    </a:solid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cs typeface="Times New Roman" pitchFamily="18" charset="0"/>
                        </a:rPr>
                        <a:t>Entrepreneur</a:t>
                      </a:r>
                      <a:endParaRPr kumimoji="0" lang="en-US" sz="1200" b="1" i="0" u="none" strike="noStrike" cap="none" normalizeH="0" baseline="0" smtClean="0">
                        <a:ln>
                          <a:noFill/>
                        </a:ln>
                        <a:solidFill>
                          <a:schemeClr val="tx1"/>
                        </a:solidFill>
                        <a:effectLst/>
                        <a:latin typeface="Arial" charset="0"/>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CCFF66"/>
                    </a:solid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cs typeface="Times New Roman" pitchFamily="18" charset="0"/>
                        </a:rPr>
                        <a:t>Participative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cs typeface="Times New Roman" pitchFamily="18" charset="0"/>
                        </a:rPr>
                        <a:t>Run in packs</a:t>
                      </a:r>
                      <a:endParaRPr kumimoji="0" lang="en-US" sz="1200" b="1" i="0" u="none" strike="noStrike" cap="none" normalizeH="0" baseline="0" smtClean="0">
                        <a:ln>
                          <a:noFill/>
                        </a:ln>
                        <a:solidFill>
                          <a:schemeClr val="tx1"/>
                        </a:solidFill>
                        <a:effectLst/>
                        <a:latin typeface="Arial" charset="0"/>
                      </a:endParaRPr>
                    </a:p>
                  </a:txBody>
                  <a:tcPr horzOverflow="overflow">
                    <a:lnL w="9525"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D2EF9D"/>
                    </a:solidFill>
                  </a:tcPr>
                </a:tc>
              </a:tr>
              <a:tr h="839411">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b="1" i="0" u="none" strike="noStrike" cap="none" normalizeH="0" baseline="0" smtClean="0">
                          <a:ln>
                            <a:noFill/>
                          </a:ln>
                          <a:solidFill>
                            <a:schemeClr val="tx1"/>
                          </a:solidFill>
                          <a:effectLst/>
                          <a:latin typeface="Arial" charset="0"/>
                          <a:cs typeface="Times New Roman" pitchFamily="18" charset="0"/>
                        </a:rPr>
                        <a:t>Feedback and Rewards</a:t>
                      </a:r>
                      <a:endParaRPr kumimoji="0" lang="en-US" sz="1400" b="1" i="0" u="none" strike="noStrike" cap="none" normalizeH="0" baseline="0" smtClean="0">
                        <a:ln>
                          <a:noFill/>
                        </a:ln>
                        <a:solidFill>
                          <a:schemeClr val="tx1"/>
                        </a:solidFill>
                        <a:effectLst/>
                        <a:latin typeface="Arial" charset="0"/>
                      </a:endParaRPr>
                    </a:p>
                  </a:txBody>
                  <a:tcPr horzOverflow="overflow">
                    <a:lnL w="254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cs typeface="Times New Roman" pitchFamily="18" charset="0"/>
                        </a:rPr>
                        <a:t>No news is good news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cs typeface="Times New Roman" pitchFamily="18" charset="0"/>
                        </a:rPr>
                        <a:t>Satisfaction in a job well done</a:t>
                      </a:r>
                      <a:endParaRPr kumimoji="0" lang="en-US" sz="1200" b="1" i="0" u="none" strike="noStrike" cap="none" normalizeH="0" baseline="0" smtClean="0">
                        <a:ln>
                          <a:noFill/>
                        </a:ln>
                        <a:solidFill>
                          <a:schemeClr val="tx1"/>
                        </a:solidFill>
                        <a:effectLst/>
                        <a:latin typeface="Arial" charset="0"/>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CCFF66"/>
                    </a:solid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cs typeface="Times New Roman" pitchFamily="18" charset="0"/>
                        </a:rPr>
                        <a:t>Don’t appreciate it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cs typeface="Times New Roman" pitchFamily="18" charset="0"/>
                        </a:rPr>
                        <a:t>Money</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cs typeface="Times New Roman" pitchFamily="18" charset="0"/>
                        </a:rPr>
                        <a:t>Title recognition</a:t>
                      </a:r>
                      <a:endParaRPr kumimoji="0" lang="en-US" sz="1200" b="1" i="0" u="none" strike="noStrike" cap="none" normalizeH="0" baseline="0" smtClean="0">
                        <a:ln>
                          <a:noFill/>
                        </a:ln>
                        <a:solidFill>
                          <a:schemeClr val="tx1"/>
                        </a:solidFill>
                        <a:effectLst/>
                        <a:latin typeface="Arial" charset="0"/>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D2EF9D"/>
                    </a:solid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cs typeface="Times New Roman" pitchFamily="18" charset="0"/>
                        </a:rPr>
                        <a:t>Sorry to interrupt, but how am I doing?</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cs typeface="Times New Roman" pitchFamily="18" charset="0"/>
                        </a:rPr>
                        <a:t>Freedom is the best reward</a:t>
                      </a:r>
                      <a:endParaRPr kumimoji="0" lang="en-US" sz="1200" b="1" i="0" u="none" strike="noStrike" cap="none" normalizeH="0" baseline="0" smtClean="0">
                        <a:ln>
                          <a:noFill/>
                        </a:ln>
                        <a:solidFill>
                          <a:schemeClr val="tx1"/>
                        </a:solidFill>
                        <a:effectLst/>
                        <a:latin typeface="Arial" charset="0"/>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CCFF66"/>
                    </a:solid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cs typeface="Times New Roman" pitchFamily="18" charset="0"/>
                        </a:rPr>
                        <a:t>Instant gratification Whenever I want it, at the push of a button</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cs typeface="Times New Roman" pitchFamily="18" charset="0"/>
                        </a:rPr>
                        <a:t>Meaningful work</a:t>
                      </a:r>
                      <a:endParaRPr kumimoji="0" lang="en-US" sz="1200" b="1" i="0" u="none" strike="noStrike" cap="none" normalizeH="0" baseline="0" smtClean="0">
                        <a:ln>
                          <a:noFill/>
                        </a:ln>
                        <a:solidFill>
                          <a:schemeClr val="tx1"/>
                        </a:solidFill>
                        <a:effectLst/>
                        <a:latin typeface="Arial" charset="0"/>
                      </a:endParaRPr>
                    </a:p>
                  </a:txBody>
                  <a:tcPr horzOverflow="overflow">
                    <a:lnL w="9525"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D2EF9D"/>
                    </a:solidFill>
                  </a:tcPr>
                </a:tc>
              </a:tr>
              <a:tr h="652875">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b="1" i="0" u="none" strike="noStrike" cap="none" normalizeH="0" baseline="0" smtClean="0">
                          <a:ln>
                            <a:noFill/>
                          </a:ln>
                          <a:solidFill>
                            <a:schemeClr val="tx1"/>
                          </a:solidFill>
                          <a:effectLst/>
                          <a:latin typeface="Arial" charset="0"/>
                          <a:cs typeface="Times New Roman" pitchFamily="18" charset="0"/>
                        </a:rPr>
                        <a:t>Messages That Motivate</a:t>
                      </a:r>
                      <a:endParaRPr kumimoji="0" lang="en-US" sz="1400" b="1" i="0" u="none" strike="noStrike" cap="none" normalizeH="0" baseline="0" smtClean="0">
                        <a:ln>
                          <a:noFill/>
                        </a:ln>
                        <a:solidFill>
                          <a:schemeClr val="tx1"/>
                        </a:solidFill>
                        <a:effectLst/>
                        <a:latin typeface="Arial" charset="0"/>
                      </a:endParaRPr>
                    </a:p>
                  </a:txBody>
                  <a:tcPr horzOverflow="overflow">
                    <a:lnL w="254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cs typeface="Times New Roman" pitchFamily="18" charset="0"/>
                        </a:rPr>
                        <a:t>Your experience is respected</a:t>
                      </a:r>
                      <a:endParaRPr kumimoji="0" lang="en-US" sz="1200" b="1" i="0" u="none" strike="noStrike" cap="none" normalizeH="0" baseline="0" smtClean="0">
                        <a:ln>
                          <a:noFill/>
                        </a:ln>
                        <a:solidFill>
                          <a:schemeClr val="tx1"/>
                        </a:solidFill>
                        <a:effectLst/>
                        <a:latin typeface="Arial" charset="0"/>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CCFF66"/>
                    </a:solid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cs typeface="Times New Roman" pitchFamily="18" charset="0"/>
                        </a:rPr>
                        <a:t>You are valued</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cs typeface="Times New Roman" pitchFamily="18" charset="0"/>
                        </a:rPr>
                        <a:t>You are needed</a:t>
                      </a:r>
                      <a:endParaRPr kumimoji="0" lang="en-US" sz="1200" b="1" i="0" u="none" strike="noStrike" cap="none" normalizeH="0" baseline="0" smtClean="0">
                        <a:ln>
                          <a:noFill/>
                        </a:ln>
                        <a:solidFill>
                          <a:schemeClr val="tx1"/>
                        </a:solidFill>
                        <a:effectLst/>
                        <a:latin typeface="Arial" charset="0"/>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D2EF9D"/>
                    </a:solid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cs typeface="Times New Roman" pitchFamily="18" charset="0"/>
                        </a:rPr>
                        <a:t>Do it your way</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cs typeface="Times New Roman" pitchFamily="18" charset="0"/>
                        </a:rPr>
                        <a:t>Forget the rules</a:t>
                      </a:r>
                      <a:endParaRPr kumimoji="0" lang="en-US" sz="1200" b="1" i="0" u="none" strike="noStrike" cap="none" normalizeH="0" baseline="0" smtClean="0">
                        <a:ln>
                          <a:noFill/>
                        </a:ln>
                        <a:solidFill>
                          <a:schemeClr val="tx1"/>
                        </a:solidFill>
                        <a:effectLst/>
                        <a:latin typeface="Arial" charset="0"/>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CCFF66"/>
                    </a:solid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cs typeface="Times New Roman" pitchFamily="18" charset="0"/>
                        </a:rPr>
                        <a:t>You will work with other bright, creative people</a:t>
                      </a:r>
                      <a:endParaRPr kumimoji="0" lang="en-US" sz="1200" b="1" i="0" u="none" strike="noStrike" cap="none" normalizeH="0" baseline="0" smtClean="0">
                        <a:ln>
                          <a:noFill/>
                        </a:ln>
                        <a:solidFill>
                          <a:schemeClr val="tx1"/>
                        </a:solidFill>
                        <a:effectLst/>
                        <a:latin typeface="Arial" charset="0"/>
                      </a:endParaRPr>
                    </a:p>
                  </a:txBody>
                  <a:tcPr horzOverflow="overflow">
                    <a:lnL w="9525"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D2EF9D"/>
                    </a:solidFill>
                  </a:tcPr>
                </a:tc>
              </a:tr>
              <a:tr h="652875">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b="1" i="0" u="none" strike="noStrike" cap="none" normalizeH="0" baseline="0" smtClean="0">
                          <a:ln>
                            <a:noFill/>
                          </a:ln>
                          <a:solidFill>
                            <a:schemeClr val="tx1"/>
                          </a:solidFill>
                          <a:effectLst/>
                          <a:latin typeface="Arial" charset="0"/>
                          <a:cs typeface="Times New Roman" pitchFamily="18" charset="0"/>
                        </a:rPr>
                        <a:t>Work and Family Life</a:t>
                      </a:r>
                      <a:endParaRPr kumimoji="0" lang="en-US" sz="1400" b="1" i="0" u="none" strike="noStrike" cap="none" normalizeH="0" baseline="0" smtClean="0">
                        <a:ln>
                          <a:noFill/>
                        </a:ln>
                        <a:solidFill>
                          <a:schemeClr val="tx1"/>
                        </a:solidFill>
                        <a:effectLst/>
                        <a:latin typeface="Arial" charset="0"/>
                      </a:endParaRPr>
                    </a:p>
                  </a:txBody>
                  <a:tcPr horzOverflow="overflow">
                    <a:lnL w="254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cs typeface="Times New Roman" pitchFamily="18" charset="0"/>
                        </a:rPr>
                        <a:t>Work-life balance is a personal responsibility</a:t>
                      </a:r>
                      <a:endParaRPr kumimoji="0" lang="en-US" sz="1200" b="1" i="0" u="none" strike="noStrike" cap="none" normalizeH="0" baseline="0" smtClean="0">
                        <a:ln>
                          <a:noFill/>
                        </a:ln>
                        <a:solidFill>
                          <a:schemeClr val="tx1"/>
                        </a:solidFill>
                        <a:effectLst/>
                        <a:latin typeface="Arial" charset="0"/>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CCFF66"/>
                    </a:solid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dirty="0" smtClean="0">
                          <a:ln>
                            <a:noFill/>
                          </a:ln>
                          <a:solidFill>
                            <a:schemeClr val="tx1"/>
                          </a:solidFill>
                          <a:effectLst/>
                          <a:latin typeface="Arial" charset="0"/>
                          <a:cs typeface="Times New Roman" pitchFamily="18" charset="0"/>
                        </a:rPr>
                        <a:t>No balance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dirty="0" smtClean="0">
                          <a:ln>
                            <a:noFill/>
                          </a:ln>
                          <a:solidFill>
                            <a:schemeClr val="tx1"/>
                          </a:solidFill>
                          <a:effectLst/>
                          <a:latin typeface="Arial" charset="0"/>
                        </a:rPr>
                        <a:t>Live to work</a:t>
                      </a: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D2EF9D"/>
                    </a:solid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cs typeface="Times New Roman" pitchFamily="18" charset="0"/>
                        </a:rPr>
                        <a:t>Balance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cs typeface="Times New Roman" pitchFamily="18" charset="0"/>
                        </a:rPr>
                        <a:t>Work to live</a:t>
                      </a: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CCFF66"/>
                    </a:solid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dirty="0" smtClean="0">
                          <a:ln>
                            <a:noFill/>
                          </a:ln>
                          <a:solidFill>
                            <a:schemeClr val="tx1"/>
                          </a:solidFill>
                          <a:effectLst/>
                          <a:latin typeface="Arial" charset="0"/>
                          <a:cs typeface="Times New Roman" pitchFamily="18" charset="0"/>
                        </a:rPr>
                        <a:t>Balance</a:t>
                      </a:r>
                      <a:endParaRPr kumimoji="0" lang="en-US" sz="1200" b="1" i="0" u="none" strike="noStrike" cap="none" normalizeH="0" baseline="0" dirty="0" smtClean="0">
                        <a:ln>
                          <a:noFill/>
                        </a:ln>
                        <a:solidFill>
                          <a:schemeClr val="tx1"/>
                        </a:solidFill>
                        <a:effectLst/>
                        <a:latin typeface="Arial" charset="0"/>
                      </a:endParaRPr>
                    </a:p>
                  </a:txBody>
                  <a:tcPr horzOverflow="overflow">
                    <a:lnL w="9525"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D2EF9D"/>
                    </a:solidFill>
                  </a:tcPr>
                </a:tc>
              </a:tr>
            </a:tbl>
          </a:graphicData>
        </a:graphic>
      </p:graphicFrame>
    </p:spTree>
    <p:extLst>
      <p:ext uri="{BB962C8B-B14F-4D97-AF65-F5344CB8AC3E}">
        <p14:creationId xmlns:p14="http://schemas.microsoft.com/office/powerpoint/2010/main" val="104432631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2039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5" name="Freeform 3"/>
          <p:cNvSpPr>
            <a:spLocks/>
          </p:cNvSpPr>
          <p:nvPr/>
        </p:nvSpPr>
        <p:spPr bwMode="auto">
          <a:xfrm>
            <a:off x="3098800" y="2038350"/>
            <a:ext cx="650875" cy="3457575"/>
          </a:xfrm>
          <a:custGeom>
            <a:avLst/>
            <a:gdLst>
              <a:gd name="T0" fmla="*/ 410 w 410"/>
              <a:gd name="T1" fmla="*/ 1686 h 2178"/>
              <a:gd name="T2" fmla="*/ 397 w 410"/>
              <a:gd name="T3" fmla="*/ 0 h 2178"/>
              <a:gd name="T4" fmla="*/ 0 w 410"/>
              <a:gd name="T5" fmla="*/ 414 h 2178"/>
              <a:gd name="T6" fmla="*/ 19 w 410"/>
              <a:gd name="T7" fmla="*/ 2178 h 2178"/>
              <a:gd name="T8" fmla="*/ 410 w 410"/>
              <a:gd name="T9" fmla="*/ 1686 h 2178"/>
            </a:gdLst>
            <a:ahLst/>
            <a:cxnLst>
              <a:cxn ang="0">
                <a:pos x="T0" y="T1"/>
              </a:cxn>
              <a:cxn ang="0">
                <a:pos x="T2" y="T3"/>
              </a:cxn>
              <a:cxn ang="0">
                <a:pos x="T4" y="T5"/>
              </a:cxn>
              <a:cxn ang="0">
                <a:pos x="T6" y="T7"/>
              </a:cxn>
              <a:cxn ang="0">
                <a:pos x="T8" y="T9"/>
              </a:cxn>
            </a:cxnLst>
            <a:rect l="0" t="0" r="r" b="b"/>
            <a:pathLst>
              <a:path w="410" h="2178">
                <a:moveTo>
                  <a:pt x="410" y="1686"/>
                </a:moveTo>
                <a:lnTo>
                  <a:pt x="397" y="0"/>
                </a:lnTo>
                <a:lnTo>
                  <a:pt x="0" y="414"/>
                </a:lnTo>
                <a:lnTo>
                  <a:pt x="19" y="2178"/>
                </a:lnTo>
                <a:lnTo>
                  <a:pt x="410" y="1686"/>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07876" name="Rectangle 4"/>
          <p:cNvSpPr>
            <a:spLocks noChangeArrowheads="1"/>
          </p:cNvSpPr>
          <p:nvPr/>
        </p:nvSpPr>
        <p:spPr bwMode="auto">
          <a:xfrm>
            <a:off x="5438775" y="5410200"/>
            <a:ext cx="438150" cy="13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1" hangingPunct="1"/>
            <a:r>
              <a:rPr lang="en-US" sz="900" b="1">
                <a:solidFill>
                  <a:srgbClr val="FFFFFF"/>
                </a:solidFill>
                <a:latin typeface="Arial" charset="0"/>
              </a:rPr>
              <a:t>Gen "X"</a:t>
            </a:r>
            <a:endParaRPr lang="en-US" sz="3600">
              <a:effectLst>
                <a:outerShdw blurRad="38100" dist="38100" dir="2700000" algn="tl">
                  <a:srgbClr val="C0C0C0"/>
                </a:outerShdw>
              </a:effectLst>
              <a:latin typeface="Arial" charset="0"/>
            </a:endParaRPr>
          </a:p>
        </p:txBody>
      </p:sp>
      <p:sp>
        <p:nvSpPr>
          <p:cNvPr id="207877" name="Freeform 5"/>
          <p:cNvSpPr>
            <a:spLocks/>
          </p:cNvSpPr>
          <p:nvPr/>
        </p:nvSpPr>
        <p:spPr bwMode="auto">
          <a:xfrm>
            <a:off x="3290888" y="6172200"/>
            <a:ext cx="673100" cy="28575"/>
          </a:xfrm>
          <a:custGeom>
            <a:avLst/>
            <a:gdLst>
              <a:gd name="T0" fmla="*/ 0 w 424"/>
              <a:gd name="T1" fmla="*/ 0 h 18"/>
              <a:gd name="T2" fmla="*/ 424 w 424"/>
              <a:gd name="T3" fmla="*/ 18 h 18"/>
              <a:gd name="T4" fmla="*/ 424 w 424"/>
              <a:gd name="T5" fmla="*/ 18 h 18"/>
              <a:gd name="T6" fmla="*/ 0 w 424"/>
              <a:gd name="T7" fmla="*/ 0 h 18"/>
              <a:gd name="T8" fmla="*/ 0 w 424"/>
              <a:gd name="T9" fmla="*/ 0 h 18"/>
            </a:gdLst>
            <a:ahLst/>
            <a:cxnLst>
              <a:cxn ang="0">
                <a:pos x="T0" y="T1"/>
              </a:cxn>
              <a:cxn ang="0">
                <a:pos x="T2" y="T3"/>
              </a:cxn>
              <a:cxn ang="0">
                <a:pos x="T4" y="T5"/>
              </a:cxn>
              <a:cxn ang="0">
                <a:pos x="T6" y="T7"/>
              </a:cxn>
              <a:cxn ang="0">
                <a:pos x="T8" y="T9"/>
              </a:cxn>
            </a:cxnLst>
            <a:rect l="0" t="0" r="r" b="b"/>
            <a:pathLst>
              <a:path w="424" h="18">
                <a:moveTo>
                  <a:pt x="0" y="0"/>
                </a:moveTo>
                <a:lnTo>
                  <a:pt x="424" y="18"/>
                </a:lnTo>
                <a:lnTo>
                  <a:pt x="424" y="18"/>
                </a:lnTo>
                <a:lnTo>
                  <a:pt x="0" y="0"/>
                </a:lnTo>
                <a:lnTo>
                  <a:pt x="0" y="0"/>
                </a:lnTo>
                <a:close/>
              </a:path>
            </a:pathLst>
          </a:custGeom>
          <a:solidFill>
            <a:srgbClr val="000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07878" name="Freeform 6"/>
          <p:cNvSpPr>
            <a:spLocks/>
          </p:cNvSpPr>
          <p:nvPr/>
        </p:nvSpPr>
        <p:spPr bwMode="auto">
          <a:xfrm>
            <a:off x="4310063" y="6219825"/>
            <a:ext cx="671512" cy="28575"/>
          </a:xfrm>
          <a:custGeom>
            <a:avLst/>
            <a:gdLst>
              <a:gd name="T0" fmla="*/ 0 w 423"/>
              <a:gd name="T1" fmla="*/ 0 h 18"/>
              <a:gd name="T2" fmla="*/ 423 w 423"/>
              <a:gd name="T3" fmla="*/ 18 h 18"/>
              <a:gd name="T4" fmla="*/ 423 w 423"/>
              <a:gd name="T5" fmla="*/ 18 h 18"/>
              <a:gd name="T6" fmla="*/ 0 w 423"/>
              <a:gd name="T7" fmla="*/ 0 h 18"/>
              <a:gd name="T8" fmla="*/ 0 w 423"/>
              <a:gd name="T9" fmla="*/ 0 h 18"/>
            </a:gdLst>
            <a:ahLst/>
            <a:cxnLst>
              <a:cxn ang="0">
                <a:pos x="T0" y="T1"/>
              </a:cxn>
              <a:cxn ang="0">
                <a:pos x="T2" y="T3"/>
              </a:cxn>
              <a:cxn ang="0">
                <a:pos x="T4" y="T5"/>
              </a:cxn>
              <a:cxn ang="0">
                <a:pos x="T6" y="T7"/>
              </a:cxn>
              <a:cxn ang="0">
                <a:pos x="T8" y="T9"/>
              </a:cxn>
            </a:cxnLst>
            <a:rect l="0" t="0" r="r" b="b"/>
            <a:pathLst>
              <a:path w="423" h="18">
                <a:moveTo>
                  <a:pt x="0" y="0"/>
                </a:moveTo>
                <a:lnTo>
                  <a:pt x="423" y="18"/>
                </a:lnTo>
                <a:lnTo>
                  <a:pt x="423" y="18"/>
                </a:lnTo>
                <a:lnTo>
                  <a:pt x="0" y="0"/>
                </a:lnTo>
                <a:lnTo>
                  <a:pt x="0" y="0"/>
                </a:lnTo>
                <a:close/>
              </a:path>
            </a:pathLst>
          </a:custGeom>
          <a:solidFill>
            <a:srgbClr val="8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07879" name="Freeform 7"/>
          <p:cNvSpPr>
            <a:spLocks/>
          </p:cNvSpPr>
          <p:nvPr/>
        </p:nvSpPr>
        <p:spPr bwMode="auto">
          <a:xfrm>
            <a:off x="5316538" y="5314950"/>
            <a:ext cx="682625" cy="28575"/>
          </a:xfrm>
          <a:custGeom>
            <a:avLst/>
            <a:gdLst>
              <a:gd name="T0" fmla="*/ 0 w 430"/>
              <a:gd name="T1" fmla="*/ 0 h 18"/>
              <a:gd name="T2" fmla="*/ 430 w 430"/>
              <a:gd name="T3" fmla="*/ 18 h 18"/>
              <a:gd name="T4" fmla="*/ 430 w 430"/>
              <a:gd name="T5" fmla="*/ 18 h 18"/>
              <a:gd name="T6" fmla="*/ 0 w 430"/>
              <a:gd name="T7" fmla="*/ 0 h 18"/>
              <a:gd name="T8" fmla="*/ 0 w 430"/>
              <a:gd name="T9" fmla="*/ 0 h 18"/>
            </a:gdLst>
            <a:ahLst/>
            <a:cxnLst>
              <a:cxn ang="0">
                <a:pos x="T0" y="T1"/>
              </a:cxn>
              <a:cxn ang="0">
                <a:pos x="T2" y="T3"/>
              </a:cxn>
              <a:cxn ang="0">
                <a:pos x="T4" y="T5"/>
              </a:cxn>
              <a:cxn ang="0">
                <a:pos x="T6" y="T7"/>
              </a:cxn>
              <a:cxn ang="0">
                <a:pos x="T8" y="T9"/>
              </a:cxn>
            </a:cxnLst>
            <a:rect l="0" t="0" r="r" b="b"/>
            <a:pathLst>
              <a:path w="430" h="18">
                <a:moveTo>
                  <a:pt x="0" y="0"/>
                </a:moveTo>
                <a:lnTo>
                  <a:pt x="430" y="18"/>
                </a:lnTo>
                <a:lnTo>
                  <a:pt x="430" y="18"/>
                </a:lnTo>
                <a:lnTo>
                  <a:pt x="0" y="0"/>
                </a:lnTo>
                <a:lnTo>
                  <a:pt x="0" y="0"/>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07880" name="Freeform 8"/>
          <p:cNvSpPr>
            <a:spLocks/>
          </p:cNvSpPr>
          <p:nvPr/>
        </p:nvSpPr>
        <p:spPr bwMode="auto">
          <a:xfrm>
            <a:off x="6345238" y="5362575"/>
            <a:ext cx="682625" cy="28575"/>
          </a:xfrm>
          <a:custGeom>
            <a:avLst/>
            <a:gdLst>
              <a:gd name="T0" fmla="*/ 0 w 430"/>
              <a:gd name="T1" fmla="*/ 0 h 18"/>
              <a:gd name="T2" fmla="*/ 430 w 430"/>
              <a:gd name="T3" fmla="*/ 18 h 18"/>
              <a:gd name="T4" fmla="*/ 430 w 430"/>
              <a:gd name="T5" fmla="*/ 18 h 18"/>
              <a:gd name="T6" fmla="*/ 0 w 430"/>
              <a:gd name="T7" fmla="*/ 0 h 18"/>
              <a:gd name="T8" fmla="*/ 0 w 430"/>
              <a:gd name="T9" fmla="*/ 0 h 18"/>
            </a:gdLst>
            <a:ahLst/>
            <a:cxnLst>
              <a:cxn ang="0">
                <a:pos x="T0" y="T1"/>
              </a:cxn>
              <a:cxn ang="0">
                <a:pos x="T2" y="T3"/>
              </a:cxn>
              <a:cxn ang="0">
                <a:pos x="T4" y="T5"/>
              </a:cxn>
              <a:cxn ang="0">
                <a:pos x="T6" y="T7"/>
              </a:cxn>
              <a:cxn ang="0">
                <a:pos x="T8" y="T9"/>
              </a:cxn>
            </a:cxnLst>
            <a:rect l="0" t="0" r="r" b="b"/>
            <a:pathLst>
              <a:path w="430" h="18">
                <a:moveTo>
                  <a:pt x="0" y="0"/>
                </a:moveTo>
                <a:lnTo>
                  <a:pt x="430" y="18"/>
                </a:lnTo>
                <a:lnTo>
                  <a:pt x="430" y="18"/>
                </a:lnTo>
                <a:lnTo>
                  <a:pt x="0" y="0"/>
                </a:lnTo>
                <a:lnTo>
                  <a:pt x="0" y="0"/>
                </a:lnTo>
                <a:close/>
              </a:path>
            </a:pathLst>
          </a:custGeom>
          <a:solidFill>
            <a:srgbClr val="004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07881" name="Line 9"/>
          <p:cNvSpPr>
            <a:spLocks noChangeShapeType="1"/>
          </p:cNvSpPr>
          <p:nvPr/>
        </p:nvSpPr>
        <p:spPr bwMode="auto">
          <a:xfrm flipH="1">
            <a:off x="3078163" y="6162675"/>
            <a:ext cx="50800" cy="1588"/>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7882" name="Line 10"/>
          <p:cNvSpPr>
            <a:spLocks noChangeShapeType="1"/>
          </p:cNvSpPr>
          <p:nvPr/>
        </p:nvSpPr>
        <p:spPr bwMode="auto">
          <a:xfrm flipH="1">
            <a:off x="3067050" y="5181600"/>
            <a:ext cx="50800" cy="1588"/>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7883" name="Line 11"/>
          <p:cNvSpPr>
            <a:spLocks noChangeShapeType="1"/>
          </p:cNvSpPr>
          <p:nvPr/>
        </p:nvSpPr>
        <p:spPr bwMode="auto">
          <a:xfrm flipH="1">
            <a:off x="3057525" y="4486275"/>
            <a:ext cx="50800" cy="1588"/>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7884" name="Line 12"/>
          <p:cNvSpPr>
            <a:spLocks noChangeShapeType="1"/>
          </p:cNvSpPr>
          <p:nvPr/>
        </p:nvSpPr>
        <p:spPr bwMode="auto">
          <a:xfrm flipH="1">
            <a:off x="3057525" y="3781425"/>
            <a:ext cx="50800" cy="1588"/>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7885" name="Line 13"/>
          <p:cNvSpPr>
            <a:spLocks noChangeShapeType="1"/>
          </p:cNvSpPr>
          <p:nvPr/>
        </p:nvSpPr>
        <p:spPr bwMode="auto">
          <a:xfrm flipH="1">
            <a:off x="3048000" y="3076575"/>
            <a:ext cx="50800" cy="1588"/>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7886" name="Rectangle 14"/>
          <p:cNvSpPr>
            <a:spLocks noChangeArrowheads="1"/>
          </p:cNvSpPr>
          <p:nvPr/>
        </p:nvSpPr>
        <p:spPr bwMode="auto">
          <a:xfrm>
            <a:off x="152400" y="253567"/>
            <a:ext cx="8686800" cy="915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tabLst>
                <a:tab pos="635000" algn="l"/>
              </a:tabLst>
            </a:pPr>
            <a:r>
              <a:rPr lang="en-GB" sz="1800" b="1" dirty="0">
                <a:latin typeface="Arial" charset="0"/>
              </a:rPr>
              <a:t>Appreciate their strengths, values, and expectations.</a:t>
            </a:r>
            <a:r>
              <a:rPr lang="en-GB" sz="1800" b="1" dirty="0">
                <a:solidFill>
                  <a:srgbClr val="FF9900"/>
                </a:solidFill>
                <a:latin typeface="Arial" charset="0"/>
              </a:rPr>
              <a:t> </a:t>
            </a:r>
            <a:r>
              <a:rPr lang="en-GB" sz="1800" dirty="0">
                <a:latin typeface="Arial" charset="0"/>
              </a:rPr>
              <a:t>Instead of </a:t>
            </a:r>
            <a:r>
              <a:rPr lang="en-GB" sz="1800" dirty="0" smtClean="0">
                <a:latin typeface="Arial" charset="0"/>
              </a:rPr>
              <a:t>harbouring </a:t>
            </a:r>
            <a:r>
              <a:rPr lang="en-GB" sz="1800" dirty="0">
                <a:latin typeface="Arial" charset="0"/>
              </a:rPr>
              <a:t>	frustration over generation differences, focus on the positive </a:t>
            </a:r>
            <a:r>
              <a:rPr lang="en-GB" sz="1800" dirty="0" smtClean="0">
                <a:latin typeface="Arial" charset="0"/>
              </a:rPr>
              <a:t>attributes </a:t>
            </a:r>
            <a:r>
              <a:rPr lang="en-GB" sz="1800" dirty="0">
                <a:latin typeface="Arial" charset="0"/>
              </a:rPr>
              <a:t>your people possess and create an environment that appeals to all.</a:t>
            </a:r>
          </a:p>
        </p:txBody>
      </p:sp>
      <p:sp>
        <p:nvSpPr>
          <p:cNvPr id="207953" name="Rectangle 81"/>
          <p:cNvSpPr>
            <a:spLocks noChangeArrowheads="1"/>
          </p:cNvSpPr>
          <p:nvPr/>
        </p:nvSpPr>
        <p:spPr bwMode="auto">
          <a:xfrm>
            <a:off x="2057400" y="4999038"/>
            <a:ext cx="6632575" cy="749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spcBef>
                <a:spcPct val="20000"/>
              </a:spcBef>
            </a:pPr>
            <a:r>
              <a:rPr lang="en-US" sz="1600">
                <a:latin typeface="Arial" charset="0"/>
              </a:rPr>
              <a:t>Important and interesting work first, mentor me, I want goals and direction, what’s in it for me, let me have fun</a:t>
            </a:r>
          </a:p>
        </p:txBody>
      </p:sp>
      <p:sp>
        <p:nvSpPr>
          <p:cNvPr id="207954" name="Rectangle 82"/>
          <p:cNvSpPr>
            <a:spLocks noChangeArrowheads="1"/>
          </p:cNvSpPr>
          <p:nvPr/>
        </p:nvSpPr>
        <p:spPr bwMode="auto">
          <a:xfrm>
            <a:off x="685800" y="4999038"/>
            <a:ext cx="1371600" cy="749300"/>
          </a:xfrm>
          <a:prstGeom prst="rect">
            <a:avLst/>
          </a:prstGeom>
          <a:solidFill>
            <a:srgbClr val="99CC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spcBef>
                <a:spcPct val="20000"/>
              </a:spcBef>
            </a:pPr>
            <a:r>
              <a:rPr lang="en-US" sz="1400" b="1">
                <a:solidFill>
                  <a:schemeClr val="bg1"/>
                </a:solidFill>
                <a:latin typeface="Arial" charset="0"/>
              </a:rPr>
              <a:t>Millennials</a:t>
            </a:r>
          </a:p>
        </p:txBody>
      </p:sp>
      <p:sp>
        <p:nvSpPr>
          <p:cNvPr id="207955" name="Rectangle 83"/>
          <p:cNvSpPr>
            <a:spLocks noChangeArrowheads="1"/>
          </p:cNvSpPr>
          <p:nvPr/>
        </p:nvSpPr>
        <p:spPr bwMode="auto">
          <a:xfrm>
            <a:off x="2057400" y="4248150"/>
            <a:ext cx="6632575" cy="750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spcBef>
                <a:spcPct val="20000"/>
              </a:spcBef>
            </a:pPr>
            <a:r>
              <a:rPr lang="en-US" sz="1600">
                <a:latin typeface="Arial" charset="0"/>
              </a:rPr>
              <a:t>Work smarter-not harder, multi-tasker, work to live, don’t micromanage me, thank me often, lighten up</a:t>
            </a:r>
          </a:p>
        </p:txBody>
      </p:sp>
      <p:sp>
        <p:nvSpPr>
          <p:cNvPr id="207956" name="Rectangle 84"/>
          <p:cNvSpPr>
            <a:spLocks noChangeArrowheads="1"/>
          </p:cNvSpPr>
          <p:nvPr/>
        </p:nvSpPr>
        <p:spPr bwMode="auto">
          <a:xfrm>
            <a:off x="685800" y="4248150"/>
            <a:ext cx="1371600" cy="750888"/>
          </a:xfrm>
          <a:prstGeom prst="rect">
            <a:avLst/>
          </a:prstGeom>
          <a:solidFill>
            <a:srgbClr val="99CC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spcBef>
                <a:spcPct val="20000"/>
              </a:spcBef>
            </a:pPr>
            <a:r>
              <a:rPr lang="en-US" sz="1600" b="1">
                <a:solidFill>
                  <a:schemeClr val="bg1"/>
                </a:solidFill>
                <a:latin typeface="Arial" charset="0"/>
              </a:rPr>
              <a:t>Xer</a:t>
            </a:r>
          </a:p>
        </p:txBody>
      </p:sp>
      <p:sp>
        <p:nvSpPr>
          <p:cNvPr id="207957" name="Rectangle 85"/>
          <p:cNvSpPr>
            <a:spLocks noChangeArrowheads="1"/>
          </p:cNvSpPr>
          <p:nvPr/>
        </p:nvSpPr>
        <p:spPr bwMode="auto">
          <a:xfrm>
            <a:off x="2057400" y="3498850"/>
            <a:ext cx="6632575" cy="749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spcBef>
                <a:spcPct val="20000"/>
              </a:spcBef>
            </a:pPr>
            <a:r>
              <a:rPr lang="en-US" sz="1600">
                <a:latin typeface="Arial" charset="0"/>
              </a:rPr>
              <a:t>Work hard and long (workaholic), work efficiently, want to be respected and rewarded, like being competitive</a:t>
            </a:r>
          </a:p>
        </p:txBody>
      </p:sp>
      <p:sp>
        <p:nvSpPr>
          <p:cNvPr id="207958" name="Rectangle 86"/>
          <p:cNvSpPr>
            <a:spLocks noChangeArrowheads="1"/>
          </p:cNvSpPr>
          <p:nvPr/>
        </p:nvSpPr>
        <p:spPr bwMode="auto">
          <a:xfrm>
            <a:off x="685800" y="3498850"/>
            <a:ext cx="1371600" cy="749300"/>
          </a:xfrm>
          <a:prstGeom prst="rect">
            <a:avLst/>
          </a:prstGeom>
          <a:solidFill>
            <a:srgbClr val="99CC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spcBef>
                <a:spcPct val="20000"/>
              </a:spcBef>
            </a:pPr>
            <a:r>
              <a:rPr lang="en-US" sz="1600" b="1">
                <a:solidFill>
                  <a:schemeClr val="bg1"/>
                </a:solidFill>
                <a:latin typeface="Arial" charset="0"/>
              </a:rPr>
              <a:t>Boomer</a:t>
            </a:r>
          </a:p>
        </p:txBody>
      </p:sp>
      <p:sp>
        <p:nvSpPr>
          <p:cNvPr id="207959" name="Rectangle 87"/>
          <p:cNvSpPr>
            <a:spLocks noChangeArrowheads="1"/>
          </p:cNvSpPr>
          <p:nvPr/>
        </p:nvSpPr>
        <p:spPr bwMode="auto">
          <a:xfrm>
            <a:off x="2057400" y="2747963"/>
            <a:ext cx="6632575" cy="75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spcBef>
                <a:spcPct val="20000"/>
              </a:spcBef>
            </a:pPr>
            <a:r>
              <a:rPr lang="en-US" sz="1600">
                <a:latin typeface="Arial" charset="0"/>
              </a:rPr>
              <a:t>Work hard, respect authority, follow rules, believe in paying their dues, being loyal to institutions, and the customer is always right</a:t>
            </a:r>
          </a:p>
        </p:txBody>
      </p:sp>
      <p:sp>
        <p:nvSpPr>
          <p:cNvPr id="207960" name="Rectangle 88"/>
          <p:cNvSpPr>
            <a:spLocks noChangeArrowheads="1"/>
          </p:cNvSpPr>
          <p:nvPr/>
        </p:nvSpPr>
        <p:spPr bwMode="auto">
          <a:xfrm>
            <a:off x="685800" y="2747963"/>
            <a:ext cx="1371600" cy="750887"/>
          </a:xfrm>
          <a:prstGeom prst="rect">
            <a:avLst/>
          </a:prstGeom>
          <a:solidFill>
            <a:srgbClr val="99CC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spcBef>
                <a:spcPct val="20000"/>
              </a:spcBef>
            </a:pPr>
            <a:r>
              <a:rPr lang="en-US" sz="1600" b="1">
                <a:solidFill>
                  <a:schemeClr val="bg1"/>
                </a:solidFill>
                <a:latin typeface="Arial" charset="0"/>
              </a:rPr>
              <a:t>Matures</a:t>
            </a:r>
          </a:p>
        </p:txBody>
      </p:sp>
      <p:sp>
        <p:nvSpPr>
          <p:cNvPr id="207961" name="Line 89"/>
          <p:cNvSpPr>
            <a:spLocks noChangeShapeType="1"/>
          </p:cNvSpPr>
          <p:nvPr/>
        </p:nvSpPr>
        <p:spPr bwMode="auto">
          <a:xfrm>
            <a:off x="682625" y="2743200"/>
            <a:ext cx="8004175" cy="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7962" name="Line 90"/>
          <p:cNvSpPr>
            <a:spLocks noChangeShapeType="1"/>
          </p:cNvSpPr>
          <p:nvPr/>
        </p:nvSpPr>
        <p:spPr bwMode="auto">
          <a:xfrm>
            <a:off x="685800" y="3498850"/>
            <a:ext cx="8004175"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7963" name="Line 91"/>
          <p:cNvSpPr>
            <a:spLocks noChangeShapeType="1"/>
          </p:cNvSpPr>
          <p:nvPr/>
        </p:nvSpPr>
        <p:spPr bwMode="auto">
          <a:xfrm>
            <a:off x="685800" y="4248150"/>
            <a:ext cx="8004175"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7964" name="Line 92"/>
          <p:cNvSpPr>
            <a:spLocks noChangeShapeType="1"/>
          </p:cNvSpPr>
          <p:nvPr/>
        </p:nvSpPr>
        <p:spPr bwMode="auto">
          <a:xfrm>
            <a:off x="685800" y="4999038"/>
            <a:ext cx="8004175"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7965" name="Line 93"/>
          <p:cNvSpPr>
            <a:spLocks noChangeShapeType="1"/>
          </p:cNvSpPr>
          <p:nvPr/>
        </p:nvSpPr>
        <p:spPr bwMode="auto">
          <a:xfrm>
            <a:off x="685800" y="5748338"/>
            <a:ext cx="8004175" cy="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7966" name="Line 94"/>
          <p:cNvSpPr>
            <a:spLocks noChangeShapeType="1"/>
          </p:cNvSpPr>
          <p:nvPr/>
        </p:nvSpPr>
        <p:spPr bwMode="auto">
          <a:xfrm>
            <a:off x="685800" y="2747963"/>
            <a:ext cx="0" cy="3000375"/>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7967" name="Line 95"/>
          <p:cNvSpPr>
            <a:spLocks noChangeShapeType="1"/>
          </p:cNvSpPr>
          <p:nvPr/>
        </p:nvSpPr>
        <p:spPr bwMode="auto">
          <a:xfrm>
            <a:off x="2057400" y="2747963"/>
            <a:ext cx="0" cy="300037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7968" name="Line 96"/>
          <p:cNvSpPr>
            <a:spLocks noChangeShapeType="1"/>
          </p:cNvSpPr>
          <p:nvPr/>
        </p:nvSpPr>
        <p:spPr bwMode="auto">
          <a:xfrm>
            <a:off x="8689975" y="2747963"/>
            <a:ext cx="0" cy="3000375"/>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7969" name="Rectangle 97"/>
          <p:cNvSpPr>
            <a:spLocks noGrp="1" noChangeArrowheads="1"/>
          </p:cNvSpPr>
          <p:nvPr>
            <p:ph type="title"/>
          </p:nvPr>
        </p:nvSpPr>
        <p:spPr>
          <a:xfrm>
            <a:off x="380999" y="1428750"/>
            <a:ext cx="4600575" cy="609600"/>
          </a:xfrm>
          <a:noFill/>
          <a:ln/>
        </p:spPr>
        <p:txBody>
          <a:bodyPr lIns="0" tIns="0" rIns="0" bIns="0">
            <a:normAutofit fontScale="90000"/>
          </a:bodyPr>
          <a:lstStyle/>
          <a:p>
            <a:r>
              <a:rPr lang="en-US" dirty="0" smtClean="0">
                <a:solidFill>
                  <a:schemeClr val="tx1"/>
                </a:solidFill>
              </a:rPr>
              <a:t>In a Nutshell…</a:t>
            </a:r>
            <a:endParaRPr lang="en-US" dirty="0">
              <a:solidFill>
                <a:schemeClr val="tx1"/>
              </a:solidFill>
            </a:endParaRPr>
          </a:p>
        </p:txBody>
      </p:sp>
    </p:spTree>
    <p:extLst>
      <p:ext uri="{BB962C8B-B14F-4D97-AF65-F5344CB8AC3E}">
        <p14:creationId xmlns:p14="http://schemas.microsoft.com/office/powerpoint/2010/main" val="347191764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07959"/>
                                        </p:tgtEl>
                                        <p:attrNameLst>
                                          <p:attrName>style.visibility</p:attrName>
                                        </p:attrNameLst>
                                      </p:cBhvr>
                                      <p:to>
                                        <p:strVal val="visible"/>
                                      </p:to>
                                    </p:set>
                                    <p:anim calcmode="lin" valueType="num">
                                      <p:cBhvr additive="base">
                                        <p:cTn id="7" dur="500" fill="hold"/>
                                        <p:tgtEl>
                                          <p:spTgt spid="207959"/>
                                        </p:tgtEl>
                                        <p:attrNameLst>
                                          <p:attrName>ppt_x</p:attrName>
                                        </p:attrNameLst>
                                      </p:cBhvr>
                                      <p:tavLst>
                                        <p:tav tm="0">
                                          <p:val>
                                            <p:strVal val="0-#ppt_w/2"/>
                                          </p:val>
                                        </p:tav>
                                        <p:tav tm="100000">
                                          <p:val>
                                            <p:strVal val="#ppt_x"/>
                                          </p:val>
                                        </p:tav>
                                      </p:tavLst>
                                    </p:anim>
                                    <p:anim calcmode="lin" valueType="num">
                                      <p:cBhvr additive="base">
                                        <p:cTn id="8" dur="500" fill="hold"/>
                                        <p:tgtEl>
                                          <p:spTgt spid="207959"/>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207957"/>
                                        </p:tgtEl>
                                        <p:attrNameLst>
                                          <p:attrName>style.visibility</p:attrName>
                                        </p:attrNameLst>
                                      </p:cBhvr>
                                      <p:to>
                                        <p:strVal val="visible"/>
                                      </p:to>
                                    </p:set>
                                    <p:anim calcmode="lin" valueType="num">
                                      <p:cBhvr additive="base">
                                        <p:cTn id="13" dur="500" fill="hold"/>
                                        <p:tgtEl>
                                          <p:spTgt spid="207957"/>
                                        </p:tgtEl>
                                        <p:attrNameLst>
                                          <p:attrName>ppt_x</p:attrName>
                                        </p:attrNameLst>
                                      </p:cBhvr>
                                      <p:tavLst>
                                        <p:tav tm="0">
                                          <p:val>
                                            <p:strVal val="0-#ppt_w/2"/>
                                          </p:val>
                                        </p:tav>
                                        <p:tav tm="100000">
                                          <p:val>
                                            <p:strVal val="#ppt_x"/>
                                          </p:val>
                                        </p:tav>
                                      </p:tavLst>
                                    </p:anim>
                                    <p:anim calcmode="lin" valueType="num">
                                      <p:cBhvr additive="base">
                                        <p:cTn id="14" dur="500" fill="hold"/>
                                        <p:tgtEl>
                                          <p:spTgt spid="207957"/>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207955"/>
                                        </p:tgtEl>
                                        <p:attrNameLst>
                                          <p:attrName>style.visibility</p:attrName>
                                        </p:attrNameLst>
                                      </p:cBhvr>
                                      <p:to>
                                        <p:strVal val="visible"/>
                                      </p:to>
                                    </p:set>
                                    <p:anim calcmode="lin" valueType="num">
                                      <p:cBhvr additive="base">
                                        <p:cTn id="19" dur="500" fill="hold"/>
                                        <p:tgtEl>
                                          <p:spTgt spid="207955"/>
                                        </p:tgtEl>
                                        <p:attrNameLst>
                                          <p:attrName>ppt_x</p:attrName>
                                        </p:attrNameLst>
                                      </p:cBhvr>
                                      <p:tavLst>
                                        <p:tav tm="0">
                                          <p:val>
                                            <p:strVal val="0-#ppt_w/2"/>
                                          </p:val>
                                        </p:tav>
                                        <p:tav tm="100000">
                                          <p:val>
                                            <p:strVal val="#ppt_x"/>
                                          </p:val>
                                        </p:tav>
                                      </p:tavLst>
                                    </p:anim>
                                    <p:anim calcmode="lin" valueType="num">
                                      <p:cBhvr additive="base">
                                        <p:cTn id="20" dur="500" fill="hold"/>
                                        <p:tgtEl>
                                          <p:spTgt spid="207955"/>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207953"/>
                                        </p:tgtEl>
                                        <p:attrNameLst>
                                          <p:attrName>style.visibility</p:attrName>
                                        </p:attrNameLst>
                                      </p:cBhvr>
                                      <p:to>
                                        <p:strVal val="visible"/>
                                      </p:to>
                                    </p:set>
                                    <p:anim calcmode="lin" valueType="num">
                                      <p:cBhvr additive="base">
                                        <p:cTn id="25" dur="500" fill="hold"/>
                                        <p:tgtEl>
                                          <p:spTgt spid="207953"/>
                                        </p:tgtEl>
                                        <p:attrNameLst>
                                          <p:attrName>ppt_x</p:attrName>
                                        </p:attrNameLst>
                                      </p:cBhvr>
                                      <p:tavLst>
                                        <p:tav tm="0">
                                          <p:val>
                                            <p:strVal val="0-#ppt_w/2"/>
                                          </p:val>
                                        </p:tav>
                                        <p:tav tm="100000">
                                          <p:val>
                                            <p:strVal val="#ppt_x"/>
                                          </p:val>
                                        </p:tav>
                                      </p:tavLst>
                                    </p:anim>
                                    <p:anim calcmode="lin" valueType="num">
                                      <p:cBhvr additive="base">
                                        <p:cTn id="26" dur="500" fill="hold"/>
                                        <p:tgtEl>
                                          <p:spTgt spid="20795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7953" grpId="0" autoUpdateAnimBg="0"/>
      <p:bldP spid="207955" grpId="0" autoUpdateAnimBg="0"/>
      <p:bldP spid="207957" grpId="0" autoUpdateAnimBg="0"/>
      <p:bldP spid="207959" grpId="0" autoUpdateAnimBg="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995" name="Rectangle 3"/>
          <p:cNvSpPr>
            <a:spLocks noChangeArrowheads="1"/>
          </p:cNvSpPr>
          <p:nvPr/>
        </p:nvSpPr>
        <p:spPr bwMode="auto">
          <a:xfrm>
            <a:off x="5438775" y="5695950"/>
            <a:ext cx="528638" cy="161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1" hangingPunct="1"/>
            <a:r>
              <a:rPr lang="en-US" sz="900" b="1">
                <a:solidFill>
                  <a:srgbClr val="FFFFFF"/>
                </a:solidFill>
                <a:latin typeface="Arial" charset="0"/>
              </a:rPr>
              <a:t>Gen "X"</a:t>
            </a:r>
            <a:endParaRPr lang="en-US" sz="3600">
              <a:effectLst>
                <a:outerShdw blurRad="38100" dist="38100" dir="2700000" algn="tl">
                  <a:srgbClr val="C0C0C0"/>
                </a:outerShdw>
              </a:effectLst>
              <a:latin typeface="Arial" charset="0"/>
            </a:endParaRPr>
          </a:p>
        </p:txBody>
      </p:sp>
      <p:sp>
        <p:nvSpPr>
          <p:cNvPr id="340996" name="Freeform 4"/>
          <p:cNvSpPr>
            <a:spLocks/>
          </p:cNvSpPr>
          <p:nvPr/>
        </p:nvSpPr>
        <p:spPr bwMode="auto">
          <a:xfrm>
            <a:off x="3290888" y="5505450"/>
            <a:ext cx="673100" cy="28575"/>
          </a:xfrm>
          <a:custGeom>
            <a:avLst/>
            <a:gdLst>
              <a:gd name="T0" fmla="*/ 0 w 424"/>
              <a:gd name="T1" fmla="*/ 0 h 18"/>
              <a:gd name="T2" fmla="*/ 424 w 424"/>
              <a:gd name="T3" fmla="*/ 18 h 18"/>
              <a:gd name="T4" fmla="*/ 424 w 424"/>
              <a:gd name="T5" fmla="*/ 18 h 18"/>
              <a:gd name="T6" fmla="*/ 0 w 424"/>
              <a:gd name="T7" fmla="*/ 0 h 18"/>
              <a:gd name="T8" fmla="*/ 0 w 424"/>
              <a:gd name="T9" fmla="*/ 0 h 18"/>
            </a:gdLst>
            <a:ahLst/>
            <a:cxnLst>
              <a:cxn ang="0">
                <a:pos x="T0" y="T1"/>
              </a:cxn>
              <a:cxn ang="0">
                <a:pos x="T2" y="T3"/>
              </a:cxn>
              <a:cxn ang="0">
                <a:pos x="T4" y="T5"/>
              </a:cxn>
              <a:cxn ang="0">
                <a:pos x="T6" y="T7"/>
              </a:cxn>
              <a:cxn ang="0">
                <a:pos x="T8" y="T9"/>
              </a:cxn>
            </a:cxnLst>
            <a:rect l="0" t="0" r="r" b="b"/>
            <a:pathLst>
              <a:path w="424" h="18">
                <a:moveTo>
                  <a:pt x="0" y="0"/>
                </a:moveTo>
                <a:lnTo>
                  <a:pt x="424" y="18"/>
                </a:lnTo>
                <a:lnTo>
                  <a:pt x="424" y="18"/>
                </a:lnTo>
                <a:lnTo>
                  <a:pt x="0" y="0"/>
                </a:lnTo>
                <a:lnTo>
                  <a:pt x="0" y="0"/>
                </a:lnTo>
                <a:close/>
              </a:path>
            </a:pathLst>
          </a:custGeom>
          <a:solidFill>
            <a:srgbClr val="000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40997" name="Freeform 5"/>
          <p:cNvSpPr>
            <a:spLocks/>
          </p:cNvSpPr>
          <p:nvPr/>
        </p:nvSpPr>
        <p:spPr bwMode="auto">
          <a:xfrm>
            <a:off x="4310063" y="5553075"/>
            <a:ext cx="671512" cy="28575"/>
          </a:xfrm>
          <a:custGeom>
            <a:avLst/>
            <a:gdLst>
              <a:gd name="T0" fmla="*/ 0 w 423"/>
              <a:gd name="T1" fmla="*/ 0 h 18"/>
              <a:gd name="T2" fmla="*/ 423 w 423"/>
              <a:gd name="T3" fmla="*/ 18 h 18"/>
              <a:gd name="T4" fmla="*/ 423 w 423"/>
              <a:gd name="T5" fmla="*/ 18 h 18"/>
              <a:gd name="T6" fmla="*/ 0 w 423"/>
              <a:gd name="T7" fmla="*/ 0 h 18"/>
              <a:gd name="T8" fmla="*/ 0 w 423"/>
              <a:gd name="T9" fmla="*/ 0 h 18"/>
            </a:gdLst>
            <a:ahLst/>
            <a:cxnLst>
              <a:cxn ang="0">
                <a:pos x="T0" y="T1"/>
              </a:cxn>
              <a:cxn ang="0">
                <a:pos x="T2" y="T3"/>
              </a:cxn>
              <a:cxn ang="0">
                <a:pos x="T4" y="T5"/>
              </a:cxn>
              <a:cxn ang="0">
                <a:pos x="T6" y="T7"/>
              </a:cxn>
              <a:cxn ang="0">
                <a:pos x="T8" y="T9"/>
              </a:cxn>
            </a:cxnLst>
            <a:rect l="0" t="0" r="r" b="b"/>
            <a:pathLst>
              <a:path w="423" h="18">
                <a:moveTo>
                  <a:pt x="0" y="0"/>
                </a:moveTo>
                <a:lnTo>
                  <a:pt x="423" y="18"/>
                </a:lnTo>
                <a:lnTo>
                  <a:pt x="423" y="18"/>
                </a:lnTo>
                <a:lnTo>
                  <a:pt x="0" y="0"/>
                </a:lnTo>
                <a:lnTo>
                  <a:pt x="0" y="0"/>
                </a:lnTo>
                <a:close/>
              </a:path>
            </a:pathLst>
          </a:custGeom>
          <a:solidFill>
            <a:srgbClr val="8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40998" name="Freeform 6"/>
          <p:cNvSpPr>
            <a:spLocks/>
          </p:cNvSpPr>
          <p:nvPr/>
        </p:nvSpPr>
        <p:spPr bwMode="auto">
          <a:xfrm>
            <a:off x="5316538" y="5600700"/>
            <a:ext cx="682625" cy="28575"/>
          </a:xfrm>
          <a:custGeom>
            <a:avLst/>
            <a:gdLst>
              <a:gd name="T0" fmla="*/ 0 w 430"/>
              <a:gd name="T1" fmla="*/ 0 h 18"/>
              <a:gd name="T2" fmla="*/ 430 w 430"/>
              <a:gd name="T3" fmla="*/ 18 h 18"/>
              <a:gd name="T4" fmla="*/ 430 w 430"/>
              <a:gd name="T5" fmla="*/ 18 h 18"/>
              <a:gd name="T6" fmla="*/ 0 w 430"/>
              <a:gd name="T7" fmla="*/ 0 h 18"/>
              <a:gd name="T8" fmla="*/ 0 w 430"/>
              <a:gd name="T9" fmla="*/ 0 h 18"/>
            </a:gdLst>
            <a:ahLst/>
            <a:cxnLst>
              <a:cxn ang="0">
                <a:pos x="T0" y="T1"/>
              </a:cxn>
              <a:cxn ang="0">
                <a:pos x="T2" y="T3"/>
              </a:cxn>
              <a:cxn ang="0">
                <a:pos x="T4" y="T5"/>
              </a:cxn>
              <a:cxn ang="0">
                <a:pos x="T6" y="T7"/>
              </a:cxn>
              <a:cxn ang="0">
                <a:pos x="T8" y="T9"/>
              </a:cxn>
            </a:cxnLst>
            <a:rect l="0" t="0" r="r" b="b"/>
            <a:pathLst>
              <a:path w="430" h="18">
                <a:moveTo>
                  <a:pt x="0" y="0"/>
                </a:moveTo>
                <a:lnTo>
                  <a:pt x="430" y="18"/>
                </a:lnTo>
                <a:lnTo>
                  <a:pt x="430" y="18"/>
                </a:lnTo>
                <a:lnTo>
                  <a:pt x="0" y="0"/>
                </a:lnTo>
                <a:lnTo>
                  <a:pt x="0" y="0"/>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40999" name="Freeform 7"/>
          <p:cNvSpPr>
            <a:spLocks/>
          </p:cNvSpPr>
          <p:nvPr/>
        </p:nvSpPr>
        <p:spPr bwMode="auto">
          <a:xfrm>
            <a:off x="6345238" y="5648325"/>
            <a:ext cx="682625" cy="28575"/>
          </a:xfrm>
          <a:custGeom>
            <a:avLst/>
            <a:gdLst>
              <a:gd name="T0" fmla="*/ 0 w 430"/>
              <a:gd name="T1" fmla="*/ 0 h 18"/>
              <a:gd name="T2" fmla="*/ 430 w 430"/>
              <a:gd name="T3" fmla="*/ 18 h 18"/>
              <a:gd name="T4" fmla="*/ 430 w 430"/>
              <a:gd name="T5" fmla="*/ 18 h 18"/>
              <a:gd name="T6" fmla="*/ 0 w 430"/>
              <a:gd name="T7" fmla="*/ 0 h 18"/>
              <a:gd name="T8" fmla="*/ 0 w 430"/>
              <a:gd name="T9" fmla="*/ 0 h 18"/>
            </a:gdLst>
            <a:ahLst/>
            <a:cxnLst>
              <a:cxn ang="0">
                <a:pos x="T0" y="T1"/>
              </a:cxn>
              <a:cxn ang="0">
                <a:pos x="T2" y="T3"/>
              </a:cxn>
              <a:cxn ang="0">
                <a:pos x="T4" y="T5"/>
              </a:cxn>
              <a:cxn ang="0">
                <a:pos x="T6" y="T7"/>
              </a:cxn>
              <a:cxn ang="0">
                <a:pos x="T8" y="T9"/>
              </a:cxn>
            </a:cxnLst>
            <a:rect l="0" t="0" r="r" b="b"/>
            <a:pathLst>
              <a:path w="430" h="18">
                <a:moveTo>
                  <a:pt x="0" y="0"/>
                </a:moveTo>
                <a:lnTo>
                  <a:pt x="430" y="18"/>
                </a:lnTo>
                <a:lnTo>
                  <a:pt x="430" y="18"/>
                </a:lnTo>
                <a:lnTo>
                  <a:pt x="0" y="0"/>
                </a:lnTo>
                <a:lnTo>
                  <a:pt x="0" y="0"/>
                </a:lnTo>
                <a:close/>
              </a:path>
            </a:pathLst>
          </a:custGeom>
          <a:solidFill>
            <a:srgbClr val="004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41000" name="Line 8"/>
          <p:cNvSpPr>
            <a:spLocks noChangeShapeType="1"/>
          </p:cNvSpPr>
          <p:nvPr/>
        </p:nvSpPr>
        <p:spPr bwMode="auto">
          <a:xfrm flipH="1">
            <a:off x="3078163" y="5495925"/>
            <a:ext cx="50800" cy="1588"/>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1001" name="Line 9"/>
          <p:cNvSpPr>
            <a:spLocks noChangeShapeType="1"/>
          </p:cNvSpPr>
          <p:nvPr/>
        </p:nvSpPr>
        <p:spPr bwMode="auto">
          <a:xfrm flipH="1">
            <a:off x="3067050" y="4800600"/>
            <a:ext cx="50800" cy="1588"/>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1002" name="Line 10"/>
          <p:cNvSpPr>
            <a:spLocks noChangeShapeType="1"/>
          </p:cNvSpPr>
          <p:nvPr/>
        </p:nvSpPr>
        <p:spPr bwMode="auto">
          <a:xfrm flipH="1">
            <a:off x="3057525" y="4105275"/>
            <a:ext cx="50800" cy="1588"/>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1003" name="Line 11"/>
          <p:cNvSpPr>
            <a:spLocks noChangeShapeType="1"/>
          </p:cNvSpPr>
          <p:nvPr/>
        </p:nvSpPr>
        <p:spPr bwMode="auto">
          <a:xfrm flipH="1">
            <a:off x="3057525" y="3400425"/>
            <a:ext cx="50800" cy="1588"/>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1004" name="Line 12"/>
          <p:cNvSpPr>
            <a:spLocks noChangeShapeType="1"/>
          </p:cNvSpPr>
          <p:nvPr/>
        </p:nvSpPr>
        <p:spPr bwMode="auto">
          <a:xfrm flipH="1">
            <a:off x="3048000" y="2695575"/>
            <a:ext cx="50800" cy="1588"/>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1005" name="Rectangle 13"/>
          <p:cNvSpPr>
            <a:spLocks noChangeArrowheads="1"/>
          </p:cNvSpPr>
          <p:nvPr/>
        </p:nvSpPr>
        <p:spPr bwMode="auto">
          <a:xfrm>
            <a:off x="340519" y="457200"/>
            <a:ext cx="861060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GB" sz="2400" b="1" dirty="0">
                <a:solidFill>
                  <a:srgbClr val="00CC00"/>
                </a:solidFill>
                <a:latin typeface="Arial" charset="0"/>
              </a:rPr>
              <a:t>Workplace strategies for coaching and managing Matures  </a:t>
            </a:r>
          </a:p>
          <a:p>
            <a:pPr eaLnBrk="1" hangingPunct="1">
              <a:spcBef>
                <a:spcPct val="20000"/>
              </a:spcBef>
              <a:buClr>
                <a:schemeClr val="bg2"/>
              </a:buClr>
              <a:buSzPct val="70000"/>
              <a:buFont typeface="Wingdings" pitchFamily="2" charset="2"/>
              <a:buNone/>
            </a:pPr>
            <a:endParaRPr lang="en-GB" sz="2000" dirty="0">
              <a:latin typeface="Arial" charset="0"/>
            </a:endParaRPr>
          </a:p>
        </p:txBody>
      </p:sp>
      <p:sp>
        <p:nvSpPr>
          <p:cNvPr id="341007" name="Rectangle 15"/>
          <p:cNvSpPr>
            <a:spLocks noGrp="1" noChangeArrowheads="1"/>
          </p:cNvSpPr>
          <p:nvPr>
            <p:ph type="title"/>
          </p:nvPr>
        </p:nvSpPr>
        <p:spPr>
          <a:noFill/>
          <a:ln/>
        </p:spPr>
        <p:txBody>
          <a:bodyPr/>
          <a:lstStyle/>
          <a:p>
            <a:r>
              <a:rPr lang="en-CA" sz="1800" b="1">
                <a:solidFill>
                  <a:srgbClr val="00CC00"/>
                </a:solidFill>
              </a:rPr>
              <a:t>Strengths on the Job:</a:t>
            </a:r>
            <a:r>
              <a:rPr lang="en-CA" sz="1800" b="1">
                <a:solidFill>
                  <a:schemeClr val="tx1"/>
                </a:solidFill>
              </a:rPr>
              <a:t> stability, dedication and loyalty</a:t>
            </a:r>
          </a:p>
        </p:txBody>
      </p:sp>
      <p:graphicFrame>
        <p:nvGraphicFramePr>
          <p:cNvPr id="341027" name="Group 35"/>
          <p:cNvGraphicFramePr>
            <a:graphicFrameLocks noGrp="1"/>
          </p:cNvGraphicFramePr>
          <p:nvPr>
            <p:ph idx="1"/>
            <p:extLst>
              <p:ext uri="{D42A27DB-BD31-4B8C-83A1-F6EECF244321}">
                <p14:modId xmlns:p14="http://schemas.microsoft.com/office/powerpoint/2010/main" val="835336348"/>
              </p:ext>
            </p:extLst>
          </p:nvPr>
        </p:nvGraphicFramePr>
        <p:xfrm>
          <a:off x="766763" y="1524000"/>
          <a:ext cx="7086600" cy="4834128"/>
        </p:xfrm>
        <a:graphic>
          <a:graphicData uri="http://schemas.openxmlformats.org/drawingml/2006/table">
            <a:tbl>
              <a:tblPr/>
              <a:tblGrid>
                <a:gridCol w="7086600"/>
              </a:tblGrid>
              <a:tr h="2776728">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Arial" charset="0"/>
                        </a:rPr>
                        <a:t>DO:</a:t>
                      </a:r>
                    </a:p>
                    <a:p>
                      <a:pPr marL="0" marR="0" lvl="0" indent="0" algn="l" defTabSz="914400" rtl="0" eaLnBrk="0" fontAlgn="base" latinLnBrk="0" hangingPunct="0">
                        <a:lnSpc>
                          <a:spcPct val="100000"/>
                        </a:lnSpc>
                        <a:spcBef>
                          <a:spcPct val="20000"/>
                        </a:spcBef>
                        <a:spcAft>
                          <a:spcPct val="0"/>
                        </a:spcAft>
                        <a:buClrTx/>
                        <a:buSzTx/>
                        <a:buFontTx/>
                        <a:buChar char="•"/>
                        <a:tabLst/>
                      </a:pPr>
                      <a:r>
                        <a:rPr kumimoji="0" lang="en-US" sz="1800" b="0" i="0" u="none" strike="noStrike" cap="none" normalizeH="0" baseline="0" smtClean="0">
                          <a:ln>
                            <a:noFill/>
                          </a:ln>
                          <a:solidFill>
                            <a:schemeClr val="tx1"/>
                          </a:solidFill>
                          <a:effectLst/>
                          <a:latin typeface="Arial" charset="0"/>
                        </a:rPr>
                        <a:t>Ask what has worked for them in the past </a:t>
                      </a:r>
                    </a:p>
                    <a:p>
                      <a:pPr marL="0" marR="0" lvl="0" indent="0" algn="l" defTabSz="914400" rtl="0" eaLnBrk="0" fontAlgn="base" latinLnBrk="0" hangingPunct="0">
                        <a:lnSpc>
                          <a:spcPct val="100000"/>
                        </a:lnSpc>
                        <a:spcBef>
                          <a:spcPct val="20000"/>
                        </a:spcBef>
                        <a:spcAft>
                          <a:spcPct val="0"/>
                        </a:spcAft>
                        <a:buClrTx/>
                        <a:buSzTx/>
                        <a:buFontTx/>
                        <a:buChar char="•"/>
                        <a:tabLst/>
                      </a:pPr>
                      <a:r>
                        <a:rPr kumimoji="0" lang="en-GB" sz="1800" b="0" i="0" u="none" strike="noStrike" cap="none" normalizeH="0" baseline="0" smtClean="0">
                          <a:ln>
                            <a:noFill/>
                          </a:ln>
                          <a:solidFill>
                            <a:schemeClr val="tx1"/>
                          </a:solidFill>
                          <a:effectLst/>
                          <a:latin typeface="Arial" charset="0"/>
                        </a:rPr>
                        <a:t>Acknowledge their contributions</a:t>
                      </a:r>
                      <a:endParaRPr kumimoji="0" lang="en-US" sz="1800" b="0" i="0" u="none" strike="noStrike" cap="none" normalizeH="0" baseline="0" smtClean="0">
                        <a:ln>
                          <a:noFill/>
                        </a:ln>
                        <a:solidFill>
                          <a:schemeClr val="tx1"/>
                        </a:solidFill>
                        <a:effectLst/>
                        <a:latin typeface="Arial" charset="0"/>
                      </a:endParaRPr>
                    </a:p>
                    <a:p>
                      <a:pPr marL="0" marR="0" lvl="0" indent="0" algn="l" defTabSz="914400" rtl="0" eaLnBrk="0" fontAlgn="base" latinLnBrk="0" hangingPunct="0">
                        <a:lnSpc>
                          <a:spcPct val="100000"/>
                        </a:lnSpc>
                        <a:spcBef>
                          <a:spcPct val="20000"/>
                        </a:spcBef>
                        <a:spcAft>
                          <a:spcPct val="0"/>
                        </a:spcAft>
                        <a:buClrTx/>
                        <a:buSzTx/>
                        <a:buFontTx/>
                        <a:buChar char="•"/>
                        <a:tabLst/>
                      </a:pPr>
                      <a:r>
                        <a:rPr kumimoji="0" lang="en-US" sz="1800" b="0" i="0" u="none" strike="noStrike" cap="none" normalizeH="0" baseline="0" smtClean="0">
                          <a:ln>
                            <a:noFill/>
                          </a:ln>
                          <a:solidFill>
                            <a:schemeClr val="tx1"/>
                          </a:solidFill>
                          <a:effectLst/>
                          <a:latin typeface="Arial" charset="0"/>
                        </a:rPr>
                        <a:t>Let them define quality; focus on quality </a:t>
                      </a:r>
                    </a:p>
                    <a:p>
                      <a:pPr marL="0" marR="0" lvl="0" indent="0" algn="l" defTabSz="914400" rtl="0" eaLnBrk="0" fontAlgn="base" latinLnBrk="0" hangingPunct="0">
                        <a:lnSpc>
                          <a:spcPct val="100000"/>
                        </a:lnSpc>
                        <a:spcBef>
                          <a:spcPct val="20000"/>
                        </a:spcBef>
                        <a:spcAft>
                          <a:spcPct val="0"/>
                        </a:spcAft>
                        <a:buClrTx/>
                        <a:buSzTx/>
                        <a:buFontTx/>
                        <a:buChar char="•"/>
                        <a:tabLst/>
                      </a:pPr>
                      <a:r>
                        <a:rPr kumimoji="0" lang="en-GB" sz="1800" b="0" i="0" u="none" strike="noStrike" cap="none" normalizeH="0" baseline="0" smtClean="0">
                          <a:ln>
                            <a:noFill/>
                          </a:ln>
                          <a:solidFill>
                            <a:schemeClr val="tx1"/>
                          </a:solidFill>
                          <a:effectLst/>
                          <a:latin typeface="Arial" charset="0"/>
                        </a:rPr>
                        <a:t>Show Respect.</a:t>
                      </a:r>
                    </a:p>
                    <a:p>
                      <a:pPr marL="0" marR="0" lvl="0" indent="0" algn="l" defTabSz="914400" rtl="0" eaLnBrk="0" fontAlgn="base" latinLnBrk="0" hangingPunct="0">
                        <a:lnSpc>
                          <a:spcPct val="100000"/>
                        </a:lnSpc>
                        <a:spcBef>
                          <a:spcPct val="20000"/>
                        </a:spcBef>
                        <a:spcAft>
                          <a:spcPct val="0"/>
                        </a:spcAft>
                        <a:buClrTx/>
                        <a:buSzTx/>
                        <a:buFontTx/>
                        <a:buChar char="•"/>
                        <a:tabLst/>
                      </a:pPr>
                      <a:r>
                        <a:rPr kumimoji="0" lang="en-GB" sz="1800" b="0" i="0" u="none" strike="noStrike" cap="none" normalizeH="0" baseline="0" smtClean="0">
                          <a:ln>
                            <a:noFill/>
                          </a:ln>
                          <a:solidFill>
                            <a:schemeClr val="tx1"/>
                          </a:solidFill>
                          <a:effectLst/>
                          <a:latin typeface="Arial" charset="0"/>
                        </a:rPr>
                        <a:t>Appreciate their dedication.</a:t>
                      </a:r>
                    </a:p>
                    <a:p>
                      <a:pPr marL="0" marR="0" lvl="0" indent="0" algn="l" defTabSz="914400" rtl="0" eaLnBrk="0" fontAlgn="base" latinLnBrk="0" hangingPunct="0">
                        <a:lnSpc>
                          <a:spcPct val="100000"/>
                        </a:lnSpc>
                        <a:spcBef>
                          <a:spcPct val="20000"/>
                        </a:spcBef>
                        <a:spcAft>
                          <a:spcPct val="0"/>
                        </a:spcAft>
                        <a:buClrTx/>
                        <a:buSzTx/>
                        <a:buFontTx/>
                        <a:buChar char="•"/>
                        <a:tabLst/>
                      </a:pPr>
                      <a:r>
                        <a:rPr kumimoji="0" lang="en-US" sz="1800" b="0" i="0" u="none" strike="noStrike" cap="none" normalizeH="0" baseline="0" smtClean="0">
                          <a:ln>
                            <a:noFill/>
                          </a:ln>
                          <a:solidFill>
                            <a:schemeClr val="tx1"/>
                          </a:solidFill>
                          <a:effectLst/>
                          <a:latin typeface="Arial" charset="0"/>
                        </a:rPr>
                        <a:t>Offer opportunities for them to mentor.</a:t>
                      </a:r>
                      <a:endParaRPr kumimoji="0" lang="en-GB" sz="1800" b="0" i="0" u="none" strike="noStrike" cap="none" normalizeH="0" baseline="0" smtClean="0">
                        <a:ln>
                          <a:noFill/>
                        </a:ln>
                        <a:solidFill>
                          <a:schemeClr val="tx1"/>
                        </a:solidFill>
                        <a:effectLst/>
                        <a:latin typeface="Arial" charset="0"/>
                      </a:endParaRPr>
                    </a:p>
                    <a:p>
                      <a:pPr marL="0" marR="0" lvl="0" indent="0" algn="l" defTabSz="914400" rtl="0" eaLnBrk="0" fontAlgn="base" latinLnBrk="0" hangingPunct="0">
                        <a:lnSpc>
                          <a:spcPct val="100000"/>
                        </a:lnSpc>
                        <a:spcBef>
                          <a:spcPct val="20000"/>
                        </a:spcBef>
                        <a:spcAft>
                          <a:spcPct val="0"/>
                        </a:spcAft>
                        <a:buClrTx/>
                        <a:buSzTx/>
                        <a:buFontTx/>
                        <a:buChar char="•"/>
                        <a:tabLst/>
                      </a:pPr>
                      <a:endParaRPr kumimoji="0" lang="en-US" sz="1800" b="0" i="0" u="none" strike="noStrike" cap="none" normalizeH="0" baseline="0" smtClean="0">
                        <a:ln>
                          <a:noFill/>
                        </a:ln>
                        <a:solidFill>
                          <a:schemeClr val="tx1"/>
                        </a:solidFill>
                        <a:effectLst/>
                        <a:latin typeface="Arial" charset="0"/>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05740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000" b="0" i="0" u="none" strike="noStrike" cap="none" normalizeH="0" baseline="0" dirty="0" smtClean="0">
                          <a:ln>
                            <a:noFill/>
                          </a:ln>
                          <a:solidFill>
                            <a:schemeClr val="tx1"/>
                          </a:solidFill>
                          <a:effectLst/>
                          <a:latin typeface="Arial" charset="0"/>
                        </a:rPr>
                        <a:t>DON’T:</a:t>
                      </a:r>
                    </a:p>
                    <a:p>
                      <a:pPr marL="0" marR="0" lvl="0" indent="0" algn="l" defTabSz="914400" rtl="0" eaLnBrk="0" fontAlgn="base" latinLnBrk="0" hangingPunct="0">
                        <a:lnSpc>
                          <a:spcPct val="100000"/>
                        </a:lnSpc>
                        <a:spcBef>
                          <a:spcPct val="20000"/>
                        </a:spcBef>
                        <a:spcAft>
                          <a:spcPct val="0"/>
                        </a:spcAft>
                        <a:buClrTx/>
                        <a:buSzTx/>
                        <a:buFontTx/>
                        <a:buChar char="•"/>
                        <a:tabLst/>
                      </a:pPr>
                      <a:r>
                        <a:rPr kumimoji="0" lang="en-US" sz="1800" b="0" i="0" u="none" strike="noStrike" cap="none" normalizeH="0" baseline="0" dirty="0" smtClean="0">
                          <a:ln>
                            <a:noFill/>
                          </a:ln>
                          <a:solidFill>
                            <a:schemeClr val="tx1"/>
                          </a:solidFill>
                          <a:effectLst/>
                          <a:latin typeface="Arial" charset="0"/>
                        </a:rPr>
                        <a:t>Attempt to wow them with data</a:t>
                      </a:r>
                    </a:p>
                    <a:p>
                      <a:pPr marL="0" marR="0" lvl="0" indent="0" algn="l" defTabSz="914400" rtl="0" eaLnBrk="0" fontAlgn="base" latinLnBrk="0" hangingPunct="0">
                        <a:lnSpc>
                          <a:spcPct val="100000"/>
                        </a:lnSpc>
                        <a:spcBef>
                          <a:spcPct val="20000"/>
                        </a:spcBef>
                        <a:spcAft>
                          <a:spcPct val="0"/>
                        </a:spcAft>
                        <a:buClrTx/>
                        <a:buSzTx/>
                        <a:buFontTx/>
                        <a:buChar char="•"/>
                        <a:tabLst/>
                      </a:pPr>
                      <a:r>
                        <a:rPr kumimoji="0" lang="en-US" sz="1800" b="0" i="0" u="none" strike="noStrike" cap="none" normalizeH="0" baseline="0" dirty="0" smtClean="0">
                          <a:ln>
                            <a:noFill/>
                          </a:ln>
                          <a:solidFill>
                            <a:schemeClr val="tx1"/>
                          </a:solidFill>
                          <a:effectLst/>
                          <a:latin typeface="Arial" charset="0"/>
                        </a:rPr>
                        <a:t>Force the use of technology unnecessarily</a:t>
                      </a:r>
                    </a:p>
                    <a:p>
                      <a:pPr marL="0" marR="0" lvl="0" indent="0" algn="l" defTabSz="914400" rtl="0" eaLnBrk="0" fontAlgn="base" latinLnBrk="0" hangingPunct="0">
                        <a:lnSpc>
                          <a:spcPct val="100000"/>
                        </a:lnSpc>
                        <a:spcBef>
                          <a:spcPct val="2000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a:p>
                      <a:pPr marL="0" marR="0" lvl="0" indent="0" algn="l" defTabSz="914400" rtl="0" eaLnBrk="0" fontAlgn="base" latinLnBrk="0" hangingPunct="0">
                        <a:lnSpc>
                          <a:spcPct val="100000"/>
                        </a:lnSpc>
                        <a:spcBef>
                          <a:spcPct val="20000"/>
                        </a:spcBef>
                        <a:spcAft>
                          <a:spcPct val="0"/>
                        </a:spcAft>
                        <a:buClrTx/>
                        <a:buSzTx/>
                        <a:buFontTx/>
                        <a:buNone/>
                        <a:tabLst/>
                      </a:pPr>
                      <a:endParaRPr kumimoji="0" lang="en-US" sz="2000" b="0" i="0" u="none" strike="noStrike" cap="none" normalizeH="0" baseline="0" dirty="0" smtClean="0">
                        <a:ln>
                          <a:noFill/>
                        </a:ln>
                        <a:solidFill>
                          <a:schemeClr val="tx1"/>
                        </a:solidFill>
                        <a:effectLst/>
                        <a:latin typeface="Arial" charset="0"/>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385311961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6115" name="Rectangle 3"/>
          <p:cNvSpPr>
            <a:spLocks noChangeArrowheads="1"/>
          </p:cNvSpPr>
          <p:nvPr/>
        </p:nvSpPr>
        <p:spPr bwMode="auto">
          <a:xfrm>
            <a:off x="5438775" y="5695950"/>
            <a:ext cx="528638" cy="161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1" hangingPunct="1"/>
            <a:r>
              <a:rPr lang="en-US" sz="900" b="1">
                <a:solidFill>
                  <a:srgbClr val="FFFFFF"/>
                </a:solidFill>
                <a:latin typeface="Arial" charset="0"/>
              </a:rPr>
              <a:t>Gen "X"</a:t>
            </a:r>
            <a:endParaRPr lang="en-US" sz="3600">
              <a:effectLst>
                <a:outerShdw blurRad="38100" dist="38100" dir="2700000" algn="tl">
                  <a:srgbClr val="C0C0C0"/>
                </a:outerShdw>
              </a:effectLst>
              <a:latin typeface="Arial" charset="0"/>
            </a:endParaRPr>
          </a:p>
        </p:txBody>
      </p:sp>
      <p:sp>
        <p:nvSpPr>
          <p:cNvPr id="346116" name="Freeform 4"/>
          <p:cNvSpPr>
            <a:spLocks/>
          </p:cNvSpPr>
          <p:nvPr/>
        </p:nvSpPr>
        <p:spPr bwMode="auto">
          <a:xfrm>
            <a:off x="3290888" y="5505450"/>
            <a:ext cx="673100" cy="28575"/>
          </a:xfrm>
          <a:custGeom>
            <a:avLst/>
            <a:gdLst>
              <a:gd name="T0" fmla="*/ 0 w 424"/>
              <a:gd name="T1" fmla="*/ 0 h 18"/>
              <a:gd name="T2" fmla="*/ 424 w 424"/>
              <a:gd name="T3" fmla="*/ 18 h 18"/>
              <a:gd name="T4" fmla="*/ 424 w 424"/>
              <a:gd name="T5" fmla="*/ 18 h 18"/>
              <a:gd name="T6" fmla="*/ 0 w 424"/>
              <a:gd name="T7" fmla="*/ 0 h 18"/>
              <a:gd name="T8" fmla="*/ 0 w 424"/>
              <a:gd name="T9" fmla="*/ 0 h 18"/>
            </a:gdLst>
            <a:ahLst/>
            <a:cxnLst>
              <a:cxn ang="0">
                <a:pos x="T0" y="T1"/>
              </a:cxn>
              <a:cxn ang="0">
                <a:pos x="T2" y="T3"/>
              </a:cxn>
              <a:cxn ang="0">
                <a:pos x="T4" y="T5"/>
              </a:cxn>
              <a:cxn ang="0">
                <a:pos x="T6" y="T7"/>
              </a:cxn>
              <a:cxn ang="0">
                <a:pos x="T8" y="T9"/>
              </a:cxn>
            </a:cxnLst>
            <a:rect l="0" t="0" r="r" b="b"/>
            <a:pathLst>
              <a:path w="424" h="18">
                <a:moveTo>
                  <a:pt x="0" y="0"/>
                </a:moveTo>
                <a:lnTo>
                  <a:pt x="424" y="18"/>
                </a:lnTo>
                <a:lnTo>
                  <a:pt x="424" y="18"/>
                </a:lnTo>
                <a:lnTo>
                  <a:pt x="0" y="0"/>
                </a:lnTo>
                <a:lnTo>
                  <a:pt x="0" y="0"/>
                </a:lnTo>
                <a:close/>
              </a:path>
            </a:pathLst>
          </a:custGeom>
          <a:solidFill>
            <a:srgbClr val="000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46117" name="Freeform 5"/>
          <p:cNvSpPr>
            <a:spLocks/>
          </p:cNvSpPr>
          <p:nvPr/>
        </p:nvSpPr>
        <p:spPr bwMode="auto">
          <a:xfrm>
            <a:off x="4310063" y="5553075"/>
            <a:ext cx="671512" cy="28575"/>
          </a:xfrm>
          <a:custGeom>
            <a:avLst/>
            <a:gdLst>
              <a:gd name="T0" fmla="*/ 0 w 423"/>
              <a:gd name="T1" fmla="*/ 0 h 18"/>
              <a:gd name="T2" fmla="*/ 423 w 423"/>
              <a:gd name="T3" fmla="*/ 18 h 18"/>
              <a:gd name="T4" fmla="*/ 423 w 423"/>
              <a:gd name="T5" fmla="*/ 18 h 18"/>
              <a:gd name="T6" fmla="*/ 0 w 423"/>
              <a:gd name="T7" fmla="*/ 0 h 18"/>
              <a:gd name="T8" fmla="*/ 0 w 423"/>
              <a:gd name="T9" fmla="*/ 0 h 18"/>
            </a:gdLst>
            <a:ahLst/>
            <a:cxnLst>
              <a:cxn ang="0">
                <a:pos x="T0" y="T1"/>
              </a:cxn>
              <a:cxn ang="0">
                <a:pos x="T2" y="T3"/>
              </a:cxn>
              <a:cxn ang="0">
                <a:pos x="T4" y="T5"/>
              </a:cxn>
              <a:cxn ang="0">
                <a:pos x="T6" y="T7"/>
              </a:cxn>
              <a:cxn ang="0">
                <a:pos x="T8" y="T9"/>
              </a:cxn>
            </a:cxnLst>
            <a:rect l="0" t="0" r="r" b="b"/>
            <a:pathLst>
              <a:path w="423" h="18">
                <a:moveTo>
                  <a:pt x="0" y="0"/>
                </a:moveTo>
                <a:lnTo>
                  <a:pt x="423" y="18"/>
                </a:lnTo>
                <a:lnTo>
                  <a:pt x="423" y="18"/>
                </a:lnTo>
                <a:lnTo>
                  <a:pt x="0" y="0"/>
                </a:lnTo>
                <a:lnTo>
                  <a:pt x="0" y="0"/>
                </a:lnTo>
                <a:close/>
              </a:path>
            </a:pathLst>
          </a:custGeom>
          <a:solidFill>
            <a:srgbClr val="8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46118" name="Freeform 6"/>
          <p:cNvSpPr>
            <a:spLocks/>
          </p:cNvSpPr>
          <p:nvPr/>
        </p:nvSpPr>
        <p:spPr bwMode="auto">
          <a:xfrm>
            <a:off x="5316538" y="5600700"/>
            <a:ext cx="682625" cy="28575"/>
          </a:xfrm>
          <a:custGeom>
            <a:avLst/>
            <a:gdLst>
              <a:gd name="T0" fmla="*/ 0 w 430"/>
              <a:gd name="T1" fmla="*/ 0 h 18"/>
              <a:gd name="T2" fmla="*/ 430 w 430"/>
              <a:gd name="T3" fmla="*/ 18 h 18"/>
              <a:gd name="T4" fmla="*/ 430 w 430"/>
              <a:gd name="T5" fmla="*/ 18 h 18"/>
              <a:gd name="T6" fmla="*/ 0 w 430"/>
              <a:gd name="T7" fmla="*/ 0 h 18"/>
              <a:gd name="T8" fmla="*/ 0 w 430"/>
              <a:gd name="T9" fmla="*/ 0 h 18"/>
            </a:gdLst>
            <a:ahLst/>
            <a:cxnLst>
              <a:cxn ang="0">
                <a:pos x="T0" y="T1"/>
              </a:cxn>
              <a:cxn ang="0">
                <a:pos x="T2" y="T3"/>
              </a:cxn>
              <a:cxn ang="0">
                <a:pos x="T4" y="T5"/>
              </a:cxn>
              <a:cxn ang="0">
                <a:pos x="T6" y="T7"/>
              </a:cxn>
              <a:cxn ang="0">
                <a:pos x="T8" y="T9"/>
              </a:cxn>
            </a:cxnLst>
            <a:rect l="0" t="0" r="r" b="b"/>
            <a:pathLst>
              <a:path w="430" h="18">
                <a:moveTo>
                  <a:pt x="0" y="0"/>
                </a:moveTo>
                <a:lnTo>
                  <a:pt x="430" y="18"/>
                </a:lnTo>
                <a:lnTo>
                  <a:pt x="430" y="18"/>
                </a:lnTo>
                <a:lnTo>
                  <a:pt x="0" y="0"/>
                </a:lnTo>
                <a:lnTo>
                  <a:pt x="0" y="0"/>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46119" name="Freeform 7"/>
          <p:cNvSpPr>
            <a:spLocks/>
          </p:cNvSpPr>
          <p:nvPr/>
        </p:nvSpPr>
        <p:spPr bwMode="auto">
          <a:xfrm>
            <a:off x="6345238" y="5648325"/>
            <a:ext cx="682625" cy="28575"/>
          </a:xfrm>
          <a:custGeom>
            <a:avLst/>
            <a:gdLst>
              <a:gd name="T0" fmla="*/ 0 w 430"/>
              <a:gd name="T1" fmla="*/ 0 h 18"/>
              <a:gd name="T2" fmla="*/ 430 w 430"/>
              <a:gd name="T3" fmla="*/ 18 h 18"/>
              <a:gd name="T4" fmla="*/ 430 w 430"/>
              <a:gd name="T5" fmla="*/ 18 h 18"/>
              <a:gd name="T6" fmla="*/ 0 w 430"/>
              <a:gd name="T7" fmla="*/ 0 h 18"/>
              <a:gd name="T8" fmla="*/ 0 w 430"/>
              <a:gd name="T9" fmla="*/ 0 h 18"/>
            </a:gdLst>
            <a:ahLst/>
            <a:cxnLst>
              <a:cxn ang="0">
                <a:pos x="T0" y="T1"/>
              </a:cxn>
              <a:cxn ang="0">
                <a:pos x="T2" y="T3"/>
              </a:cxn>
              <a:cxn ang="0">
                <a:pos x="T4" y="T5"/>
              </a:cxn>
              <a:cxn ang="0">
                <a:pos x="T6" y="T7"/>
              </a:cxn>
              <a:cxn ang="0">
                <a:pos x="T8" y="T9"/>
              </a:cxn>
            </a:cxnLst>
            <a:rect l="0" t="0" r="r" b="b"/>
            <a:pathLst>
              <a:path w="430" h="18">
                <a:moveTo>
                  <a:pt x="0" y="0"/>
                </a:moveTo>
                <a:lnTo>
                  <a:pt x="430" y="18"/>
                </a:lnTo>
                <a:lnTo>
                  <a:pt x="430" y="18"/>
                </a:lnTo>
                <a:lnTo>
                  <a:pt x="0" y="0"/>
                </a:lnTo>
                <a:lnTo>
                  <a:pt x="0" y="0"/>
                </a:lnTo>
                <a:close/>
              </a:path>
            </a:pathLst>
          </a:custGeom>
          <a:solidFill>
            <a:srgbClr val="004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46120" name="Line 8"/>
          <p:cNvSpPr>
            <a:spLocks noChangeShapeType="1"/>
          </p:cNvSpPr>
          <p:nvPr/>
        </p:nvSpPr>
        <p:spPr bwMode="auto">
          <a:xfrm flipH="1">
            <a:off x="3078163" y="5495925"/>
            <a:ext cx="50800" cy="1588"/>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6121" name="Line 9"/>
          <p:cNvSpPr>
            <a:spLocks noChangeShapeType="1"/>
          </p:cNvSpPr>
          <p:nvPr/>
        </p:nvSpPr>
        <p:spPr bwMode="auto">
          <a:xfrm flipH="1">
            <a:off x="3067050" y="4800600"/>
            <a:ext cx="50800" cy="1588"/>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6122" name="Line 10"/>
          <p:cNvSpPr>
            <a:spLocks noChangeShapeType="1"/>
          </p:cNvSpPr>
          <p:nvPr/>
        </p:nvSpPr>
        <p:spPr bwMode="auto">
          <a:xfrm flipH="1">
            <a:off x="3057525" y="4105275"/>
            <a:ext cx="50800" cy="1588"/>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6123" name="Line 11"/>
          <p:cNvSpPr>
            <a:spLocks noChangeShapeType="1"/>
          </p:cNvSpPr>
          <p:nvPr/>
        </p:nvSpPr>
        <p:spPr bwMode="auto">
          <a:xfrm flipH="1">
            <a:off x="3057525" y="3400425"/>
            <a:ext cx="50800" cy="1588"/>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6124" name="Line 12"/>
          <p:cNvSpPr>
            <a:spLocks noChangeShapeType="1"/>
          </p:cNvSpPr>
          <p:nvPr/>
        </p:nvSpPr>
        <p:spPr bwMode="auto">
          <a:xfrm flipH="1">
            <a:off x="3048000" y="2695575"/>
            <a:ext cx="50800" cy="1588"/>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6125" name="Rectangle 13"/>
          <p:cNvSpPr>
            <a:spLocks noChangeArrowheads="1"/>
          </p:cNvSpPr>
          <p:nvPr/>
        </p:nvSpPr>
        <p:spPr bwMode="auto">
          <a:xfrm>
            <a:off x="466689" y="221673"/>
            <a:ext cx="809022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GB" sz="2400" b="1" dirty="0">
                <a:solidFill>
                  <a:srgbClr val="00CC00"/>
                </a:solidFill>
              </a:rPr>
              <a:t>Workplace strategies for </a:t>
            </a:r>
            <a:r>
              <a:rPr lang="en-GB" sz="2400" b="1" dirty="0" smtClean="0">
                <a:solidFill>
                  <a:srgbClr val="00CC00"/>
                </a:solidFill>
              </a:rPr>
              <a:t>coaching/managing</a:t>
            </a:r>
            <a:r>
              <a:rPr lang="en-GB" sz="2400" dirty="0" smtClean="0"/>
              <a:t> </a:t>
            </a:r>
            <a:r>
              <a:rPr lang="en-GB" sz="2400" b="1" dirty="0">
                <a:solidFill>
                  <a:srgbClr val="00CC00"/>
                </a:solidFill>
                <a:latin typeface="Times New Roman" pitchFamily="18" charset="0"/>
              </a:rPr>
              <a:t>Boomers</a:t>
            </a:r>
            <a:endParaRPr lang="en-US" sz="2400" b="1" dirty="0">
              <a:solidFill>
                <a:srgbClr val="00CC00"/>
              </a:solidFill>
              <a:latin typeface="Times New Roman" pitchFamily="18" charset="0"/>
            </a:endParaRPr>
          </a:p>
        </p:txBody>
      </p:sp>
      <p:sp>
        <p:nvSpPr>
          <p:cNvPr id="346126" name="Rectangle 14"/>
          <p:cNvSpPr>
            <a:spLocks noChangeArrowheads="1"/>
          </p:cNvSpPr>
          <p:nvPr/>
        </p:nvSpPr>
        <p:spPr bwMode="auto">
          <a:xfrm>
            <a:off x="381000" y="1676400"/>
            <a:ext cx="815340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lnSpc>
                <a:spcPct val="90000"/>
              </a:lnSpc>
              <a:spcBef>
                <a:spcPct val="20000"/>
              </a:spcBef>
              <a:buClr>
                <a:schemeClr val="bg2"/>
              </a:buClr>
              <a:buSzPct val="70000"/>
              <a:buFont typeface="Wingdings" pitchFamily="2" charset="2"/>
              <a:buNone/>
            </a:pPr>
            <a:r>
              <a:rPr lang="en-US" sz="1800">
                <a:latin typeface="Arial" charset="0"/>
                <a:cs typeface="Times New Roman" pitchFamily="18" charset="0"/>
              </a:rPr>
              <a:t>.</a:t>
            </a:r>
          </a:p>
        </p:txBody>
      </p:sp>
      <p:sp>
        <p:nvSpPr>
          <p:cNvPr id="346128" name="Rectangle 16"/>
          <p:cNvSpPr>
            <a:spLocks noGrp="1" noChangeArrowheads="1"/>
          </p:cNvSpPr>
          <p:nvPr>
            <p:ph type="title"/>
          </p:nvPr>
        </p:nvSpPr>
        <p:spPr>
          <a:xfrm>
            <a:off x="381000" y="990600"/>
            <a:ext cx="8382000" cy="381000"/>
          </a:xfrm>
          <a:noFill/>
          <a:ln/>
        </p:spPr>
        <p:txBody>
          <a:bodyPr>
            <a:normAutofit fontScale="90000"/>
          </a:bodyPr>
          <a:lstStyle/>
          <a:p>
            <a:r>
              <a:rPr lang="en-CA" sz="1800" b="1">
                <a:solidFill>
                  <a:srgbClr val="00CC00"/>
                </a:solidFill>
              </a:rPr>
              <a:t>Strengths on the Job:</a:t>
            </a:r>
            <a:r>
              <a:rPr lang="en-CA" sz="1800" b="1">
                <a:solidFill>
                  <a:schemeClr val="tx1"/>
                </a:solidFill>
              </a:rPr>
              <a:t> teamwork and dedication-workohilic and competitive</a:t>
            </a:r>
          </a:p>
        </p:txBody>
      </p:sp>
      <p:graphicFrame>
        <p:nvGraphicFramePr>
          <p:cNvPr id="346147" name="Group 35"/>
          <p:cNvGraphicFramePr>
            <a:graphicFrameLocks noGrp="1"/>
          </p:cNvGraphicFramePr>
          <p:nvPr>
            <p:ph idx="1"/>
            <p:extLst>
              <p:ext uri="{D42A27DB-BD31-4B8C-83A1-F6EECF244321}">
                <p14:modId xmlns:p14="http://schemas.microsoft.com/office/powerpoint/2010/main" val="33860538"/>
              </p:ext>
            </p:extLst>
          </p:nvPr>
        </p:nvGraphicFramePr>
        <p:xfrm>
          <a:off x="914400" y="1447800"/>
          <a:ext cx="6477000" cy="5108448"/>
        </p:xfrm>
        <a:graphic>
          <a:graphicData uri="http://schemas.openxmlformats.org/drawingml/2006/table">
            <a:tbl>
              <a:tblPr/>
              <a:tblGrid>
                <a:gridCol w="6477000"/>
              </a:tblGrid>
              <a:tr h="3051048">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Arial" charset="0"/>
                        </a:rPr>
                        <a:t>DO:</a:t>
                      </a:r>
                    </a:p>
                    <a:p>
                      <a:pPr marL="0" marR="0" lvl="0" indent="0" algn="l" defTabSz="914400" rtl="0" eaLnBrk="0" fontAlgn="base" latinLnBrk="0" hangingPunct="0">
                        <a:lnSpc>
                          <a:spcPct val="100000"/>
                        </a:lnSpc>
                        <a:spcBef>
                          <a:spcPct val="20000"/>
                        </a:spcBef>
                        <a:spcAft>
                          <a:spcPct val="0"/>
                        </a:spcAft>
                        <a:buClrTx/>
                        <a:buSzTx/>
                        <a:buFontTx/>
                        <a:buChar char="•"/>
                        <a:tabLst/>
                      </a:pPr>
                      <a:r>
                        <a:rPr kumimoji="0" lang="en-US" sz="1800" b="0" i="0" u="none" strike="noStrike" cap="none" normalizeH="0" baseline="0" smtClean="0">
                          <a:ln>
                            <a:noFill/>
                          </a:ln>
                          <a:solidFill>
                            <a:schemeClr val="tx1"/>
                          </a:solidFill>
                          <a:effectLst/>
                          <a:latin typeface="Arial" charset="0"/>
                        </a:rPr>
                        <a:t>Show them how you can help them use time wisely</a:t>
                      </a:r>
                    </a:p>
                    <a:p>
                      <a:pPr marL="0" marR="0" lvl="0" indent="0" algn="l" defTabSz="914400" rtl="0" eaLnBrk="0" fontAlgn="base" latinLnBrk="0" hangingPunct="0">
                        <a:lnSpc>
                          <a:spcPct val="100000"/>
                        </a:lnSpc>
                        <a:spcBef>
                          <a:spcPct val="20000"/>
                        </a:spcBef>
                        <a:spcAft>
                          <a:spcPct val="0"/>
                        </a:spcAft>
                        <a:buClrTx/>
                        <a:buSzTx/>
                        <a:buFontTx/>
                        <a:buChar char="•"/>
                        <a:tabLst/>
                      </a:pPr>
                      <a:r>
                        <a:rPr kumimoji="0" lang="en-US" sz="1800" b="0" i="0" u="none" strike="noStrike" cap="none" normalizeH="0" baseline="0" smtClean="0">
                          <a:ln>
                            <a:noFill/>
                          </a:ln>
                          <a:solidFill>
                            <a:schemeClr val="tx1"/>
                          </a:solidFill>
                          <a:effectLst/>
                          <a:latin typeface="Arial" charset="0"/>
                        </a:rPr>
                        <a:t>Assess their comfort level with technology in advance</a:t>
                      </a:r>
                    </a:p>
                    <a:p>
                      <a:pPr marL="0" marR="0" lvl="0" indent="0" algn="l" defTabSz="914400" rtl="0" eaLnBrk="0" fontAlgn="base" latinLnBrk="0" hangingPunct="0">
                        <a:lnSpc>
                          <a:spcPct val="100000"/>
                        </a:lnSpc>
                        <a:spcBef>
                          <a:spcPct val="20000"/>
                        </a:spcBef>
                        <a:spcAft>
                          <a:spcPct val="0"/>
                        </a:spcAft>
                        <a:buClrTx/>
                        <a:buSzTx/>
                        <a:buFontTx/>
                        <a:buChar char="•"/>
                        <a:tabLst/>
                      </a:pPr>
                      <a:r>
                        <a:rPr kumimoji="0" lang="en-GB" sz="1800" b="0" i="0" u="none" strike="noStrike" cap="none" normalizeH="0" baseline="0" smtClean="0">
                          <a:ln>
                            <a:noFill/>
                          </a:ln>
                          <a:solidFill>
                            <a:schemeClr val="tx1"/>
                          </a:solidFill>
                          <a:effectLst/>
                          <a:latin typeface="Arial" charset="0"/>
                        </a:rPr>
                        <a:t>Acknowledge their time spent in the workplace</a:t>
                      </a:r>
                      <a:endParaRPr kumimoji="0" lang="en-US" sz="1800" b="0" i="0" u="none" strike="noStrike" cap="none" normalizeH="0" baseline="0" smtClean="0">
                        <a:ln>
                          <a:noFill/>
                        </a:ln>
                        <a:solidFill>
                          <a:schemeClr val="tx1"/>
                        </a:solidFill>
                        <a:effectLst/>
                        <a:latin typeface="Arial" charset="0"/>
                      </a:endParaRPr>
                    </a:p>
                    <a:p>
                      <a:pPr marL="0" marR="0" lvl="0" indent="0" algn="l" defTabSz="914400" rtl="0" eaLnBrk="0" fontAlgn="base" latinLnBrk="0" hangingPunct="0">
                        <a:lnSpc>
                          <a:spcPct val="100000"/>
                        </a:lnSpc>
                        <a:spcBef>
                          <a:spcPct val="20000"/>
                        </a:spcBef>
                        <a:spcAft>
                          <a:spcPct val="0"/>
                        </a:spcAft>
                        <a:buClrTx/>
                        <a:buSzTx/>
                        <a:buFontTx/>
                        <a:buChar char="•"/>
                        <a:tabLst/>
                      </a:pPr>
                      <a:r>
                        <a:rPr kumimoji="0" lang="en-US" sz="1800" b="0" i="0" u="none" strike="noStrike" cap="none" normalizeH="0" baseline="0" smtClean="0">
                          <a:ln>
                            <a:noFill/>
                          </a:ln>
                          <a:solidFill>
                            <a:schemeClr val="tx1"/>
                          </a:solidFill>
                          <a:effectLst/>
                          <a:latin typeface="Arial" charset="0"/>
                        </a:rPr>
                        <a:t>Demonstrate the importance of a strong team</a:t>
                      </a:r>
                    </a:p>
                    <a:p>
                      <a:pPr marL="0" marR="0" lvl="0" indent="0" algn="l" defTabSz="914400" rtl="0" eaLnBrk="0" fontAlgn="base" latinLnBrk="0" hangingPunct="0">
                        <a:lnSpc>
                          <a:spcPct val="100000"/>
                        </a:lnSpc>
                        <a:spcBef>
                          <a:spcPct val="20000"/>
                        </a:spcBef>
                        <a:spcAft>
                          <a:spcPct val="0"/>
                        </a:spcAft>
                        <a:buClrTx/>
                        <a:buSzTx/>
                        <a:buFontTx/>
                        <a:buChar char="•"/>
                        <a:tabLst/>
                      </a:pPr>
                      <a:r>
                        <a:rPr kumimoji="0" lang="en-US" sz="1800" b="0" i="0" u="none" strike="noStrike" cap="none" normalizeH="0" baseline="0" smtClean="0">
                          <a:ln>
                            <a:noFill/>
                          </a:ln>
                          <a:solidFill>
                            <a:schemeClr val="tx1"/>
                          </a:solidFill>
                          <a:effectLst/>
                          <a:latin typeface="Arial" charset="0"/>
                        </a:rPr>
                        <a:t>Use optimistic language; Speak in an open direct style</a:t>
                      </a:r>
                    </a:p>
                    <a:p>
                      <a:pPr marL="0" marR="0" lvl="0" indent="0" algn="l" defTabSz="914400" rtl="0" eaLnBrk="0" fontAlgn="base" latinLnBrk="0" hangingPunct="0">
                        <a:lnSpc>
                          <a:spcPct val="100000"/>
                        </a:lnSpc>
                        <a:spcBef>
                          <a:spcPct val="20000"/>
                        </a:spcBef>
                        <a:spcAft>
                          <a:spcPct val="0"/>
                        </a:spcAft>
                        <a:buClrTx/>
                        <a:buSzTx/>
                        <a:buFontTx/>
                        <a:buChar char="•"/>
                        <a:tabLst/>
                      </a:pPr>
                      <a:r>
                        <a:rPr kumimoji="0" lang="en-US" sz="1800" b="0" i="0" u="none" strike="noStrike" cap="none" normalizeH="0" baseline="0" smtClean="0">
                          <a:ln>
                            <a:noFill/>
                          </a:ln>
                          <a:solidFill>
                            <a:schemeClr val="tx1"/>
                          </a:solidFill>
                          <a:effectLst/>
                          <a:latin typeface="Arial" charset="0"/>
                        </a:rPr>
                        <a:t>Offer meaningful work and recognition as appropriate</a:t>
                      </a:r>
                      <a:r>
                        <a:rPr kumimoji="0" lang="en-US" sz="1600" b="0" i="0" u="none" strike="noStrike" cap="none" normalizeH="0" baseline="0" smtClean="0">
                          <a:ln>
                            <a:noFill/>
                          </a:ln>
                          <a:solidFill>
                            <a:schemeClr val="tx1"/>
                          </a:solidFill>
                          <a:effectLst/>
                          <a:latin typeface="Arial" charset="0"/>
                        </a:rPr>
                        <a:t>.</a:t>
                      </a:r>
                      <a:endParaRPr kumimoji="0" lang="en-US" sz="1800" b="0" i="0" u="none" strike="noStrike" cap="none" normalizeH="0" baseline="0" smtClean="0">
                        <a:ln>
                          <a:noFill/>
                        </a:ln>
                        <a:solidFill>
                          <a:schemeClr val="tx1"/>
                        </a:solidFill>
                        <a:effectLst/>
                        <a:latin typeface="Arial" charset="0"/>
                      </a:endParaRPr>
                    </a:p>
                    <a:p>
                      <a:pPr marL="0" marR="0" lvl="0" indent="0" algn="l" defTabSz="914400" rtl="0" eaLnBrk="0" fontAlgn="base" latinLnBrk="0" hangingPunct="0">
                        <a:lnSpc>
                          <a:spcPct val="100000"/>
                        </a:lnSpc>
                        <a:spcBef>
                          <a:spcPct val="20000"/>
                        </a:spcBef>
                        <a:spcAft>
                          <a:spcPct val="0"/>
                        </a:spcAft>
                        <a:buClrTx/>
                        <a:buSzTx/>
                        <a:buFontTx/>
                        <a:buChar char="•"/>
                        <a:tabLst/>
                      </a:pPr>
                      <a:r>
                        <a:rPr kumimoji="0" lang="en-US" sz="1800" b="0" i="0" u="none" strike="noStrike" cap="none" normalizeH="0" baseline="0" smtClean="0">
                          <a:ln>
                            <a:noFill/>
                          </a:ln>
                          <a:solidFill>
                            <a:schemeClr val="tx1"/>
                          </a:solidFill>
                          <a:effectLst/>
                          <a:latin typeface="Arial" charset="0"/>
                        </a:rPr>
                        <a:t>Follow up and check in and ask how the individual is doing on a regular basis</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05740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000" b="0" i="0" u="none" strike="noStrike" cap="none" normalizeH="0" baseline="0" dirty="0" smtClean="0">
                          <a:ln>
                            <a:noFill/>
                          </a:ln>
                          <a:solidFill>
                            <a:schemeClr val="tx1"/>
                          </a:solidFill>
                          <a:effectLst/>
                          <a:latin typeface="Arial" charset="0"/>
                        </a:rPr>
                        <a:t>DON’T:</a:t>
                      </a:r>
                    </a:p>
                    <a:p>
                      <a:pPr marL="0" marR="0" lvl="0" indent="0" algn="l" defTabSz="914400" rtl="0" eaLnBrk="0" fontAlgn="base" latinLnBrk="0" hangingPunct="0">
                        <a:lnSpc>
                          <a:spcPct val="100000"/>
                        </a:lnSpc>
                        <a:spcBef>
                          <a:spcPct val="20000"/>
                        </a:spcBef>
                        <a:spcAft>
                          <a:spcPct val="0"/>
                        </a:spcAft>
                        <a:buClrTx/>
                        <a:buSzTx/>
                        <a:buFontTx/>
                        <a:buChar char="•"/>
                        <a:tabLst/>
                      </a:pPr>
                      <a:r>
                        <a:rPr kumimoji="0" lang="en-US" sz="1800" b="0" i="0" u="none" strike="noStrike" cap="none" normalizeH="0" baseline="0" dirty="0" smtClean="0">
                          <a:ln>
                            <a:noFill/>
                          </a:ln>
                          <a:solidFill>
                            <a:schemeClr val="tx1"/>
                          </a:solidFill>
                          <a:effectLst/>
                          <a:latin typeface="Arial" charset="0"/>
                        </a:rPr>
                        <a:t>Assume you understand or know their needs in advance</a:t>
                      </a:r>
                    </a:p>
                    <a:p>
                      <a:pPr marL="0" marR="0" lvl="0" indent="0" algn="l" defTabSz="914400" rtl="0" eaLnBrk="0" fontAlgn="base" latinLnBrk="0" hangingPunct="0">
                        <a:lnSpc>
                          <a:spcPct val="100000"/>
                        </a:lnSpc>
                        <a:spcBef>
                          <a:spcPct val="20000"/>
                        </a:spcBef>
                        <a:spcAft>
                          <a:spcPct val="0"/>
                        </a:spcAft>
                        <a:buClrTx/>
                        <a:buSzTx/>
                        <a:buFontTx/>
                        <a:buChar char="•"/>
                        <a:tabLst/>
                      </a:pPr>
                      <a:r>
                        <a:rPr kumimoji="0" lang="en-US" sz="1800" b="0" i="0" u="none" strike="noStrike" cap="none" normalizeH="0" baseline="0" dirty="0" smtClean="0">
                          <a:ln>
                            <a:noFill/>
                          </a:ln>
                          <a:solidFill>
                            <a:schemeClr val="tx1"/>
                          </a:solidFill>
                          <a:effectLst/>
                          <a:latin typeface="Arial" charset="0"/>
                        </a:rPr>
                        <a:t>Assume technology is the solution</a:t>
                      </a:r>
                    </a:p>
                    <a:p>
                      <a:pPr marL="0" marR="0" lvl="0" indent="0" algn="l" defTabSz="914400" rtl="0" eaLnBrk="0" fontAlgn="base" latinLnBrk="0" hangingPunct="0">
                        <a:lnSpc>
                          <a:spcPct val="100000"/>
                        </a:lnSpc>
                        <a:spcBef>
                          <a:spcPct val="20000"/>
                        </a:spcBef>
                        <a:spcAft>
                          <a:spcPct val="0"/>
                        </a:spcAft>
                        <a:buClrTx/>
                        <a:buSzTx/>
                        <a:buFontTx/>
                        <a:buChar char="•"/>
                        <a:tabLst/>
                      </a:pPr>
                      <a:r>
                        <a:rPr kumimoji="0" lang="en-US" sz="1800" b="0" i="0" u="none" strike="noStrike" cap="none" normalizeH="0" baseline="0" dirty="0" smtClean="0">
                          <a:ln>
                            <a:noFill/>
                          </a:ln>
                          <a:solidFill>
                            <a:schemeClr val="tx1"/>
                          </a:solidFill>
                          <a:effectLst/>
                          <a:latin typeface="Arial" charset="0"/>
                        </a:rPr>
                        <a:t>Assume they’ll tell you if they are struggling-you need to check in</a:t>
                      </a:r>
                    </a:p>
                    <a:p>
                      <a:pPr marL="0" marR="0" lvl="0" indent="0" algn="l" defTabSz="914400" rtl="0" eaLnBrk="0" fontAlgn="base" latinLnBrk="0" hangingPunct="0">
                        <a:lnSpc>
                          <a:spcPct val="100000"/>
                        </a:lnSpc>
                        <a:spcBef>
                          <a:spcPct val="2000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92070243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067" name="Rectangle 3"/>
          <p:cNvSpPr>
            <a:spLocks noChangeArrowheads="1"/>
          </p:cNvSpPr>
          <p:nvPr/>
        </p:nvSpPr>
        <p:spPr bwMode="auto">
          <a:xfrm>
            <a:off x="5438775" y="5695950"/>
            <a:ext cx="528638" cy="161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1" hangingPunct="1"/>
            <a:r>
              <a:rPr lang="en-US" sz="900" b="1">
                <a:solidFill>
                  <a:srgbClr val="FFFFFF"/>
                </a:solidFill>
                <a:latin typeface="Arial" charset="0"/>
              </a:rPr>
              <a:t>Gen "X"</a:t>
            </a:r>
            <a:endParaRPr lang="en-US" sz="3600">
              <a:effectLst>
                <a:outerShdw blurRad="38100" dist="38100" dir="2700000" algn="tl">
                  <a:srgbClr val="C0C0C0"/>
                </a:outerShdw>
              </a:effectLst>
              <a:latin typeface="Arial" charset="0"/>
            </a:endParaRPr>
          </a:p>
        </p:txBody>
      </p:sp>
      <p:sp>
        <p:nvSpPr>
          <p:cNvPr id="344068" name="Freeform 4"/>
          <p:cNvSpPr>
            <a:spLocks/>
          </p:cNvSpPr>
          <p:nvPr/>
        </p:nvSpPr>
        <p:spPr bwMode="auto">
          <a:xfrm>
            <a:off x="3290888" y="5505450"/>
            <a:ext cx="673100" cy="28575"/>
          </a:xfrm>
          <a:custGeom>
            <a:avLst/>
            <a:gdLst>
              <a:gd name="T0" fmla="*/ 0 w 424"/>
              <a:gd name="T1" fmla="*/ 0 h 18"/>
              <a:gd name="T2" fmla="*/ 424 w 424"/>
              <a:gd name="T3" fmla="*/ 18 h 18"/>
              <a:gd name="T4" fmla="*/ 424 w 424"/>
              <a:gd name="T5" fmla="*/ 18 h 18"/>
              <a:gd name="T6" fmla="*/ 0 w 424"/>
              <a:gd name="T7" fmla="*/ 0 h 18"/>
              <a:gd name="T8" fmla="*/ 0 w 424"/>
              <a:gd name="T9" fmla="*/ 0 h 18"/>
            </a:gdLst>
            <a:ahLst/>
            <a:cxnLst>
              <a:cxn ang="0">
                <a:pos x="T0" y="T1"/>
              </a:cxn>
              <a:cxn ang="0">
                <a:pos x="T2" y="T3"/>
              </a:cxn>
              <a:cxn ang="0">
                <a:pos x="T4" y="T5"/>
              </a:cxn>
              <a:cxn ang="0">
                <a:pos x="T6" y="T7"/>
              </a:cxn>
              <a:cxn ang="0">
                <a:pos x="T8" y="T9"/>
              </a:cxn>
            </a:cxnLst>
            <a:rect l="0" t="0" r="r" b="b"/>
            <a:pathLst>
              <a:path w="424" h="18">
                <a:moveTo>
                  <a:pt x="0" y="0"/>
                </a:moveTo>
                <a:lnTo>
                  <a:pt x="424" y="18"/>
                </a:lnTo>
                <a:lnTo>
                  <a:pt x="424" y="18"/>
                </a:lnTo>
                <a:lnTo>
                  <a:pt x="0" y="0"/>
                </a:lnTo>
                <a:lnTo>
                  <a:pt x="0" y="0"/>
                </a:lnTo>
                <a:close/>
              </a:path>
            </a:pathLst>
          </a:custGeom>
          <a:solidFill>
            <a:srgbClr val="000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44069" name="Freeform 5"/>
          <p:cNvSpPr>
            <a:spLocks/>
          </p:cNvSpPr>
          <p:nvPr/>
        </p:nvSpPr>
        <p:spPr bwMode="auto">
          <a:xfrm>
            <a:off x="4310063" y="5553075"/>
            <a:ext cx="671512" cy="28575"/>
          </a:xfrm>
          <a:custGeom>
            <a:avLst/>
            <a:gdLst>
              <a:gd name="T0" fmla="*/ 0 w 423"/>
              <a:gd name="T1" fmla="*/ 0 h 18"/>
              <a:gd name="T2" fmla="*/ 423 w 423"/>
              <a:gd name="T3" fmla="*/ 18 h 18"/>
              <a:gd name="T4" fmla="*/ 423 w 423"/>
              <a:gd name="T5" fmla="*/ 18 h 18"/>
              <a:gd name="T6" fmla="*/ 0 w 423"/>
              <a:gd name="T7" fmla="*/ 0 h 18"/>
              <a:gd name="T8" fmla="*/ 0 w 423"/>
              <a:gd name="T9" fmla="*/ 0 h 18"/>
            </a:gdLst>
            <a:ahLst/>
            <a:cxnLst>
              <a:cxn ang="0">
                <a:pos x="T0" y="T1"/>
              </a:cxn>
              <a:cxn ang="0">
                <a:pos x="T2" y="T3"/>
              </a:cxn>
              <a:cxn ang="0">
                <a:pos x="T4" y="T5"/>
              </a:cxn>
              <a:cxn ang="0">
                <a:pos x="T6" y="T7"/>
              </a:cxn>
              <a:cxn ang="0">
                <a:pos x="T8" y="T9"/>
              </a:cxn>
            </a:cxnLst>
            <a:rect l="0" t="0" r="r" b="b"/>
            <a:pathLst>
              <a:path w="423" h="18">
                <a:moveTo>
                  <a:pt x="0" y="0"/>
                </a:moveTo>
                <a:lnTo>
                  <a:pt x="423" y="18"/>
                </a:lnTo>
                <a:lnTo>
                  <a:pt x="423" y="18"/>
                </a:lnTo>
                <a:lnTo>
                  <a:pt x="0" y="0"/>
                </a:lnTo>
                <a:lnTo>
                  <a:pt x="0" y="0"/>
                </a:lnTo>
                <a:close/>
              </a:path>
            </a:pathLst>
          </a:custGeom>
          <a:solidFill>
            <a:srgbClr val="8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44070" name="Freeform 6"/>
          <p:cNvSpPr>
            <a:spLocks/>
          </p:cNvSpPr>
          <p:nvPr/>
        </p:nvSpPr>
        <p:spPr bwMode="auto">
          <a:xfrm>
            <a:off x="5316538" y="5600700"/>
            <a:ext cx="682625" cy="28575"/>
          </a:xfrm>
          <a:custGeom>
            <a:avLst/>
            <a:gdLst>
              <a:gd name="T0" fmla="*/ 0 w 430"/>
              <a:gd name="T1" fmla="*/ 0 h 18"/>
              <a:gd name="T2" fmla="*/ 430 w 430"/>
              <a:gd name="T3" fmla="*/ 18 h 18"/>
              <a:gd name="T4" fmla="*/ 430 w 430"/>
              <a:gd name="T5" fmla="*/ 18 h 18"/>
              <a:gd name="T6" fmla="*/ 0 w 430"/>
              <a:gd name="T7" fmla="*/ 0 h 18"/>
              <a:gd name="T8" fmla="*/ 0 w 430"/>
              <a:gd name="T9" fmla="*/ 0 h 18"/>
            </a:gdLst>
            <a:ahLst/>
            <a:cxnLst>
              <a:cxn ang="0">
                <a:pos x="T0" y="T1"/>
              </a:cxn>
              <a:cxn ang="0">
                <a:pos x="T2" y="T3"/>
              </a:cxn>
              <a:cxn ang="0">
                <a:pos x="T4" y="T5"/>
              </a:cxn>
              <a:cxn ang="0">
                <a:pos x="T6" y="T7"/>
              </a:cxn>
              <a:cxn ang="0">
                <a:pos x="T8" y="T9"/>
              </a:cxn>
            </a:cxnLst>
            <a:rect l="0" t="0" r="r" b="b"/>
            <a:pathLst>
              <a:path w="430" h="18">
                <a:moveTo>
                  <a:pt x="0" y="0"/>
                </a:moveTo>
                <a:lnTo>
                  <a:pt x="430" y="18"/>
                </a:lnTo>
                <a:lnTo>
                  <a:pt x="430" y="18"/>
                </a:lnTo>
                <a:lnTo>
                  <a:pt x="0" y="0"/>
                </a:lnTo>
                <a:lnTo>
                  <a:pt x="0" y="0"/>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44071" name="Freeform 7"/>
          <p:cNvSpPr>
            <a:spLocks/>
          </p:cNvSpPr>
          <p:nvPr/>
        </p:nvSpPr>
        <p:spPr bwMode="auto">
          <a:xfrm>
            <a:off x="6345238" y="5648325"/>
            <a:ext cx="682625" cy="28575"/>
          </a:xfrm>
          <a:custGeom>
            <a:avLst/>
            <a:gdLst>
              <a:gd name="T0" fmla="*/ 0 w 430"/>
              <a:gd name="T1" fmla="*/ 0 h 18"/>
              <a:gd name="T2" fmla="*/ 430 w 430"/>
              <a:gd name="T3" fmla="*/ 18 h 18"/>
              <a:gd name="T4" fmla="*/ 430 w 430"/>
              <a:gd name="T5" fmla="*/ 18 h 18"/>
              <a:gd name="T6" fmla="*/ 0 w 430"/>
              <a:gd name="T7" fmla="*/ 0 h 18"/>
              <a:gd name="T8" fmla="*/ 0 w 430"/>
              <a:gd name="T9" fmla="*/ 0 h 18"/>
            </a:gdLst>
            <a:ahLst/>
            <a:cxnLst>
              <a:cxn ang="0">
                <a:pos x="T0" y="T1"/>
              </a:cxn>
              <a:cxn ang="0">
                <a:pos x="T2" y="T3"/>
              </a:cxn>
              <a:cxn ang="0">
                <a:pos x="T4" y="T5"/>
              </a:cxn>
              <a:cxn ang="0">
                <a:pos x="T6" y="T7"/>
              </a:cxn>
              <a:cxn ang="0">
                <a:pos x="T8" y="T9"/>
              </a:cxn>
            </a:cxnLst>
            <a:rect l="0" t="0" r="r" b="b"/>
            <a:pathLst>
              <a:path w="430" h="18">
                <a:moveTo>
                  <a:pt x="0" y="0"/>
                </a:moveTo>
                <a:lnTo>
                  <a:pt x="430" y="18"/>
                </a:lnTo>
                <a:lnTo>
                  <a:pt x="430" y="18"/>
                </a:lnTo>
                <a:lnTo>
                  <a:pt x="0" y="0"/>
                </a:lnTo>
                <a:lnTo>
                  <a:pt x="0" y="0"/>
                </a:lnTo>
                <a:close/>
              </a:path>
            </a:pathLst>
          </a:custGeom>
          <a:solidFill>
            <a:srgbClr val="004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44072" name="Line 8"/>
          <p:cNvSpPr>
            <a:spLocks noChangeShapeType="1"/>
          </p:cNvSpPr>
          <p:nvPr/>
        </p:nvSpPr>
        <p:spPr bwMode="auto">
          <a:xfrm flipH="1">
            <a:off x="3078163" y="5495925"/>
            <a:ext cx="50800" cy="1588"/>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4073" name="Line 9"/>
          <p:cNvSpPr>
            <a:spLocks noChangeShapeType="1"/>
          </p:cNvSpPr>
          <p:nvPr/>
        </p:nvSpPr>
        <p:spPr bwMode="auto">
          <a:xfrm flipH="1">
            <a:off x="3067050" y="4800600"/>
            <a:ext cx="50800" cy="1588"/>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4074" name="Line 10"/>
          <p:cNvSpPr>
            <a:spLocks noChangeShapeType="1"/>
          </p:cNvSpPr>
          <p:nvPr/>
        </p:nvSpPr>
        <p:spPr bwMode="auto">
          <a:xfrm flipH="1">
            <a:off x="3057525" y="4105275"/>
            <a:ext cx="50800" cy="1588"/>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4075" name="Line 11"/>
          <p:cNvSpPr>
            <a:spLocks noChangeShapeType="1"/>
          </p:cNvSpPr>
          <p:nvPr/>
        </p:nvSpPr>
        <p:spPr bwMode="auto">
          <a:xfrm flipH="1">
            <a:off x="3057525" y="3400425"/>
            <a:ext cx="50800" cy="1588"/>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4076" name="Line 12"/>
          <p:cNvSpPr>
            <a:spLocks noChangeShapeType="1"/>
          </p:cNvSpPr>
          <p:nvPr/>
        </p:nvSpPr>
        <p:spPr bwMode="auto">
          <a:xfrm flipH="1">
            <a:off x="3048000" y="2695575"/>
            <a:ext cx="50800" cy="1588"/>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4077" name="Rectangle 13"/>
          <p:cNvSpPr>
            <a:spLocks noChangeArrowheads="1"/>
          </p:cNvSpPr>
          <p:nvPr/>
        </p:nvSpPr>
        <p:spPr bwMode="auto">
          <a:xfrm>
            <a:off x="152400" y="294008"/>
            <a:ext cx="8991600" cy="877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lang="en-GB" sz="2400" b="1" dirty="0">
                <a:solidFill>
                  <a:srgbClr val="00CC00"/>
                </a:solidFill>
              </a:rPr>
              <a:t>Workplace strategies for </a:t>
            </a:r>
            <a:r>
              <a:rPr lang="en-GB" sz="2400" b="1" dirty="0" smtClean="0">
                <a:solidFill>
                  <a:srgbClr val="00CC00"/>
                </a:solidFill>
              </a:rPr>
              <a:t>coaching/managing</a:t>
            </a:r>
            <a:r>
              <a:rPr lang="en-GB" sz="2400" dirty="0" smtClean="0"/>
              <a:t> </a:t>
            </a:r>
            <a:r>
              <a:rPr lang="en-GB" sz="2400" b="1" dirty="0" err="1">
                <a:solidFill>
                  <a:srgbClr val="00CC00"/>
                </a:solidFill>
              </a:rPr>
              <a:t>X’ers</a:t>
            </a:r>
            <a:endParaRPr lang="en-GB" sz="2400" b="1" dirty="0">
              <a:solidFill>
                <a:srgbClr val="00CC00"/>
              </a:solidFill>
            </a:endParaRPr>
          </a:p>
          <a:p>
            <a:pPr>
              <a:spcBef>
                <a:spcPct val="50000"/>
              </a:spcBef>
            </a:pPr>
            <a:endParaRPr lang="en-GB" b="1" dirty="0">
              <a:solidFill>
                <a:srgbClr val="00CC00"/>
              </a:solidFill>
              <a:latin typeface="Arial" charset="0"/>
            </a:endParaRPr>
          </a:p>
        </p:txBody>
      </p:sp>
      <p:sp>
        <p:nvSpPr>
          <p:cNvPr id="344079" name="Rectangle 15"/>
          <p:cNvSpPr>
            <a:spLocks noChangeArrowheads="1"/>
          </p:cNvSpPr>
          <p:nvPr/>
        </p:nvSpPr>
        <p:spPr bwMode="auto">
          <a:xfrm>
            <a:off x="292894" y="1171171"/>
            <a:ext cx="87058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CA" sz="1800" b="1" dirty="0">
                <a:solidFill>
                  <a:srgbClr val="00CC00"/>
                </a:solidFill>
                <a:latin typeface="Arial" charset="0"/>
              </a:rPr>
              <a:t>Strengths on the Job:</a:t>
            </a:r>
            <a:r>
              <a:rPr lang="en-CA" sz="1800" b="1" dirty="0">
                <a:latin typeface="Arial" charset="0"/>
              </a:rPr>
              <a:t> adaptability and bridge-builders-cynical and pessimistic</a:t>
            </a:r>
            <a:endParaRPr lang="en-US" sz="1800" b="1" dirty="0">
              <a:latin typeface="Arial" charset="0"/>
            </a:endParaRPr>
          </a:p>
        </p:txBody>
      </p:sp>
      <p:graphicFrame>
        <p:nvGraphicFramePr>
          <p:cNvPr id="344138" name="Group 74"/>
          <p:cNvGraphicFramePr>
            <a:graphicFrameLocks noGrp="1"/>
          </p:cNvGraphicFramePr>
          <p:nvPr>
            <p:ph/>
          </p:nvPr>
        </p:nvGraphicFramePr>
        <p:xfrm>
          <a:off x="685800" y="1752600"/>
          <a:ext cx="7772400" cy="4793425"/>
        </p:xfrm>
        <a:graphic>
          <a:graphicData uri="http://schemas.openxmlformats.org/drawingml/2006/table">
            <a:tbl>
              <a:tblPr/>
              <a:tblGrid>
                <a:gridCol w="7772400"/>
              </a:tblGrid>
              <a:tr h="217170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000" b="0" i="0" u="none" strike="noStrike" cap="none" normalizeH="0" baseline="0" dirty="0" smtClean="0">
                          <a:ln>
                            <a:noFill/>
                          </a:ln>
                          <a:solidFill>
                            <a:schemeClr val="tx1"/>
                          </a:solidFill>
                          <a:effectLst/>
                          <a:latin typeface="Arial" charset="0"/>
                        </a:rPr>
                        <a:t>DO:</a:t>
                      </a:r>
                    </a:p>
                    <a:p>
                      <a:pPr marL="0" marR="0" lvl="0" indent="0" algn="l" defTabSz="914400" rtl="0" eaLnBrk="0" fontAlgn="base" latinLnBrk="0" hangingPunct="0">
                        <a:lnSpc>
                          <a:spcPct val="100000"/>
                        </a:lnSpc>
                        <a:spcBef>
                          <a:spcPct val="20000"/>
                        </a:spcBef>
                        <a:spcAft>
                          <a:spcPct val="0"/>
                        </a:spcAft>
                        <a:buClrTx/>
                        <a:buSzTx/>
                        <a:buFontTx/>
                        <a:buChar char="•"/>
                        <a:tabLst/>
                      </a:pPr>
                      <a:r>
                        <a:rPr kumimoji="0" lang="en-US" sz="1800" b="0" i="0" u="none" strike="noStrike" cap="none" normalizeH="0" baseline="0" dirty="0" smtClean="0">
                          <a:ln>
                            <a:noFill/>
                          </a:ln>
                          <a:solidFill>
                            <a:schemeClr val="tx1"/>
                          </a:solidFill>
                          <a:effectLst/>
                          <a:latin typeface="Arial" charset="0"/>
                        </a:rPr>
                        <a:t>Put all the options on the table</a:t>
                      </a:r>
                    </a:p>
                    <a:p>
                      <a:pPr marL="0" marR="0" lvl="0" indent="0" algn="l" defTabSz="914400" rtl="0" eaLnBrk="0" fontAlgn="base" latinLnBrk="0" hangingPunct="0">
                        <a:lnSpc>
                          <a:spcPct val="100000"/>
                        </a:lnSpc>
                        <a:spcBef>
                          <a:spcPct val="20000"/>
                        </a:spcBef>
                        <a:spcAft>
                          <a:spcPct val="0"/>
                        </a:spcAft>
                        <a:buClrTx/>
                        <a:buSzTx/>
                        <a:buFontTx/>
                        <a:buChar char="•"/>
                        <a:tabLst/>
                      </a:pPr>
                      <a:r>
                        <a:rPr kumimoji="0" lang="en-US" sz="1800" b="0" i="0" u="none" strike="noStrike" cap="none" normalizeH="0" baseline="0" dirty="0" smtClean="0">
                          <a:ln>
                            <a:noFill/>
                          </a:ln>
                          <a:solidFill>
                            <a:schemeClr val="tx1"/>
                          </a:solidFill>
                          <a:effectLst/>
                          <a:latin typeface="Arial" charset="0"/>
                        </a:rPr>
                        <a:t>Be prepared to answer “why”</a:t>
                      </a:r>
                    </a:p>
                    <a:p>
                      <a:pPr marL="0" marR="0" lvl="0" indent="0" algn="l" defTabSz="914400" rtl="0" eaLnBrk="0" fontAlgn="base" latinLnBrk="0" hangingPunct="0">
                        <a:lnSpc>
                          <a:spcPct val="100000"/>
                        </a:lnSpc>
                        <a:spcBef>
                          <a:spcPct val="20000"/>
                        </a:spcBef>
                        <a:spcAft>
                          <a:spcPct val="0"/>
                        </a:spcAft>
                        <a:buClrTx/>
                        <a:buSzTx/>
                        <a:buFontTx/>
                        <a:buChar char="•"/>
                        <a:tabLst/>
                      </a:pPr>
                      <a:r>
                        <a:rPr kumimoji="0" lang="en-US" sz="1800" b="0" i="0" u="none" strike="noStrike" cap="none" normalizeH="0" baseline="0" dirty="0" smtClean="0">
                          <a:ln>
                            <a:noFill/>
                          </a:ln>
                          <a:solidFill>
                            <a:schemeClr val="tx1"/>
                          </a:solidFill>
                          <a:effectLst/>
                          <a:latin typeface="Arial" charset="0"/>
                        </a:rPr>
                        <a:t>Present yourself as an information provider</a:t>
                      </a:r>
                    </a:p>
                    <a:p>
                      <a:pPr marL="0" marR="0" lvl="0" indent="0" algn="l" defTabSz="914400" rtl="0" eaLnBrk="0" fontAlgn="base" latinLnBrk="0" hangingPunct="0">
                        <a:lnSpc>
                          <a:spcPct val="100000"/>
                        </a:lnSpc>
                        <a:spcBef>
                          <a:spcPct val="20000"/>
                        </a:spcBef>
                        <a:spcAft>
                          <a:spcPct val="0"/>
                        </a:spcAft>
                        <a:buClrTx/>
                        <a:buSzTx/>
                        <a:buFontTx/>
                        <a:buChar char="•"/>
                        <a:tabLst/>
                      </a:pPr>
                      <a:r>
                        <a:rPr kumimoji="0" lang="en-US" sz="1800" b="0" i="0" u="none" strike="noStrike" cap="none" normalizeH="0" baseline="0" dirty="0" smtClean="0">
                          <a:ln>
                            <a:noFill/>
                          </a:ln>
                          <a:solidFill>
                            <a:schemeClr val="tx1"/>
                          </a:solidFill>
                          <a:effectLst/>
                          <a:latin typeface="Arial" charset="0"/>
                        </a:rPr>
                        <a:t>Appear to enjoy your work</a:t>
                      </a:r>
                    </a:p>
                    <a:p>
                      <a:pPr marL="0" marR="0" lvl="0" indent="0" algn="l" defTabSz="914400" rtl="0" eaLnBrk="0" fontAlgn="base" latinLnBrk="0" hangingPunct="0">
                        <a:lnSpc>
                          <a:spcPct val="100000"/>
                        </a:lnSpc>
                        <a:spcBef>
                          <a:spcPct val="20000"/>
                        </a:spcBef>
                        <a:spcAft>
                          <a:spcPct val="0"/>
                        </a:spcAft>
                        <a:buClrTx/>
                        <a:buSzTx/>
                        <a:buFontTx/>
                        <a:buChar char="•"/>
                        <a:tabLst/>
                      </a:pPr>
                      <a:r>
                        <a:rPr kumimoji="0" lang="en-US" sz="1800" b="0" i="0" u="none" strike="noStrike" cap="none" normalizeH="0" baseline="0" dirty="0" smtClean="0">
                          <a:ln>
                            <a:noFill/>
                          </a:ln>
                          <a:solidFill>
                            <a:schemeClr val="tx1"/>
                          </a:solidFill>
                          <a:effectLst/>
                          <a:latin typeface="Arial" charset="0"/>
                        </a:rPr>
                        <a:t>Follow up  and meet your commitments</a:t>
                      </a:r>
                    </a:p>
                    <a:p>
                      <a:pPr marL="0" marR="0" lvl="0" indent="0" algn="l" defTabSz="914400" rtl="0" eaLnBrk="0" fontAlgn="base" latinLnBrk="0" hangingPunct="0">
                        <a:lnSpc>
                          <a:spcPct val="100000"/>
                        </a:lnSpc>
                        <a:spcBef>
                          <a:spcPct val="20000"/>
                        </a:spcBef>
                        <a:spcAft>
                          <a:spcPct val="0"/>
                        </a:spcAft>
                        <a:buClrTx/>
                        <a:buSzTx/>
                        <a:buFontTx/>
                        <a:buChar char="•"/>
                        <a:tabLst/>
                      </a:pPr>
                      <a:r>
                        <a:rPr kumimoji="0" lang="en-GB" sz="1800" b="0" i="0" u="none" strike="noStrike" cap="none" normalizeH="0" baseline="0" dirty="0" smtClean="0">
                          <a:ln>
                            <a:noFill/>
                          </a:ln>
                          <a:solidFill>
                            <a:schemeClr val="tx1"/>
                          </a:solidFill>
                          <a:effectLst/>
                          <a:latin typeface="Arial" charset="0"/>
                        </a:rPr>
                        <a:t>Give them space.</a:t>
                      </a:r>
                    </a:p>
                    <a:p>
                      <a:pPr marL="0" marR="0" lvl="0" indent="0" algn="l" defTabSz="914400" rtl="0" eaLnBrk="0" fontAlgn="base" latinLnBrk="0" hangingPunct="0">
                        <a:lnSpc>
                          <a:spcPct val="100000"/>
                        </a:lnSpc>
                        <a:spcBef>
                          <a:spcPct val="20000"/>
                        </a:spcBef>
                        <a:spcAft>
                          <a:spcPct val="0"/>
                        </a:spcAft>
                        <a:buClrTx/>
                        <a:buSzTx/>
                        <a:buFontTx/>
                        <a:buChar char="•"/>
                        <a:tabLst/>
                      </a:pPr>
                      <a:r>
                        <a:rPr kumimoji="0" lang="en-GB" sz="1800" b="0" i="0" u="none" strike="noStrike" cap="none" normalizeH="0" baseline="0" dirty="0" smtClean="0">
                          <a:ln>
                            <a:noFill/>
                          </a:ln>
                          <a:solidFill>
                            <a:schemeClr val="tx1"/>
                          </a:solidFill>
                          <a:effectLst/>
                          <a:latin typeface="Arial" charset="0"/>
                        </a:rPr>
                        <a:t>Get over the notion of dues paying.</a:t>
                      </a:r>
                    </a:p>
                    <a:p>
                      <a:pPr marL="0" marR="0" lvl="0" indent="0" algn="l" defTabSz="914400" rtl="0" eaLnBrk="0" fontAlgn="base" latinLnBrk="0" hangingPunct="0">
                        <a:lnSpc>
                          <a:spcPct val="100000"/>
                        </a:lnSpc>
                        <a:spcBef>
                          <a:spcPct val="20000"/>
                        </a:spcBef>
                        <a:spcAft>
                          <a:spcPct val="0"/>
                        </a:spcAft>
                        <a:buClrTx/>
                        <a:buSzTx/>
                        <a:buFontTx/>
                        <a:buChar char="•"/>
                        <a:tabLst/>
                      </a:pPr>
                      <a:r>
                        <a:rPr kumimoji="0" lang="en-GB" sz="1800" b="0" i="0" u="none" strike="noStrike" cap="none" normalizeH="0" baseline="0" dirty="0" smtClean="0">
                          <a:ln>
                            <a:noFill/>
                          </a:ln>
                          <a:solidFill>
                            <a:schemeClr val="tx1"/>
                          </a:solidFill>
                          <a:effectLst/>
                          <a:latin typeface="Arial" charset="0"/>
                        </a:rPr>
                        <a:t>Push them to keep learning.</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763713">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Arial" charset="0"/>
                        </a:rPr>
                        <a:t>DON’T:</a:t>
                      </a:r>
                    </a:p>
                    <a:p>
                      <a:pPr marL="0" marR="0" lvl="0" indent="0" algn="l" defTabSz="914400" rtl="0" eaLnBrk="0" fontAlgn="base" latinLnBrk="0" hangingPunct="0">
                        <a:lnSpc>
                          <a:spcPct val="100000"/>
                        </a:lnSpc>
                        <a:spcBef>
                          <a:spcPct val="20000"/>
                        </a:spcBef>
                        <a:spcAft>
                          <a:spcPct val="0"/>
                        </a:spcAft>
                        <a:buClrTx/>
                        <a:buSzTx/>
                        <a:buFontTx/>
                        <a:buChar char="•"/>
                        <a:tabLst/>
                      </a:pPr>
                      <a:r>
                        <a:rPr kumimoji="0" lang="en-US" sz="1800" b="0" i="0" u="none" strike="noStrike" cap="none" normalizeH="0" baseline="0" smtClean="0">
                          <a:ln>
                            <a:noFill/>
                          </a:ln>
                          <a:solidFill>
                            <a:schemeClr val="tx1"/>
                          </a:solidFill>
                          <a:effectLst/>
                          <a:latin typeface="Arial" charset="0"/>
                        </a:rPr>
                        <a:t>Try to underplay the challenge</a:t>
                      </a:r>
                    </a:p>
                    <a:p>
                      <a:pPr marL="0" marR="0" lvl="0" indent="0" algn="l" defTabSz="914400" rtl="0" eaLnBrk="0" fontAlgn="base" latinLnBrk="0" hangingPunct="0">
                        <a:lnSpc>
                          <a:spcPct val="100000"/>
                        </a:lnSpc>
                        <a:spcBef>
                          <a:spcPct val="20000"/>
                        </a:spcBef>
                        <a:spcAft>
                          <a:spcPct val="0"/>
                        </a:spcAft>
                        <a:buClrTx/>
                        <a:buSzTx/>
                        <a:buFontTx/>
                        <a:buChar char="•"/>
                        <a:tabLst/>
                      </a:pPr>
                      <a:r>
                        <a:rPr kumimoji="0" lang="en-US" sz="1800" b="0" i="0" u="none" strike="noStrike" cap="none" normalizeH="0" baseline="0" smtClean="0">
                          <a:ln>
                            <a:noFill/>
                          </a:ln>
                          <a:solidFill>
                            <a:schemeClr val="tx1"/>
                          </a:solidFill>
                          <a:effectLst/>
                          <a:latin typeface="Arial" charset="0"/>
                        </a:rPr>
                        <a:t>View questions as an implied challenge</a:t>
                      </a:r>
                    </a:p>
                    <a:p>
                      <a:pPr marL="0" marR="0" lvl="0" indent="0" algn="l" defTabSz="914400" rtl="0" eaLnBrk="0" fontAlgn="base" latinLnBrk="0" hangingPunct="0">
                        <a:lnSpc>
                          <a:spcPct val="100000"/>
                        </a:lnSpc>
                        <a:spcBef>
                          <a:spcPct val="2000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136508285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851685701"/>
              </p:ext>
            </p:extLst>
          </p:nvPr>
        </p:nvGraphicFramePr>
        <p:xfrm>
          <a:off x="0" y="-20782"/>
          <a:ext cx="8763000" cy="6324600"/>
        </p:xfrm>
        <a:graphic>
          <a:graphicData uri="http://schemas.openxmlformats.org/drawingml/2006/chart">
            <c:chart xmlns:c="http://schemas.openxmlformats.org/drawingml/2006/chart" xmlns:r="http://schemas.openxmlformats.org/officeDocument/2006/relationships" r:id="rId2"/>
          </a:graphicData>
        </a:graphic>
      </p:graphicFrame>
      <p:sp>
        <p:nvSpPr>
          <p:cNvPr id="6" name="TextBox 5"/>
          <p:cNvSpPr txBox="1"/>
          <p:nvPr/>
        </p:nvSpPr>
        <p:spPr>
          <a:xfrm>
            <a:off x="3657600" y="1219200"/>
            <a:ext cx="607860" cy="769441"/>
          </a:xfrm>
          <a:prstGeom prst="rect">
            <a:avLst/>
          </a:prstGeom>
          <a:noFill/>
        </p:spPr>
        <p:txBody>
          <a:bodyPr wrap="none" rtlCol="0">
            <a:spAutoFit/>
          </a:bodyPr>
          <a:lstStyle/>
          <a:p>
            <a:pPr algn="ctr"/>
            <a:r>
              <a:rPr lang="en-US" sz="4400" b="1" dirty="0" smtClean="0"/>
              <a:t>D</a:t>
            </a:r>
            <a:endParaRPr lang="en-US" sz="4400" b="1" dirty="0"/>
          </a:p>
        </p:txBody>
      </p:sp>
    </p:spTree>
    <p:extLst>
      <p:ext uri="{BB962C8B-B14F-4D97-AF65-F5344CB8AC3E}">
        <p14:creationId xmlns:p14="http://schemas.microsoft.com/office/powerpoint/2010/main" val="33695159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2259" name="Rectangle 3"/>
          <p:cNvSpPr>
            <a:spLocks noChangeArrowheads="1"/>
          </p:cNvSpPr>
          <p:nvPr/>
        </p:nvSpPr>
        <p:spPr bwMode="auto">
          <a:xfrm>
            <a:off x="5438775" y="5695950"/>
            <a:ext cx="528638" cy="161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1" hangingPunct="1"/>
            <a:r>
              <a:rPr lang="en-US" sz="900" b="1">
                <a:solidFill>
                  <a:srgbClr val="FFFFFF"/>
                </a:solidFill>
                <a:latin typeface="Arial" charset="0"/>
              </a:rPr>
              <a:t>Gen "X"</a:t>
            </a:r>
            <a:endParaRPr lang="en-US" sz="3600">
              <a:effectLst>
                <a:outerShdw blurRad="38100" dist="38100" dir="2700000" algn="tl">
                  <a:srgbClr val="C0C0C0"/>
                </a:outerShdw>
              </a:effectLst>
              <a:latin typeface="Arial" charset="0"/>
            </a:endParaRPr>
          </a:p>
        </p:txBody>
      </p:sp>
      <p:sp>
        <p:nvSpPr>
          <p:cNvPr id="352260" name="Freeform 4"/>
          <p:cNvSpPr>
            <a:spLocks/>
          </p:cNvSpPr>
          <p:nvPr/>
        </p:nvSpPr>
        <p:spPr bwMode="auto">
          <a:xfrm>
            <a:off x="3290888" y="5505450"/>
            <a:ext cx="673100" cy="28575"/>
          </a:xfrm>
          <a:custGeom>
            <a:avLst/>
            <a:gdLst>
              <a:gd name="T0" fmla="*/ 0 w 424"/>
              <a:gd name="T1" fmla="*/ 0 h 18"/>
              <a:gd name="T2" fmla="*/ 424 w 424"/>
              <a:gd name="T3" fmla="*/ 18 h 18"/>
              <a:gd name="T4" fmla="*/ 424 w 424"/>
              <a:gd name="T5" fmla="*/ 18 h 18"/>
              <a:gd name="T6" fmla="*/ 0 w 424"/>
              <a:gd name="T7" fmla="*/ 0 h 18"/>
              <a:gd name="T8" fmla="*/ 0 w 424"/>
              <a:gd name="T9" fmla="*/ 0 h 18"/>
            </a:gdLst>
            <a:ahLst/>
            <a:cxnLst>
              <a:cxn ang="0">
                <a:pos x="T0" y="T1"/>
              </a:cxn>
              <a:cxn ang="0">
                <a:pos x="T2" y="T3"/>
              </a:cxn>
              <a:cxn ang="0">
                <a:pos x="T4" y="T5"/>
              </a:cxn>
              <a:cxn ang="0">
                <a:pos x="T6" y="T7"/>
              </a:cxn>
              <a:cxn ang="0">
                <a:pos x="T8" y="T9"/>
              </a:cxn>
            </a:cxnLst>
            <a:rect l="0" t="0" r="r" b="b"/>
            <a:pathLst>
              <a:path w="424" h="18">
                <a:moveTo>
                  <a:pt x="0" y="0"/>
                </a:moveTo>
                <a:lnTo>
                  <a:pt x="424" y="18"/>
                </a:lnTo>
                <a:lnTo>
                  <a:pt x="424" y="18"/>
                </a:lnTo>
                <a:lnTo>
                  <a:pt x="0" y="0"/>
                </a:lnTo>
                <a:lnTo>
                  <a:pt x="0" y="0"/>
                </a:lnTo>
                <a:close/>
              </a:path>
            </a:pathLst>
          </a:custGeom>
          <a:solidFill>
            <a:srgbClr val="000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2261" name="Freeform 5"/>
          <p:cNvSpPr>
            <a:spLocks/>
          </p:cNvSpPr>
          <p:nvPr/>
        </p:nvSpPr>
        <p:spPr bwMode="auto">
          <a:xfrm>
            <a:off x="4310063" y="5553075"/>
            <a:ext cx="671512" cy="28575"/>
          </a:xfrm>
          <a:custGeom>
            <a:avLst/>
            <a:gdLst>
              <a:gd name="T0" fmla="*/ 0 w 423"/>
              <a:gd name="T1" fmla="*/ 0 h 18"/>
              <a:gd name="T2" fmla="*/ 423 w 423"/>
              <a:gd name="T3" fmla="*/ 18 h 18"/>
              <a:gd name="T4" fmla="*/ 423 w 423"/>
              <a:gd name="T5" fmla="*/ 18 h 18"/>
              <a:gd name="T6" fmla="*/ 0 w 423"/>
              <a:gd name="T7" fmla="*/ 0 h 18"/>
              <a:gd name="T8" fmla="*/ 0 w 423"/>
              <a:gd name="T9" fmla="*/ 0 h 18"/>
            </a:gdLst>
            <a:ahLst/>
            <a:cxnLst>
              <a:cxn ang="0">
                <a:pos x="T0" y="T1"/>
              </a:cxn>
              <a:cxn ang="0">
                <a:pos x="T2" y="T3"/>
              </a:cxn>
              <a:cxn ang="0">
                <a:pos x="T4" y="T5"/>
              </a:cxn>
              <a:cxn ang="0">
                <a:pos x="T6" y="T7"/>
              </a:cxn>
              <a:cxn ang="0">
                <a:pos x="T8" y="T9"/>
              </a:cxn>
            </a:cxnLst>
            <a:rect l="0" t="0" r="r" b="b"/>
            <a:pathLst>
              <a:path w="423" h="18">
                <a:moveTo>
                  <a:pt x="0" y="0"/>
                </a:moveTo>
                <a:lnTo>
                  <a:pt x="423" y="18"/>
                </a:lnTo>
                <a:lnTo>
                  <a:pt x="423" y="18"/>
                </a:lnTo>
                <a:lnTo>
                  <a:pt x="0" y="0"/>
                </a:lnTo>
                <a:lnTo>
                  <a:pt x="0" y="0"/>
                </a:lnTo>
                <a:close/>
              </a:path>
            </a:pathLst>
          </a:custGeom>
          <a:solidFill>
            <a:srgbClr val="8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2262" name="Freeform 6"/>
          <p:cNvSpPr>
            <a:spLocks/>
          </p:cNvSpPr>
          <p:nvPr/>
        </p:nvSpPr>
        <p:spPr bwMode="auto">
          <a:xfrm>
            <a:off x="5316538" y="5600700"/>
            <a:ext cx="682625" cy="28575"/>
          </a:xfrm>
          <a:custGeom>
            <a:avLst/>
            <a:gdLst>
              <a:gd name="T0" fmla="*/ 0 w 430"/>
              <a:gd name="T1" fmla="*/ 0 h 18"/>
              <a:gd name="T2" fmla="*/ 430 w 430"/>
              <a:gd name="T3" fmla="*/ 18 h 18"/>
              <a:gd name="T4" fmla="*/ 430 w 430"/>
              <a:gd name="T5" fmla="*/ 18 h 18"/>
              <a:gd name="T6" fmla="*/ 0 w 430"/>
              <a:gd name="T7" fmla="*/ 0 h 18"/>
              <a:gd name="T8" fmla="*/ 0 w 430"/>
              <a:gd name="T9" fmla="*/ 0 h 18"/>
            </a:gdLst>
            <a:ahLst/>
            <a:cxnLst>
              <a:cxn ang="0">
                <a:pos x="T0" y="T1"/>
              </a:cxn>
              <a:cxn ang="0">
                <a:pos x="T2" y="T3"/>
              </a:cxn>
              <a:cxn ang="0">
                <a:pos x="T4" y="T5"/>
              </a:cxn>
              <a:cxn ang="0">
                <a:pos x="T6" y="T7"/>
              </a:cxn>
              <a:cxn ang="0">
                <a:pos x="T8" y="T9"/>
              </a:cxn>
            </a:cxnLst>
            <a:rect l="0" t="0" r="r" b="b"/>
            <a:pathLst>
              <a:path w="430" h="18">
                <a:moveTo>
                  <a:pt x="0" y="0"/>
                </a:moveTo>
                <a:lnTo>
                  <a:pt x="430" y="18"/>
                </a:lnTo>
                <a:lnTo>
                  <a:pt x="430" y="18"/>
                </a:lnTo>
                <a:lnTo>
                  <a:pt x="0" y="0"/>
                </a:lnTo>
                <a:lnTo>
                  <a:pt x="0" y="0"/>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2263" name="Freeform 7"/>
          <p:cNvSpPr>
            <a:spLocks/>
          </p:cNvSpPr>
          <p:nvPr/>
        </p:nvSpPr>
        <p:spPr bwMode="auto">
          <a:xfrm>
            <a:off x="6345238" y="5648325"/>
            <a:ext cx="682625" cy="28575"/>
          </a:xfrm>
          <a:custGeom>
            <a:avLst/>
            <a:gdLst>
              <a:gd name="T0" fmla="*/ 0 w 430"/>
              <a:gd name="T1" fmla="*/ 0 h 18"/>
              <a:gd name="T2" fmla="*/ 430 w 430"/>
              <a:gd name="T3" fmla="*/ 18 h 18"/>
              <a:gd name="T4" fmla="*/ 430 w 430"/>
              <a:gd name="T5" fmla="*/ 18 h 18"/>
              <a:gd name="T6" fmla="*/ 0 w 430"/>
              <a:gd name="T7" fmla="*/ 0 h 18"/>
              <a:gd name="T8" fmla="*/ 0 w 430"/>
              <a:gd name="T9" fmla="*/ 0 h 18"/>
            </a:gdLst>
            <a:ahLst/>
            <a:cxnLst>
              <a:cxn ang="0">
                <a:pos x="T0" y="T1"/>
              </a:cxn>
              <a:cxn ang="0">
                <a:pos x="T2" y="T3"/>
              </a:cxn>
              <a:cxn ang="0">
                <a:pos x="T4" y="T5"/>
              </a:cxn>
              <a:cxn ang="0">
                <a:pos x="T6" y="T7"/>
              </a:cxn>
              <a:cxn ang="0">
                <a:pos x="T8" y="T9"/>
              </a:cxn>
            </a:cxnLst>
            <a:rect l="0" t="0" r="r" b="b"/>
            <a:pathLst>
              <a:path w="430" h="18">
                <a:moveTo>
                  <a:pt x="0" y="0"/>
                </a:moveTo>
                <a:lnTo>
                  <a:pt x="430" y="18"/>
                </a:lnTo>
                <a:lnTo>
                  <a:pt x="430" y="18"/>
                </a:lnTo>
                <a:lnTo>
                  <a:pt x="0" y="0"/>
                </a:lnTo>
                <a:lnTo>
                  <a:pt x="0" y="0"/>
                </a:lnTo>
                <a:close/>
              </a:path>
            </a:pathLst>
          </a:custGeom>
          <a:solidFill>
            <a:srgbClr val="004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2264" name="Line 8"/>
          <p:cNvSpPr>
            <a:spLocks noChangeShapeType="1"/>
          </p:cNvSpPr>
          <p:nvPr/>
        </p:nvSpPr>
        <p:spPr bwMode="auto">
          <a:xfrm flipH="1">
            <a:off x="3078163" y="5495925"/>
            <a:ext cx="50800" cy="1588"/>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2265" name="Line 9"/>
          <p:cNvSpPr>
            <a:spLocks noChangeShapeType="1"/>
          </p:cNvSpPr>
          <p:nvPr/>
        </p:nvSpPr>
        <p:spPr bwMode="auto">
          <a:xfrm flipH="1">
            <a:off x="3067050" y="4800600"/>
            <a:ext cx="50800" cy="1588"/>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2266" name="Line 10"/>
          <p:cNvSpPr>
            <a:spLocks noChangeShapeType="1"/>
          </p:cNvSpPr>
          <p:nvPr/>
        </p:nvSpPr>
        <p:spPr bwMode="auto">
          <a:xfrm flipH="1">
            <a:off x="3057525" y="4105275"/>
            <a:ext cx="50800" cy="1588"/>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2267" name="Line 11"/>
          <p:cNvSpPr>
            <a:spLocks noChangeShapeType="1"/>
          </p:cNvSpPr>
          <p:nvPr/>
        </p:nvSpPr>
        <p:spPr bwMode="auto">
          <a:xfrm flipH="1">
            <a:off x="3057525" y="3400425"/>
            <a:ext cx="50800" cy="1588"/>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2268" name="Line 12"/>
          <p:cNvSpPr>
            <a:spLocks noChangeShapeType="1"/>
          </p:cNvSpPr>
          <p:nvPr/>
        </p:nvSpPr>
        <p:spPr bwMode="auto">
          <a:xfrm flipH="1">
            <a:off x="3048000" y="2695575"/>
            <a:ext cx="50800" cy="1588"/>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2269" name="Rectangle 13"/>
          <p:cNvSpPr>
            <a:spLocks noChangeArrowheads="1"/>
          </p:cNvSpPr>
          <p:nvPr/>
        </p:nvSpPr>
        <p:spPr bwMode="auto">
          <a:xfrm>
            <a:off x="-1" y="381000"/>
            <a:ext cx="8874919"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lang="en-GB" sz="2400" b="1" dirty="0">
                <a:solidFill>
                  <a:srgbClr val="00CC00"/>
                </a:solidFill>
              </a:rPr>
              <a:t>Workplace strategies for </a:t>
            </a:r>
            <a:r>
              <a:rPr lang="en-GB" sz="2400" b="1" dirty="0" smtClean="0">
                <a:solidFill>
                  <a:srgbClr val="00CC00"/>
                </a:solidFill>
              </a:rPr>
              <a:t>coaching/managing</a:t>
            </a:r>
            <a:r>
              <a:rPr lang="en-GB" sz="2400" dirty="0" smtClean="0"/>
              <a:t> </a:t>
            </a:r>
            <a:r>
              <a:rPr lang="en-GB" sz="2400" b="1" dirty="0" err="1">
                <a:solidFill>
                  <a:srgbClr val="00CC00"/>
                </a:solidFill>
                <a:latin typeface="Arial" charset="0"/>
              </a:rPr>
              <a:t>Millennials</a:t>
            </a:r>
            <a:endParaRPr lang="en-GB" sz="2400" b="1" dirty="0">
              <a:solidFill>
                <a:srgbClr val="00CC00"/>
              </a:solidFill>
              <a:latin typeface="Arial" charset="0"/>
            </a:endParaRPr>
          </a:p>
          <a:p>
            <a:pPr algn="ctr"/>
            <a:endParaRPr lang="en-GB" sz="1800" dirty="0">
              <a:latin typeface="Arial" charset="0"/>
            </a:endParaRPr>
          </a:p>
        </p:txBody>
      </p:sp>
      <p:sp>
        <p:nvSpPr>
          <p:cNvPr id="352271" name="Rectangle 15"/>
          <p:cNvSpPr>
            <a:spLocks noChangeArrowheads="1"/>
          </p:cNvSpPr>
          <p:nvPr/>
        </p:nvSpPr>
        <p:spPr bwMode="auto">
          <a:xfrm>
            <a:off x="415636" y="1261705"/>
            <a:ext cx="84010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CA" sz="1800" b="1" dirty="0">
                <a:solidFill>
                  <a:srgbClr val="00CC00"/>
                </a:solidFill>
                <a:latin typeface="Arial" charset="0"/>
              </a:rPr>
              <a:t>Strengths on the Job:</a:t>
            </a:r>
            <a:r>
              <a:rPr lang="en-CA" sz="1800" b="1" dirty="0">
                <a:latin typeface="Arial" charset="0"/>
              </a:rPr>
              <a:t> team oriented and resilient-busy, stressed, ambitious</a:t>
            </a:r>
            <a:endParaRPr lang="en-US" sz="1800" b="1" dirty="0">
              <a:latin typeface="Arial" charset="0"/>
            </a:endParaRPr>
          </a:p>
        </p:txBody>
      </p:sp>
      <p:sp>
        <p:nvSpPr>
          <p:cNvPr id="352272" name="Text Box 16"/>
          <p:cNvSpPr txBox="1">
            <a:spLocks noChangeArrowheads="1"/>
          </p:cNvSpPr>
          <p:nvPr/>
        </p:nvSpPr>
        <p:spPr bwMode="auto">
          <a:xfrm>
            <a:off x="898525" y="1795463"/>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a:p>
        </p:txBody>
      </p:sp>
      <p:graphicFrame>
        <p:nvGraphicFramePr>
          <p:cNvPr id="352297" name="Group 41"/>
          <p:cNvGraphicFramePr>
            <a:graphicFrameLocks noGrp="1"/>
          </p:cNvGraphicFramePr>
          <p:nvPr>
            <p:ph/>
            <p:extLst>
              <p:ext uri="{D42A27DB-BD31-4B8C-83A1-F6EECF244321}">
                <p14:modId xmlns:p14="http://schemas.microsoft.com/office/powerpoint/2010/main" val="3131522688"/>
              </p:ext>
            </p:extLst>
          </p:nvPr>
        </p:nvGraphicFramePr>
        <p:xfrm>
          <a:off x="990600" y="1795463"/>
          <a:ext cx="7772400" cy="4954334"/>
        </p:xfrm>
        <a:graphic>
          <a:graphicData uri="http://schemas.openxmlformats.org/drawingml/2006/table">
            <a:tbl>
              <a:tblPr/>
              <a:tblGrid>
                <a:gridCol w="7772400"/>
              </a:tblGrid>
              <a:tr h="213360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Arial" charset="0"/>
                        </a:rPr>
                        <a:t>DO: </a:t>
                      </a:r>
                    </a:p>
                    <a:p>
                      <a:pPr marL="0" marR="0" lvl="0" indent="0" algn="l" defTabSz="914400" rtl="0" eaLnBrk="0" fontAlgn="base" latinLnBrk="0" hangingPunct="0">
                        <a:lnSpc>
                          <a:spcPct val="100000"/>
                        </a:lnSpc>
                        <a:spcBef>
                          <a:spcPct val="20000"/>
                        </a:spcBef>
                        <a:spcAft>
                          <a:spcPct val="0"/>
                        </a:spcAft>
                        <a:buClrTx/>
                        <a:buSzTx/>
                        <a:buFontTx/>
                        <a:buChar char="•"/>
                        <a:tabLst/>
                      </a:pPr>
                      <a:r>
                        <a:rPr kumimoji="0" lang="en-US" sz="1800" b="0" i="0" u="none" strike="noStrike" cap="none" normalizeH="0" baseline="0" smtClean="0">
                          <a:ln>
                            <a:noFill/>
                          </a:ln>
                          <a:solidFill>
                            <a:schemeClr val="tx1"/>
                          </a:solidFill>
                          <a:effectLst/>
                          <a:latin typeface="Arial" charset="0"/>
                        </a:rPr>
                        <a:t> </a:t>
                      </a:r>
                      <a:r>
                        <a:rPr kumimoji="0" lang="en-GB" sz="1800" b="0" i="0" u="none" strike="noStrike" cap="none" normalizeH="0" baseline="0" smtClean="0">
                          <a:ln>
                            <a:noFill/>
                          </a:ln>
                          <a:solidFill>
                            <a:schemeClr val="tx1"/>
                          </a:solidFill>
                          <a:effectLst/>
                          <a:latin typeface="Arial" charset="0"/>
                        </a:rPr>
                        <a:t>Provide timely feedback.</a:t>
                      </a:r>
                      <a:endParaRPr kumimoji="0" lang="en-US" sz="1800" b="0" i="0" u="none" strike="noStrike" cap="none" normalizeH="0" baseline="0" smtClean="0">
                        <a:ln>
                          <a:noFill/>
                        </a:ln>
                        <a:solidFill>
                          <a:schemeClr val="tx1"/>
                        </a:solidFill>
                        <a:effectLst/>
                        <a:latin typeface="Arial" charset="0"/>
                      </a:endParaRPr>
                    </a:p>
                    <a:p>
                      <a:pPr marL="0" marR="0" lvl="0" indent="0" algn="l" defTabSz="914400" rtl="0" eaLnBrk="0" fontAlgn="base" latinLnBrk="0" hangingPunct="0">
                        <a:lnSpc>
                          <a:spcPct val="100000"/>
                        </a:lnSpc>
                        <a:spcBef>
                          <a:spcPct val="20000"/>
                        </a:spcBef>
                        <a:spcAft>
                          <a:spcPct val="0"/>
                        </a:spcAft>
                        <a:buClrTx/>
                        <a:buSzTx/>
                        <a:buFontTx/>
                        <a:buChar char="•"/>
                        <a:tabLst/>
                      </a:pPr>
                      <a:r>
                        <a:rPr kumimoji="0" lang="en-US" sz="1800" b="0" i="0" u="none" strike="noStrike" cap="none" normalizeH="0" baseline="0" smtClean="0">
                          <a:ln>
                            <a:noFill/>
                          </a:ln>
                          <a:solidFill>
                            <a:schemeClr val="tx1"/>
                          </a:solidFill>
                          <a:effectLst/>
                          <a:latin typeface="Arial" charset="0"/>
                        </a:rPr>
                        <a:t>Offer peer-level examples.</a:t>
                      </a:r>
                    </a:p>
                    <a:p>
                      <a:pPr marL="0" marR="0" lvl="0" indent="0" algn="l" defTabSz="914400" rtl="0" eaLnBrk="0" fontAlgn="base" latinLnBrk="0" hangingPunct="0">
                        <a:lnSpc>
                          <a:spcPct val="100000"/>
                        </a:lnSpc>
                        <a:spcBef>
                          <a:spcPct val="20000"/>
                        </a:spcBef>
                        <a:spcAft>
                          <a:spcPct val="0"/>
                        </a:spcAft>
                        <a:buClrTx/>
                        <a:buSzTx/>
                        <a:buFontTx/>
                        <a:buChar char="•"/>
                        <a:tabLst/>
                      </a:pPr>
                      <a:r>
                        <a:rPr kumimoji="0" lang="en-US" sz="1800" b="0" i="0" u="none" strike="noStrike" cap="none" normalizeH="0" baseline="0" smtClean="0">
                          <a:ln>
                            <a:noFill/>
                          </a:ln>
                          <a:solidFill>
                            <a:schemeClr val="tx1"/>
                          </a:solidFill>
                          <a:effectLst/>
                          <a:latin typeface="Arial" charset="0"/>
                        </a:rPr>
                        <a:t>Spend time providing information and guidance.</a:t>
                      </a:r>
                    </a:p>
                    <a:p>
                      <a:pPr marL="0" marR="0" lvl="0" indent="0" algn="l" defTabSz="914400" rtl="0" eaLnBrk="0" fontAlgn="base" latinLnBrk="0" hangingPunct="0">
                        <a:lnSpc>
                          <a:spcPct val="100000"/>
                        </a:lnSpc>
                        <a:spcBef>
                          <a:spcPct val="20000"/>
                        </a:spcBef>
                        <a:spcAft>
                          <a:spcPct val="0"/>
                        </a:spcAft>
                        <a:buClrTx/>
                        <a:buSzTx/>
                        <a:buFontTx/>
                        <a:buChar char="•"/>
                        <a:tabLst/>
                      </a:pPr>
                      <a:r>
                        <a:rPr kumimoji="0" lang="en-US" sz="1800" b="0" i="0" u="none" strike="noStrike" cap="none" normalizeH="0" baseline="0" smtClean="0">
                          <a:ln>
                            <a:noFill/>
                          </a:ln>
                          <a:solidFill>
                            <a:schemeClr val="tx1"/>
                          </a:solidFill>
                          <a:effectLst/>
                          <a:latin typeface="Arial" charset="0"/>
                        </a:rPr>
                        <a:t>Be impressed with their decisions.</a:t>
                      </a:r>
                    </a:p>
                    <a:p>
                      <a:pPr marL="0" marR="0" lvl="0" indent="0" algn="l" defTabSz="914400" rtl="0" eaLnBrk="0" fontAlgn="base" latinLnBrk="0" hangingPunct="0">
                        <a:lnSpc>
                          <a:spcPct val="100000"/>
                        </a:lnSpc>
                        <a:spcBef>
                          <a:spcPct val="20000"/>
                        </a:spcBef>
                        <a:spcAft>
                          <a:spcPct val="0"/>
                        </a:spcAft>
                        <a:buClrTx/>
                        <a:buSzTx/>
                        <a:buFontTx/>
                        <a:buChar char="•"/>
                        <a:tabLst/>
                      </a:pPr>
                      <a:r>
                        <a:rPr kumimoji="0" lang="en-GB" sz="1800" b="0" i="0" u="none" strike="noStrike" cap="none" normalizeH="0" baseline="0" smtClean="0">
                          <a:ln>
                            <a:noFill/>
                          </a:ln>
                          <a:solidFill>
                            <a:schemeClr val="tx1"/>
                          </a:solidFill>
                          <a:effectLst/>
                          <a:latin typeface="Arial" charset="0"/>
                        </a:rPr>
                        <a:t>Challenge them.</a:t>
                      </a:r>
                    </a:p>
                    <a:p>
                      <a:pPr marL="0" marR="0" lvl="0" indent="0" algn="l" defTabSz="914400" rtl="0" eaLnBrk="0" fontAlgn="base" latinLnBrk="0" hangingPunct="0">
                        <a:lnSpc>
                          <a:spcPct val="100000"/>
                        </a:lnSpc>
                        <a:spcBef>
                          <a:spcPct val="20000"/>
                        </a:spcBef>
                        <a:spcAft>
                          <a:spcPct val="0"/>
                        </a:spcAft>
                        <a:buClrTx/>
                        <a:buSzTx/>
                        <a:buFontTx/>
                        <a:buChar char="•"/>
                        <a:tabLst/>
                      </a:pPr>
                      <a:r>
                        <a:rPr kumimoji="0" lang="en-GB" sz="1800" b="0" i="0" u="none" strike="noStrike" cap="none" normalizeH="0" baseline="0" smtClean="0">
                          <a:ln>
                            <a:noFill/>
                          </a:ln>
                          <a:solidFill>
                            <a:schemeClr val="tx1"/>
                          </a:solidFill>
                          <a:effectLst/>
                          <a:latin typeface="Arial" charset="0"/>
                        </a:rPr>
                        <a:t>Ask them their opinion</a:t>
                      </a:r>
                      <a:r>
                        <a:rPr kumimoji="0" lang="en-GB" sz="1600" b="1" i="0" u="none" strike="noStrike" cap="none" normalizeH="0" baseline="0" smtClean="0">
                          <a:ln>
                            <a:noFill/>
                          </a:ln>
                          <a:solidFill>
                            <a:schemeClr val="tx1"/>
                          </a:solidFill>
                          <a:effectLst/>
                          <a:latin typeface="Arial" charset="0"/>
                        </a:rPr>
                        <a:t>.</a:t>
                      </a:r>
                    </a:p>
                    <a:p>
                      <a:pPr marL="0" marR="0" lvl="0" indent="0" algn="l" defTabSz="914400" rtl="0" eaLnBrk="0" fontAlgn="base" latinLnBrk="0" hangingPunct="0">
                        <a:lnSpc>
                          <a:spcPct val="100000"/>
                        </a:lnSpc>
                        <a:spcBef>
                          <a:spcPct val="20000"/>
                        </a:spcBef>
                        <a:spcAft>
                          <a:spcPct val="0"/>
                        </a:spcAft>
                        <a:buClrTx/>
                        <a:buSzTx/>
                        <a:buFontTx/>
                        <a:buChar char="•"/>
                        <a:tabLst/>
                      </a:pPr>
                      <a:r>
                        <a:rPr kumimoji="0" lang="en-GB" sz="1800" b="0" i="0" u="none" strike="noStrike" cap="none" normalizeH="0" baseline="0" smtClean="0">
                          <a:ln>
                            <a:noFill/>
                          </a:ln>
                          <a:solidFill>
                            <a:schemeClr val="tx1"/>
                          </a:solidFill>
                          <a:effectLst/>
                          <a:latin typeface="Arial" charset="0"/>
                        </a:rPr>
                        <a:t>Find them a mentor</a:t>
                      </a:r>
                      <a:r>
                        <a:rPr kumimoji="0" lang="en-GB" sz="1600" b="1" i="0" u="none" strike="noStrike" cap="none" normalizeH="0" baseline="0" smtClean="0">
                          <a:ln>
                            <a:noFill/>
                          </a:ln>
                          <a:solidFill>
                            <a:schemeClr val="tx1"/>
                          </a:solidFill>
                          <a:effectLst/>
                          <a:latin typeface="Arial" charset="0"/>
                        </a:rPr>
                        <a:t>.</a:t>
                      </a:r>
                    </a:p>
                    <a:p>
                      <a:pPr marL="0" marR="0" lvl="0" indent="0" algn="l" defTabSz="914400" rtl="0" eaLnBrk="0" fontAlgn="base" latinLnBrk="0" hangingPunct="0">
                        <a:lnSpc>
                          <a:spcPct val="100000"/>
                        </a:lnSpc>
                        <a:spcBef>
                          <a:spcPct val="20000"/>
                        </a:spcBef>
                        <a:spcAft>
                          <a:spcPct val="0"/>
                        </a:spcAft>
                        <a:buClrTx/>
                        <a:buSzTx/>
                        <a:buFontTx/>
                        <a:buChar char="•"/>
                        <a:tabLst/>
                      </a:pPr>
                      <a:r>
                        <a:rPr kumimoji="0" lang="en-GB" sz="1800" b="0" i="0" u="none" strike="noStrike" cap="none" normalizeH="0" baseline="0" smtClean="0">
                          <a:ln>
                            <a:noFill/>
                          </a:ln>
                          <a:solidFill>
                            <a:schemeClr val="tx1"/>
                          </a:solidFill>
                          <a:effectLst/>
                          <a:latin typeface="Arial" charset="0"/>
                        </a:rPr>
                        <a:t>Demonstrate personal relevance</a:t>
                      </a:r>
                    </a:p>
                    <a:p>
                      <a:pPr marL="0" marR="0" lvl="0" indent="0" algn="l" defTabSz="914400" rtl="0" eaLnBrk="0" fontAlgn="base" latinLnBrk="0" hangingPunct="0">
                        <a:lnSpc>
                          <a:spcPct val="100000"/>
                        </a:lnSpc>
                        <a:spcBef>
                          <a:spcPct val="2000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595438">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000" b="0" i="0" u="none" strike="noStrike" cap="none" normalizeH="0" baseline="0" dirty="0" smtClean="0">
                          <a:ln>
                            <a:noFill/>
                          </a:ln>
                          <a:solidFill>
                            <a:schemeClr val="tx1"/>
                          </a:solidFill>
                          <a:effectLst/>
                          <a:latin typeface="Arial" charset="0"/>
                        </a:rPr>
                        <a:t>DON’T:</a:t>
                      </a:r>
                    </a:p>
                    <a:p>
                      <a:pPr marL="0" marR="0" lvl="0" indent="0" algn="l" defTabSz="914400" rtl="0" eaLnBrk="0" fontAlgn="base" latinLnBrk="0" hangingPunct="0">
                        <a:lnSpc>
                          <a:spcPct val="100000"/>
                        </a:lnSpc>
                        <a:spcBef>
                          <a:spcPct val="20000"/>
                        </a:spcBef>
                        <a:spcAft>
                          <a:spcPct val="0"/>
                        </a:spcAft>
                        <a:buClrTx/>
                        <a:buSzTx/>
                        <a:buFontTx/>
                        <a:buChar char="•"/>
                        <a:tabLst/>
                      </a:pPr>
                      <a:r>
                        <a:rPr kumimoji="0" lang="en-US" sz="1800" b="0" i="0" u="none" strike="noStrike" cap="none" normalizeH="0" baseline="0" dirty="0" smtClean="0">
                          <a:ln>
                            <a:noFill/>
                          </a:ln>
                          <a:solidFill>
                            <a:schemeClr val="tx1"/>
                          </a:solidFill>
                          <a:effectLst/>
                          <a:latin typeface="Arial" charset="0"/>
                        </a:rPr>
                        <a:t>Create a stressful environment</a:t>
                      </a:r>
                    </a:p>
                    <a:p>
                      <a:pPr marL="0" marR="0" lvl="0" indent="0" algn="l" defTabSz="914400" rtl="0" eaLnBrk="0" fontAlgn="base" latinLnBrk="0" hangingPunct="0">
                        <a:lnSpc>
                          <a:spcPct val="100000"/>
                        </a:lnSpc>
                        <a:spcBef>
                          <a:spcPct val="20000"/>
                        </a:spcBef>
                        <a:spcAft>
                          <a:spcPct val="0"/>
                        </a:spcAft>
                        <a:buClrTx/>
                        <a:buSzTx/>
                        <a:buFontTx/>
                        <a:buChar char="•"/>
                        <a:tabLst/>
                      </a:pPr>
                      <a:r>
                        <a:rPr kumimoji="0" lang="en-US" sz="1800" b="0" i="0" u="none" strike="noStrike" cap="none" normalizeH="0" baseline="0" dirty="0" smtClean="0">
                          <a:ln>
                            <a:noFill/>
                          </a:ln>
                          <a:solidFill>
                            <a:schemeClr val="tx1"/>
                          </a:solidFill>
                          <a:effectLst/>
                          <a:latin typeface="Arial" charset="0"/>
                        </a:rPr>
                        <a:t>Forget the importance of the individual</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103410103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pPr algn="ctr"/>
            <a:r>
              <a:rPr lang="en-US" dirty="0"/>
              <a:t>“Me” Chart</a:t>
            </a:r>
          </a:p>
        </p:txBody>
      </p:sp>
      <p:sp>
        <p:nvSpPr>
          <p:cNvPr id="13316" name="Oval 4"/>
          <p:cNvSpPr>
            <a:spLocks noChangeArrowheads="1"/>
          </p:cNvSpPr>
          <p:nvPr/>
        </p:nvSpPr>
        <p:spPr bwMode="auto">
          <a:xfrm>
            <a:off x="3581400" y="2286000"/>
            <a:ext cx="2667000" cy="36576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317" name="Line 5"/>
          <p:cNvSpPr>
            <a:spLocks noChangeShapeType="1"/>
          </p:cNvSpPr>
          <p:nvPr/>
        </p:nvSpPr>
        <p:spPr bwMode="auto">
          <a:xfrm flipV="1">
            <a:off x="6248400" y="2819400"/>
            <a:ext cx="1295400" cy="11430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318" name="Line 6"/>
          <p:cNvSpPr>
            <a:spLocks noChangeShapeType="1"/>
          </p:cNvSpPr>
          <p:nvPr/>
        </p:nvSpPr>
        <p:spPr bwMode="auto">
          <a:xfrm flipV="1">
            <a:off x="4876800" y="1676400"/>
            <a:ext cx="0" cy="6096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319" name="Line 7"/>
          <p:cNvSpPr>
            <a:spLocks noChangeShapeType="1"/>
          </p:cNvSpPr>
          <p:nvPr/>
        </p:nvSpPr>
        <p:spPr bwMode="auto">
          <a:xfrm flipH="1" flipV="1">
            <a:off x="2057400" y="2667000"/>
            <a:ext cx="1524000" cy="11430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320" name="Line 8"/>
          <p:cNvSpPr>
            <a:spLocks noChangeShapeType="1"/>
          </p:cNvSpPr>
          <p:nvPr/>
        </p:nvSpPr>
        <p:spPr bwMode="auto">
          <a:xfrm>
            <a:off x="6248400" y="4343400"/>
            <a:ext cx="533400" cy="762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321" name="Line 9"/>
          <p:cNvSpPr>
            <a:spLocks noChangeShapeType="1"/>
          </p:cNvSpPr>
          <p:nvPr/>
        </p:nvSpPr>
        <p:spPr bwMode="auto">
          <a:xfrm>
            <a:off x="6019800" y="5105400"/>
            <a:ext cx="838200" cy="8382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322" name="Line 10"/>
          <p:cNvSpPr>
            <a:spLocks noChangeShapeType="1"/>
          </p:cNvSpPr>
          <p:nvPr/>
        </p:nvSpPr>
        <p:spPr bwMode="auto">
          <a:xfrm flipH="1" flipV="1">
            <a:off x="3581400" y="1981200"/>
            <a:ext cx="457200" cy="7620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323" name="Line 11"/>
          <p:cNvSpPr>
            <a:spLocks noChangeShapeType="1"/>
          </p:cNvSpPr>
          <p:nvPr/>
        </p:nvSpPr>
        <p:spPr bwMode="auto">
          <a:xfrm flipH="1" flipV="1">
            <a:off x="1981200" y="3733800"/>
            <a:ext cx="1600200" cy="533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324" name="Line 12"/>
          <p:cNvSpPr>
            <a:spLocks noChangeShapeType="1"/>
          </p:cNvSpPr>
          <p:nvPr/>
        </p:nvSpPr>
        <p:spPr bwMode="auto">
          <a:xfrm flipH="1">
            <a:off x="2743200" y="4724400"/>
            <a:ext cx="914400" cy="6096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325" name="Line 13"/>
          <p:cNvSpPr>
            <a:spLocks noChangeShapeType="1"/>
          </p:cNvSpPr>
          <p:nvPr/>
        </p:nvSpPr>
        <p:spPr bwMode="auto">
          <a:xfrm flipH="1">
            <a:off x="3581400" y="5867400"/>
            <a:ext cx="914400" cy="762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326" name="Line 14"/>
          <p:cNvSpPr>
            <a:spLocks noChangeShapeType="1"/>
          </p:cNvSpPr>
          <p:nvPr/>
        </p:nvSpPr>
        <p:spPr bwMode="auto">
          <a:xfrm flipV="1">
            <a:off x="5715000" y="1905000"/>
            <a:ext cx="1143000" cy="7620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327" name="Rectangle 15"/>
          <p:cNvSpPr>
            <a:spLocks noChangeArrowheads="1"/>
          </p:cNvSpPr>
          <p:nvPr/>
        </p:nvSpPr>
        <p:spPr bwMode="auto">
          <a:xfrm>
            <a:off x="4267200" y="3276600"/>
            <a:ext cx="1219200" cy="12954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3600"/>
              <a:t>ME</a:t>
            </a:r>
          </a:p>
        </p:txBody>
      </p:sp>
    </p:spTree>
    <p:extLst>
      <p:ext uri="{BB962C8B-B14F-4D97-AF65-F5344CB8AC3E}">
        <p14:creationId xmlns:p14="http://schemas.microsoft.com/office/powerpoint/2010/main" val="148090439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609600"/>
            <a:ext cx="7772400" cy="2057400"/>
          </a:xfrm>
        </p:spPr>
        <p:txBody>
          <a:bodyPr>
            <a:noAutofit/>
          </a:bodyPr>
          <a:lstStyle/>
          <a:p>
            <a:r>
              <a:rPr lang="en-US" sz="2800" b="1" dirty="0" smtClean="0"/>
              <a:t>Exclusion</a:t>
            </a:r>
            <a:br>
              <a:rPr lang="en-US" sz="2800" b="1" dirty="0" smtClean="0"/>
            </a:br>
            <a:r>
              <a:rPr lang="en-US" sz="2800" b="1" dirty="0" smtClean="0"/>
              <a:t>not  including  anyone/anything  </a:t>
            </a:r>
            <a:br>
              <a:rPr lang="en-US" sz="2800" b="1" dirty="0" smtClean="0"/>
            </a:br>
            <a:r>
              <a:rPr lang="en-US" sz="2800" b="1" dirty="0" smtClean="0"/>
              <a:t>that  is  “different”</a:t>
            </a:r>
            <a:br>
              <a:rPr lang="en-US" sz="2800" b="1" dirty="0" smtClean="0"/>
            </a:br>
            <a:r>
              <a:rPr lang="en-US" sz="2800" b="1" dirty="0" smtClean="0"/>
              <a:t>using “..isms” as barriers to acceptance:  racism, ageism, sexism, elitism, </a:t>
            </a:r>
            <a:br>
              <a:rPr lang="en-US" sz="2800" b="1" dirty="0" smtClean="0"/>
            </a:br>
            <a:endParaRPr lang="en-US" sz="2800" b="1" dirty="0"/>
          </a:p>
        </p:txBody>
      </p:sp>
      <p:sp>
        <p:nvSpPr>
          <p:cNvPr id="3" name="Subtitle 2"/>
          <p:cNvSpPr>
            <a:spLocks noGrp="1"/>
          </p:cNvSpPr>
          <p:nvPr>
            <p:ph type="subTitle" idx="1"/>
          </p:nvPr>
        </p:nvSpPr>
        <p:spPr/>
        <p:txBody>
          <a:bodyPr/>
          <a:lstStyle/>
          <a:p>
            <a:endParaRPr lang="en-US" dirty="0"/>
          </a:p>
        </p:txBody>
      </p:sp>
      <p:pic>
        <p:nvPicPr>
          <p:cNvPr id="1036" name="Picture 12" descr="C:\Users\massed01\AppData\Local\Microsoft\Windows\Temporary Internet Files\Content.IE5\ACFWNROK\MP900448460[1].jpg"/>
          <p:cNvPicPr>
            <a:picLocks noChangeAspect="1" noChangeArrowheads="1"/>
          </p:cNvPicPr>
          <p:nvPr/>
        </p:nvPicPr>
        <p:blipFill>
          <a:blip r:embed="rId2" cstate="print"/>
          <a:srcRect/>
          <a:stretch>
            <a:fillRect/>
          </a:stretch>
        </p:blipFill>
        <p:spPr bwMode="auto">
          <a:xfrm>
            <a:off x="228600" y="2209800"/>
            <a:ext cx="8915400" cy="4419600"/>
          </a:xfrm>
          <a:prstGeom prst="rect">
            <a:avLst/>
          </a:prstGeom>
          <a:noFill/>
        </p:spPr>
      </p:pic>
    </p:spTree>
    <p:extLst>
      <p:ext uri="{BB962C8B-B14F-4D97-AF65-F5344CB8AC3E}">
        <p14:creationId xmlns:p14="http://schemas.microsoft.com/office/powerpoint/2010/main" val="168992842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44562"/>
          </a:xfrm>
        </p:spPr>
        <p:txBody>
          <a:bodyPr>
            <a:noAutofit/>
          </a:bodyPr>
          <a:lstStyle/>
          <a:p>
            <a:r>
              <a:rPr lang="en-US" sz="2800" b="1" dirty="0" smtClean="0"/>
              <a:t>Diversity</a:t>
            </a:r>
            <a:br>
              <a:rPr lang="en-US" sz="2800" b="1" dirty="0" smtClean="0"/>
            </a:br>
            <a:r>
              <a:rPr lang="en-US" sz="2800" b="1" dirty="0" smtClean="0"/>
              <a:t>presence of differences that can be used to differentiate groups from one another</a:t>
            </a:r>
            <a:endParaRPr lang="en-US" sz="2800" b="1" dirty="0"/>
          </a:p>
        </p:txBody>
      </p:sp>
      <p:pic>
        <p:nvPicPr>
          <p:cNvPr id="4099" name="Picture 3" descr="C:\Users\massed01\AppData\Local\Microsoft\Windows\Temporary Internet Files\Content.IE5\NGPZ3C8B\MP900049568[1].jpg"/>
          <p:cNvPicPr>
            <a:picLocks noChangeAspect="1" noChangeArrowheads="1"/>
          </p:cNvPicPr>
          <p:nvPr/>
        </p:nvPicPr>
        <p:blipFill>
          <a:blip r:embed="rId3" cstate="print"/>
          <a:srcRect/>
          <a:stretch>
            <a:fillRect/>
          </a:stretch>
        </p:blipFill>
        <p:spPr bwMode="auto">
          <a:xfrm>
            <a:off x="457200" y="1524000"/>
            <a:ext cx="4113291" cy="2693416"/>
          </a:xfrm>
          <a:prstGeom prst="rect">
            <a:avLst/>
          </a:prstGeom>
          <a:noFill/>
        </p:spPr>
      </p:pic>
      <p:pic>
        <p:nvPicPr>
          <p:cNvPr id="4100" name="Picture 4" descr="C:\Users\massed01\AppData\Local\Microsoft\Windows\Temporary Internet Files\Content.IE5\AWN21QHQ\MP900448770[1].jpg"/>
          <p:cNvPicPr>
            <a:picLocks noChangeAspect="1" noChangeArrowheads="1"/>
          </p:cNvPicPr>
          <p:nvPr/>
        </p:nvPicPr>
        <p:blipFill>
          <a:blip r:embed="rId4" cstate="print"/>
          <a:srcRect/>
          <a:stretch>
            <a:fillRect/>
          </a:stretch>
        </p:blipFill>
        <p:spPr bwMode="auto">
          <a:xfrm>
            <a:off x="4648200" y="1524000"/>
            <a:ext cx="3911600" cy="2685970"/>
          </a:xfrm>
          <a:prstGeom prst="rect">
            <a:avLst/>
          </a:prstGeom>
          <a:noFill/>
        </p:spPr>
      </p:pic>
      <p:pic>
        <p:nvPicPr>
          <p:cNvPr id="4103" name="Picture 7" descr="C:\Users\massed01\AppData\Local\Microsoft\Windows\Temporary Internet Files\Content.IE5\NGPZ3C8B\MP900400594[1].jpg"/>
          <p:cNvPicPr>
            <a:picLocks noChangeAspect="1" noChangeArrowheads="1"/>
          </p:cNvPicPr>
          <p:nvPr/>
        </p:nvPicPr>
        <p:blipFill>
          <a:blip r:embed="rId5" cstate="print"/>
          <a:srcRect/>
          <a:stretch>
            <a:fillRect/>
          </a:stretch>
        </p:blipFill>
        <p:spPr bwMode="auto">
          <a:xfrm>
            <a:off x="457200" y="3962400"/>
            <a:ext cx="2961861" cy="2895600"/>
          </a:xfrm>
          <a:prstGeom prst="rect">
            <a:avLst/>
          </a:prstGeom>
          <a:noFill/>
        </p:spPr>
      </p:pic>
      <p:pic>
        <p:nvPicPr>
          <p:cNvPr id="4104" name="Picture 8" descr="C:\Users\massed01\AppData\Local\Microsoft\Windows\Temporary Internet Files\Content.IE5\ACFWNROK\MP900387906[1].jpg"/>
          <p:cNvPicPr>
            <a:picLocks noGrp="1" noChangeAspect="1" noChangeArrowheads="1"/>
          </p:cNvPicPr>
          <p:nvPr>
            <p:ph idx="1"/>
          </p:nvPr>
        </p:nvPicPr>
        <p:blipFill>
          <a:blip r:embed="rId6" cstate="print"/>
          <a:srcRect/>
          <a:stretch>
            <a:fillRect/>
          </a:stretch>
        </p:blipFill>
        <p:spPr bwMode="auto">
          <a:xfrm>
            <a:off x="3352800" y="4267201"/>
            <a:ext cx="2743200" cy="2590800"/>
          </a:xfrm>
          <a:prstGeom prst="rect">
            <a:avLst/>
          </a:prstGeom>
          <a:noFill/>
        </p:spPr>
      </p:pic>
      <p:pic>
        <p:nvPicPr>
          <p:cNvPr id="4106" name="Picture 10" descr="C:\Users\massed01\AppData\Local\Microsoft\Windows\Temporary Internet Files\Content.IE5\O0LZK741\MP900424369[2].jpg"/>
          <p:cNvPicPr>
            <a:picLocks noChangeAspect="1" noChangeArrowheads="1"/>
          </p:cNvPicPr>
          <p:nvPr/>
        </p:nvPicPr>
        <p:blipFill>
          <a:blip r:embed="rId7" cstate="print"/>
          <a:srcRect/>
          <a:stretch>
            <a:fillRect/>
          </a:stretch>
        </p:blipFill>
        <p:spPr bwMode="auto">
          <a:xfrm>
            <a:off x="6019800" y="4191000"/>
            <a:ext cx="2514600" cy="2667000"/>
          </a:xfrm>
          <a:prstGeom prst="rect">
            <a:avLst/>
          </a:prstGeom>
          <a:noFill/>
        </p:spPr>
      </p:pic>
    </p:spTree>
    <p:extLst>
      <p:ext uri="{BB962C8B-B14F-4D97-AF65-F5344CB8AC3E}">
        <p14:creationId xmlns:p14="http://schemas.microsoft.com/office/powerpoint/2010/main" val="301359221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554162"/>
          </a:xfrm>
        </p:spPr>
        <p:txBody>
          <a:bodyPr>
            <a:normAutofit/>
          </a:bodyPr>
          <a:lstStyle/>
          <a:p>
            <a:r>
              <a:rPr lang="en-US" sz="2800" b="1" dirty="0" smtClean="0"/>
              <a:t>Inclusion</a:t>
            </a:r>
            <a:r>
              <a:rPr lang="en-US" sz="2800" dirty="0" smtClean="0"/>
              <a:t/>
            </a:r>
            <a:br>
              <a:rPr lang="en-US" sz="2800" dirty="0" smtClean="0"/>
            </a:br>
            <a:r>
              <a:rPr lang="en-US" sz="2800" dirty="0" smtClean="0"/>
              <a:t> </a:t>
            </a:r>
            <a:endParaRPr lang="en-US" sz="2800" dirty="0"/>
          </a:p>
        </p:txBody>
      </p:sp>
      <p:sp>
        <p:nvSpPr>
          <p:cNvPr id="3" name="Content Placeholder 2"/>
          <p:cNvSpPr>
            <a:spLocks noGrp="1"/>
          </p:cNvSpPr>
          <p:nvPr>
            <p:ph idx="1"/>
          </p:nvPr>
        </p:nvSpPr>
        <p:spPr/>
        <p:txBody>
          <a:bodyPr>
            <a:normAutofit/>
          </a:bodyPr>
          <a:lstStyle/>
          <a:p>
            <a:pPr>
              <a:buNone/>
            </a:pPr>
            <a:r>
              <a:rPr lang="en-US" sz="2800" b="1" dirty="0" smtClean="0"/>
              <a:t>Recognizing</a:t>
            </a:r>
          </a:p>
          <a:p>
            <a:pPr>
              <a:buNone/>
            </a:pPr>
            <a:r>
              <a:rPr lang="en-US" sz="2800" b="1" dirty="0" smtClean="0"/>
              <a:t> that we are</a:t>
            </a:r>
          </a:p>
          <a:p>
            <a:pPr>
              <a:buNone/>
            </a:pPr>
            <a:r>
              <a:rPr lang="en-US" sz="2800" b="1" dirty="0" smtClean="0"/>
              <a:t> one even </a:t>
            </a:r>
          </a:p>
          <a:p>
            <a:pPr>
              <a:buNone/>
            </a:pPr>
            <a:r>
              <a:rPr lang="en-US" sz="2800" b="1" dirty="0"/>
              <a:t>t</a:t>
            </a:r>
            <a:r>
              <a:rPr lang="en-US" sz="2800" b="1" dirty="0" smtClean="0"/>
              <a:t>hough we</a:t>
            </a:r>
          </a:p>
          <a:p>
            <a:pPr>
              <a:buNone/>
            </a:pPr>
            <a:r>
              <a:rPr lang="en-US" sz="2800" b="1" dirty="0" smtClean="0"/>
              <a:t> are not</a:t>
            </a:r>
          </a:p>
          <a:p>
            <a:pPr>
              <a:buNone/>
            </a:pPr>
            <a:r>
              <a:rPr lang="en-US" sz="2800" b="1" dirty="0"/>
              <a:t>t</a:t>
            </a:r>
            <a:r>
              <a:rPr lang="en-US" sz="2800" b="1" dirty="0" smtClean="0"/>
              <a:t>he same</a:t>
            </a:r>
            <a:endParaRPr lang="en-US" sz="2800" b="1" dirty="0"/>
          </a:p>
        </p:txBody>
      </p:sp>
      <p:pic>
        <p:nvPicPr>
          <p:cNvPr id="12" name="Picture 4" descr="C:\Users\massed01\AppData\Local\Microsoft\Windows\Temporary Internet Files\Content.IE5\NGPZ3C8B\MP900430944[1].jpg"/>
          <p:cNvPicPr>
            <a:picLocks noChangeAspect="1" noChangeArrowheads="1"/>
          </p:cNvPicPr>
          <p:nvPr/>
        </p:nvPicPr>
        <p:blipFill>
          <a:blip r:embed="rId2" cstate="print"/>
          <a:srcRect/>
          <a:stretch>
            <a:fillRect/>
          </a:stretch>
        </p:blipFill>
        <p:spPr bwMode="auto">
          <a:xfrm>
            <a:off x="3429000" y="1219200"/>
            <a:ext cx="5715000" cy="5410199"/>
          </a:xfrm>
          <a:prstGeom prst="rect">
            <a:avLst/>
          </a:prstGeom>
          <a:noFill/>
        </p:spPr>
      </p:pic>
    </p:spTree>
    <p:extLst>
      <p:ext uri="{BB962C8B-B14F-4D97-AF65-F5344CB8AC3E}">
        <p14:creationId xmlns:p14="http://schemas.microsoft.com/office/powerpoint/2010/main" val="4263501348"/>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b="1" dirty="0" smtClean="0"/>
              <a:t>Through inclusion </a:t>
            </a:r>
            <a:r>
              <a:rPr lang="en-US" b="1" smtClean="0"/>
              <a:t>we have</a:t>
            </a:r>
            <a:br>
              <a:rPr lang="en-US" b="1" smtClean="0"/>
            </a:br>
            <a:r>
              <a:rPr lang="en-US" b="1" smtClean="0"/>
              <a:t>a </a:t>
            </a:r>
            <a:r>
              <a:rPr lang="en-US" b="1" dirty="0" smtClean="0"/>
              <a:t>blend of flavor</a:t>
            </a:r>
            <a:endParaRPr lang="en-US" b="1" dirty="0"/>
          </a:p>
        </p:txBody>
      </p:sp>
      <p:pic>
        <p:nvPicPr>
          <p:cNvPr id="5" name="Picture 9" descr="C:\Users\massed01\AppData\Local\Microsoft\Windows\Temporary Internet Files\Content.IE5\AWN21QHQ\MP900438446[1].jpg"/>
          <p:cNvPicPr>
            <a:picLocks noChangeAspect="1" noChangeArrowheads="1"/>
          </p:cNvPicPr>
          <p:nvPr/>
        </p:nvPicPr>
        <p:blipFill>
          <a:blip r:embed="rId2" cstate="print"/>
          <a:srcRect/>
          <a:stretch>
            <a:fillRect/>
          </a:stretch>
        </p:blipFill>
        <p:spPr bwMode="auto">
          <a:xfrm>
            <a:off x="3657600" y="2575213"/>
            <a:ext cx="4491512" cy="3075709"/>
          </a:xfrm>
          <a:prstGeom prst="rect">
            <a:avLst/>
          </a:prstGeom>
          <a:noFill/>
        </p:spPr>
      </p:pic>
      <p:pic>
        <p:nvPicPr>
          <p:cNvPr id="9219" name="Picture 3" descr="C:\Users\massed01.COMPASS-USA\AppData\Local\Microsoft\Windows\Temporary Internet Files\Content.IE5\71XK1ME5\MP900438794[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24344" y="2209800"/>
            <a:ext cx="2296610" cy="38065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232031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Dominance</a:t>
            </a:r>
            <a:endParaRPr lang="en-US" dirty="0"/>
          </a:p>
        </p:txBody>
      </p:sp>
      <p:sp>
        <p:nvSpPr>
          <p:cNvPr id="4" name="Rectangle 3"/>
          <p:cNvSpPr/>
          <p:nvPr/>
        </p:nvSpPr>
        <p:spPr>
          <a:xfrm>
            <a:off x="0" y="1447800"/>
            <a:ext cx="9144000" cy="4955203"/>
          </a:xfrm>
          <a:prstGeom prst="rect">
            <a:avLst/>
          </a:prstGeom>
        </p:spPr>
        <p:txBody>
          <a:bodyPr wrap="square">
            <a:spAutoFit/>
          </a:bodyPr>
          <a:lstStyle/>
          <a:p>
            <a:pPr algn="ctr"/>
            <a:r>
              <a:rPr lang="en-US" sz="2400" b="1" dirty="0" smtClean="0"/>
              <a:t>direct, results-oriented, firm, strong willed, and forceful</a:t>
            </a:r>
          </a:p>
          <a:p>
            <a:endParaRPr lang="en-US" sz="2000" b="1" dirty="0"/>
          </a:p>
          <a:p>
            <a:r>
              <a:rPr lang="en-US" sz="2400" b="1" dirty="0" smtClean="0"/>
              <a:t>Tendencies:  				Needs Others Who:</a:t>
            </a:r>
          </a:p>
          <a:p>
            <a:pPr marL="342900" indent="-342900">
              <a:buFont typeface="Arial" panose="020B0604020202020204" pitchFamily="34" charset="0"/>
              <a:buChar char="•"/>
            </a:pPr>
            <a:r>
              <a:rPr lang="en-US" sz="2400" b="1" dirty="0" smtClean="0"/>
              <a:t>Getting immediate results		*  Weigh pros and cons</a:t>
            </a:r>
          </a:p>
          <a:p>
            <a:pPr marL="342900" indent="-342900">
              <a:buFont typeface="Arial" panose="020B0604020202020204" pitchFamily="34" charset="0"/>
              <a:buChar char="•"/>
            </a:pPr>
            <a:r>
              <a:rPr lang="en-US" sz="2400" b="1" dirty="0" smtClean="0"/>
              <a:t>Causing action				*  Calculate risks</a:t>
            </a:r>
          </a:p>
          <a:p>
            <a:pPr marL="342900" indent="-342900">
              <a:buFont typeface="Arial" panose="020B0604020202020204" pitchFamily="34" charset="0"/>
              <a:buChar char="•"/>
            </a:pPr>
            <a:r>
              <a:rPr lang="en-US" sz="2400" b="1" dirty="0" smtClean="0"/>
              <a:t>Accepting challenges			*  Use caution</a:t>
            </a:r>
          </a:p>
          <a:p>
            <a:pPr marL="342900" indent="-342900">
              <a:buFont typeface="Arial" panose="020B0604020202020204" pitchFamily="34" charset="0"/>
              <a:buChar char="•"/>
            </a:pPr>
            <a:r>
              <a:rPr lang="en-US" sz="2400" b="1" dirty="0" smtClean="0"/>
              <a:t>Taking authority			*  Research facts	</a:t>
            </a:r>
          </a:p>
          <a:p>
            <a:pPr marL="342900" indent="-342900">
              <a:buFont typeface="Arial" panose="020B0604020202020204" pitchFamily="34" charset="0"/>
              <a:buChar char="•"/>
            </a:pPr>
            <a:r>
              <a:rPr lang="en-US" sz="2400" b="1" dirty="0" smtClean="0"/>
              <a:t>Managing Trouble			*  Deliberate before 							deciding</a:t>
            </a:r>
          </a:p>
          <a:p>
            <a:pPr marL="342900" indent="-342900">
              <a:buFont typeface="Arial" panose="020B0604020202020204" pitchFamily="34" charset="0"/>
              <a:buChar char="•"/>
            </a:pPr>
            <a:r>
              <a:rPr lang="en-US" sz="2400" b="1" dirty="0" smtClean="0"/>
              <a:t>Solving problems			*  Structure 									environment</a:t>
            </a:r>
          </a:p>
          <a:p>
            <a:endParaRPr lang="en-US" sz="2800" b="1" dirty="0"/>
          </a:p>
          <a:p>
            <a:endParaRPr lang="en-US" sz="2800" b="1" dirty="0"/>
          </a:p>
        </p:txBody>
      </p:sp>
    </p:spTree>
    <p:extLst>
      <p:ext uri="{BB962C8B-B14F-4D97-AF65-F5344CB8AC3E}">
        <p14:creationId xmlns:p14="http://schemas.microsoft.com/office/powerpoint/2010/main" val="257495324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Power and authority</a:t>
            </a:r>
          </a:p>
          <a:p>
            <a:r>
              <a:rPr lang="en-US" dirty="0" smtClean="0"/>
              <a:t>Prestige and challenge</a:t>
            </a:r>
          </a:p>
          <a:p>
            <a:r>
              <a:rPr lang="en-US" dirty="0" smtClean="0"/>
              <a:t>Opportunities for individual accomplishments</a:t>
            </a:r>
          </a:p>
          <a:p>
            <a:r>
              <a:rPr lang="en-US" dirty="0" smtClean="0"/>
              <a:t>Wide scope of operations</a:t>
            </a:r>
          </a:p>
          <a:p>
            <a:r>
              <a:rPr lang="en-US" dirty="0" smtClean="0"/>
              <a:t>Direct answers</a:t>
            </a:r>
          </a:p>
          <a:p>
            <a:r>
              <a:rPr lang="en-US" dirty="0" smtClean="0"/>
              <a:t>Opportunities for advancement</a:t>
            </a:r>
          </a:p>
          <a:p>
            <a:r>
              <a:rPr lang="en-US" dirty="0" smtClean="0"/>
              <a:t>Freedom from controls and supervision</a:t>
            </a:r>
          </a:p>
          <a:p>
            <a:r>
              <a:rPr lang="en-US" dirty="0" smtClean="0"/>
              <a:t>Many new and varied activities</a:t>
            </a:r>
          </a:p>
          <a:p>
            <a:endParaRPr lang="en-US" dirty="0" smtClean="0"/>
          </a:p>
        </p:txBody>
      </p:sp>
      <p:sp>
        <p:nvSpPr>
          <p:cNvPr id="3" name="Title 2"/>
          <p:cNvSpPr>
            <a:spLocks noGrp="1"/>
          </p:cNvSpPr>
          <p:nvPr>
            <p:ph type="title"/>
          </p:nvPr>
        </p:nvSpPr>
        <p:spPr/>
        <p:txBody>
          <a:bodyPr/>
          <a:lstStyle/>
          <a:p>
            <a:r>
              <a:rPr lang="en-US" dirty="0" smtClean="0"/>
              <a:t>High D’s Environment</a:t>
            </a:r>
            <a:endParaRPr lang="en-US" dirty="0"/>
          </a:p>
        </p:txBody>
      </p:sp>
    </p:spTree>
    <p:extLst>
      <p:ext uri="{BB962C8B-B14F-4D97-AF65-F5344CB8AC3E}">
        <p14:creationId xmlns:p14="http://schemas.microsoft.com/office/powerpoint/2010/main" val="196369050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Receive difficult assignments</a:t>
            </a:r>
          </a:p>
          <a:p>
            <a:r>
              <a:rPr lang="en-US" dirty="0" smtClean="0"/>
              <a:t>Understand that they need people</a:t>
            </a:r>
          </a:p>
          <a:p>
            <a:r>
              <a:rPr lang="en-US" dirty="0" smtClean="0"/>
              <a:t>Base techniques on practical experience</a:t>
            </a:r>
          </a:p>
          <a:p>
            <a:r>
              <a:rPr lang="en-US" dirty="0" smtClean="0"/>
              <a:t>Receive an occasional shock</a:t>
            </a:r>
          </a:p>
          <a:p>
            <a:r>
              <a:rPr lang="en-US" dirty="0" smtClean="0"/>
              <a:t>Identify with a group</a:t>
            </a:r>
          </a:p>
          <a:p>
            <a:r>
              <a:rPr lang="en-US" dirty="0" smtClean="0"/>
              <a:t>Verbalize reasons for conclusions</a:t>
            </a:r>
          </a:p>
          <a:p>
            <a:r>
              <a:rPr lang="en-US" dirty="0" smtClean="0"/>
              <a:t>Be aware of existing sanctions </a:t>
            </a:r>
          </a:p>
          <a:p>
            <a:r>
              <a:rPr lang="en-US" dirty="0" smtClean="0"/>
              <a:t>Pace self and relax more</a:t>
            </a:r>
          </a:p>
          <a:p>
            <a:endParaRPr lang="en-US" dirty="0" smtClean="0"/>
          </a:p>
          <a:p>
            <a:endParaRPr lang="en-US" dirty="0"/>
          </a:p>
        </p:txBody>
      </p:sp>
      <p:sp>
        <p:nvSpPr>
          <p:cNvPr id="3" name="Title 2"/>
          <p:cNvSpPr>
            <a:spLocks noGrp="1"/>
          </p:cNvSpPr>
          <p:nvPr>
            <p:ph type="title"/>
          </p:nvPr>
        </p:nvSpPr>
        <p:spPr/>
        <p:txBody>
          <a:bodyPr>
            <a:normAutofit fontScale="90000"/>
          </a:bodyPr>
          <a:lstStyle/>
          <a:p>
            <a:pPr algn="ctr"/>
            <a:r>
              <a:rPr lang="en-US" dirty="0" smtClean="0"/>
              <a:t>High D’s Action Plan To Be </a:t>
            </a:r>
            <a:br>
              <a:rPr lang="en-US" dirty="0" smtClean="0"/>
            </a:br>
            <a:r>
              <a:rPr lang="en-US" dirty="0" smtClean="0"/>
              <a:t>More Effective</a:t>
            </a:r>
            <a:endParaRPr lang="en-US" dirty="0"/>
          </a:p>
        </p:txBody>
      </p:sp>
    </p:spTree>
    <p:extLst>
      <p:ext uri="{BB962C8B-B14F-4D97-AF65-F5344CB8AC3E}">
        <p14:creationId xmlns:p14="http://schemas.microsoft.com/office/powerpoint/2010/main" val="1397071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marL="109728" indent="0" algn="ctr">
              <a:buNone/>
            </a:pPr>
            <a:r>
              <a:rPr lang="en-US" sz="2800" dirty="0" smtClean="0"/>
              <a:t>Outgoing, enthusiastic, optimistic, high-spirited, and lively</a:t>
            </a:r>
            <a:endParaRPr lang="en-US" sz="2800" dirty="0"/>
          </a:p>
        </p:txBody>
      </p:sp>
      <p:sp>
        <p:nvSpPr>
          <p:cNvPr id="3" name="Title 2"/>
          <p:cNvSpPr>
            <a:spLocks noGrp="1"/>
          </p:cNvSpPr>
          <p:nvPr>
            <p:ph type="title"/>
          </p:nvPr>
        </p:nvSpPr>
        <p:spPr/>
        <p:txBody>
          <a:bodyPr/>
          <a:lstStyle/>
          <a:p>
            <a:r>
              <a:rPr lang="en-US" dirty="0" smtClean="0"/>
              <a:t>Influence</a:t>
            </a:r>
            <a:endParaRPr lang="en-US" dirty="0"/>
          </a:p>
        </p:txBody>
      </p:sp>
      <p:sp>
        <p:nvSpPr>
          <p:cNvPr id="4" name="Rectangle 3"/>
          <p:cNvSpPr/>
          <p:nvPr/>
        </p:nvSpPr>
        <p:spPr>
          <a:xfrm>
            <a:off x="304800" y="2549696"/>
            <a:ext cx="8610600" cy="3046988"/>
          </a:xfrm>
          <a:prstGeom prst="rect">
            <a:avLst/>
          </a:prstGeom>
        </p:spPr>
        <p:txBody>
          <a:bodyPr wrap="square">
            <a:spAutoFit/>
          </a:bodyPr>
          <a:lstStyle/>
          <a:p>
            <a:r>
              <a:rPr lang="en-US" sz="2400" b="1" dirty="0" smtClean="0"/>
              <a:t>Tendencies:				Needs Others Who:</a:t>
            </a:r>
          </a:p>
          <a:p>
            <a:pPr marL="342900" indent="-342900">
              <a:buFont typeface="Arial" panose="020B0604020202020204" pitchFamily="34" charset="0"/>
              <a:buChar char="•"/>
            </a:pPr>
            <a:r>
              <a:rPr lang="en-US" sz="2400" b="1" dirty="0" smtClean="0"/>
              <a:t>Generating enthusiasm	*  Concentrate on tasks</a:t>
            </a:r>
          </a:p>
          <a:p>
            <a:pPr marL="342900" indent="-342900">
              <a:buFont typeface="Arial" panose="020B0604020202020204" pitchFamily="34" charset="0"/>
              <a:buChar char="•"/>
            </a:pPr>
            <a:r>
              <a:rPr lang="en-US" sz="2400" b="1" dirty="0" smtClean="0"/>
              <a:t>Being articulate			*  Respect sincerity</a:t>
            </a:r>
          </a:p>
          <a:p>
            <a:pPr marL="342900" indent="-342900">
              <a:buFont typeface="Arial" panose="020B0604020202020204" pitchFamily="34" charset="0"/>
              <a:buChar char="•"/>
            </a:pPr>
            <a:r>
              <a:rPr lang="en-US" sz="2400" b="1" dirty="0" smtClean="0"/>
              <a:t>Entertaining people		*  Take logical approach</a:t>
            </a:r>
          </a:p>
          <a:p>
            <a:pPr marL="342900" indent="-342900">
              <a:buFont typeface="Arial" panose="020B0604020202020204" pitchFamily="34" charset="0"/>
              <a:buChar char="•"/>
            </a:pPr>
            <a:r>
              <a:rPr lang="en-US" sz="2400" b="1" dirty="0" smtClean="0"/>
              <a:t>Participating in a group	*  Prefer to deal with 							things instead of 								people</a:t>
            </a:r>
            <a:endParaRPr lang="en-US" sz="2400" b="1" dirty="0"/>
          </a:p>
          <a:p>
            <a:endParaRPr lang="en-US" sz="2400" dirty="0"/>
          </a:p>
        </p:txBody>
      </p:sp>
    </p:spTree>
    <p:extLst>
      <p:ext uri="{BB962C8B-B14F-4D97-AF65-F5344CB8AC3E}">
        <p14:creationId xmlns:p14="http://schemas.microsoft.com/office/powerpoint/2010/main" val="142245098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Popularity, social recognition</a:t>
            </a:r>
          </a:p>
          <a:p>
            <a:r>
              <a:rPr lang="en-US" dirty="0" smtClean="0"/>
              <a:t>Public recognition of ability</a:t>
            </a:r>
          </a:p>
          <a:p>
            <a:r>
              <a:rPr lang="en-US" dirty="0" smtClean="0"/>
              <a:t>Freedom of expression</a:t>
            </a:r>
          </a:p>
          <a:p>
            <a:r>
              <a:rPr lang="en-US" dirty="0" smtClean="0"/>
              <a:t>Group activities outside of the job</a:t>
            </a:r>
          </a:p>
          <a:p>
            <a:r>
              <a:rPr lang="en-US" dirty="0" smtClean="0"/>
              <a:t>Democratic relationships</a:t>
            </a:r>
          </a:p>
          <a:p>
            <a:r>
              <a:rPr lang="en-US" dirty="0" smtClean="0"/>
              <a:t>Freedom from control and detail </a:t>
            </a:r>
          </a:p>
          <a:p>
            <a:r>
              <a:rPr lang="en-US" dirty="0" smtClean="0"/>
              <a:t>Opportunities to verbalize proposals</a:t>
            </a:r>
          </a:p>
          <a:p>
            <a:r>
              <a:rPr lang="en-US" dirty="0" smtClean="0"/>
              <a:t>Coaching and counseling</a:t>
            </a:r>
          </a:p>
          <a:p>
            <a:pPr marL="109728" indent="0">
              <a:buNone/>
            </a:pPr>
            <a:endParaRPr lang="en-US" dirty="0"/>
          </a:p>
        </p:txBody>
      </p:sp>
      <p:sp>
        <p:nvSpPr>
          <p:cNvPr id="3" name="Title 2"/>
          <p:cNvSpPr>
            <a:spLocks noGrp="1"/>
          </p:cNvSpPr>
          <p:nvPr>
            <p:ph type="title"/>
          </p:nvPr>
        </p:nvSpPr>
        <p:spPr/>
        <p:txBody>
          <a:bodyPr/>
          <a:lstStyle/>
          <a:p>
            <a:r>
              <a:rPr lang="en-US" dirty="0" smtClean="0"/>
              <a:t>High i’s Environment</a:t>
            </a:r>
            <a:endParaRPr lang="en-US" dirty="0"/>
          </a:p>
        </p:txBody>
      </p:sp>
    </p:spTree>
    <p:extLst>
      <p:ext uri="{BB962C8B-B14F-4D97-AF65-F5344CB8AC3E}">
        <p14:creationId xmlns:p14="http://schemas.microsoft.com/office/powerpoint/2010/main" val="3912486877"/>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oncourse">
  <a:themeElements>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Concourse">
      <a:maj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font script="Geor" typeface="Sylfaen"/>
      </a:majorFont>
      <a:min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font script="Geor" typeface="Sylfaen"/>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65000"/>
                <a:satMod val="300000"/>
              </a:schemeClr>
            </a:gs>
          </a:gsLst>
          <a:path path="circle">
            <a:fillToRect l="65000" b="98000"/>
          </a:path>
        </a:gradFill>
        <a:blipFill>
          <a:blip xmlns:r="http://schemas.openxmlformats.org/officeDocument/2006/relationships" r:embed="rId1">
            <a:duotone>
              <a:schemeClr val="phClr">
                <a:shade val="60000"/>
                <a:satMod val="110000"/>
              </a:schemeClr>
              <a:schemeClr val="phClr">
                <a:tint val="95000"/>
              </a:schemeClr>
            </a:duotone>
          </a:blip>
          <a:tile tx="0" ty="0" sx="50000" sy="5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Concourse</Template>
  <TotalTime>319</TotalTime>
  <Words>2328</Words>
  <Application>Microsoft Office PowerPoint</Application>
  <PresentationFormat>On-screen Show (4:3)</PresentationFormat>
  <Paragraphs>546</Paragraphs>
  <Slides>45</Slides>
  <Notes>16</Notes>
  <HiddenSlides>0</HiddenSlides>
  <MMClips>0</MMClips>
  <ScaleCrop>false</ScaleCrop>
  <HeadingPairs>
    <vt:vector size="8" baseType="variant">
      <vt:variant>
        <vt:lpstr>Fonts Used</vt:lpstr>
      </vt:variant>
      <vt:variant>
        <vt:i4>11</vt:i4>
      </vt:variant>
      <vt:variant>
        <vt:lpstr>Theme</vt:lpstr>
      </vt:variant>
      <vt:variant>
        <vt:i4>1</vt:i4>
      </vt:variant>
      <vt:variant>
        <vt:lpstr>Embedded OLE Servers</vt:lpstr>
      </vt:variant>
      <vt:variant>
        <vt:i4>3</vt:i4>
      </vt:variant>
      <vt:variant>
        <vt:lpstr>Slide Titles</vt:lpstr>
      </vt:variant>
      <vt:variant>
        <vt:i4>45</vt:i4>
      </vt:variant>
    </vt:vector>
  </HeadingPairs>
  <TitlesOfParts>
    <vt:vector size="60" baseType="lpstr">
      <vt:lpstr>Arial Unicode MS</vt:lpstr>
      <vt:lpstr>Arial</vt:lpstr>
      <vt:lpstr>Calibri</vt:lpstr>
      <vt:lpstr>Calisto MT</vt:lpstr>
      <vt:lpstr>Lucida Sans Unicode</vt:lpstr>
      <vt:lpstr>Tahoma</vt:lpstr>
      <vt:lpstr>Times New Roman</vt:lpstr>
      <vt:lpstr>Verdana</vt:lpstr>
      <vt:lpstr>Wingdings</vt:lpstr>
      <vt:lpstr>Wingdings 2</vt:lpstr>
      <vt:lpstr>Wingdings 3</vt:lpstr>
      <vt:lpstr>Concourse</vt:lpstr>
      <vt:lpstr>Document</vt:lpstr>
      <vt:lpstr>Chart</vt:lpstr>
      <vt:lpstr>Photo Editor Photo</vt:lpstr>
      <vt:lpstr>It  Takes  All   Kinds</vt:lpstr>
      <vt:lpstr>Using  DiSC  Profiles</vt:lpstr>
      <vt:lpstr>The DiSC Profile</vt:lpstr>
      <vt:lpstr>PowerPoint Presentation</vt:lpstr>
      <vt:lpstr>Dominance</vt:lpstr>
      <vt:lpstr>High D’s Environment</vt:lpstr>
      <vt:lpstr>High D’s Action Plan To Be  More Effective</vt:lpstr>
      <vt:lpstr>Influence</vt:lpstr>
      <vt:lpstr>High i’s Environment</vt:lpstr>
      <vt:lpstr>High i’s Action Plan To Be  More Effective</vt:lpstr>
      <vt:lpstr>Steadiness</vt:lpstr>
      <vt:lpstr>High S’s Environment</vt:lpstr>
      <vt:lpstr>High S’s Action Plan To Be  More Effective</vt:lpstr>
      <vt:lpstr>Concientiousness</vt:lpstr>
      <vt:lpstr>High C’s Environment</vt:lpstr>
      <vt:lpstr>High C’s Action Plan To Be More Effective</vt:lpstr>
      <vt:lpstr>Diversity in the Workplace </vt:lpstr>
      <vt:lpstr>It Takes All Kinds</vt:lpstr>
      <vt:lpstr>Definition of Diversity</vt:lpstr>
      <vt:lpstr>Definition of Diversity </vt:lpstr>
      <vt:lpstr>Dimensions of Diversity</vt:lpstr>
      <vt:lpstr>The Changing Nature of the Workforce</vt:lpstr>
      <vt:lpstr>PowerPoint Presentation</vt:lpstr>
      <vt:lpstr>What’s a Generation?</vt:lpstr>
      <vt:lpstr>What’s a Generation Gap?</vt:lpstr>
      <vt:lpstr>PowerPoint Presentation</vt:lpstr>
      <vt:lpstr>PowerPoint Presentation</vt:lpstr>
      <vt:lpstr>Generation Gaps</vt:lpstr>
      <vt:lpstr>PowerPoint Presentation</vt:lpstr>
      <vt:lpstr>What do they value at work? </vt:lpstr>
      <vt:lpstr>PowerPoint Presentation</vt:lpstr>
      <vt:lpstr>PowerPoint Presentation</vt:lpstr>
      <vt:lpstr>PowerPoint Presentation</vt:lpstr>
      <vt:lpstr>PowerPoint Presentation</vt:lpstr>
      <vt:lpstr>PowerPoint Presentation</vt:lpstr>
      <vt:lpstr>In a Nutshell…</vt:lpstr>
      <vt:lpstr>Strengths on the Job: stability, dedication and loyalty</vt:lpstr>
      <vt:lpstr>Strengths on the Job: teamwork and dedication-workohilic and competitive</vt:lpstr>
      <vt:lpstr>PowerPoint Presentation</vt:lpstr>
      <vt:lpstr>PowerPoint Presentation</vt:lpstr>
      <vt:lpstr>“Me” Chart</vt:lpstr>
      <vt:lpstr>Exclusion not  including  anyone/anything   that  is  “different” using “..isms” as barriers to acceptance:  racism, ageism, sexism, elitism,  </vt:lpstr>
      <vt:lpstr>Diversity presence of differences that can be used to differentiate groups from one another</vt:lpstr>
      <vt:lpstr>Inclusion  </vt:lpstr>
      <vt:lpstr>Through inclusion we have a blend of flavor</vt:lpstr>
    </vt:vector>
  </TitlesOfParts>
  <Company>Compass Group, NAD</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Massey, Denise</dc:creator>
  <cp:lastModifiedBy>lclevenger</cp:lastModifiedBy>
  <cp:revision>26</cp:revision>
  <cp:lastPrinted>2014-11-21T15:12:28Z</cp:lastPrinted>
  <dcterms:created xsi:type="dcterms:W3CDTF">2014-11-16T13:24:17Z</dcterms:created>
  <dcterms:modified xsi:type="dcterms:W3CDTF">2014-11-21T15:13:00Z</dcterms:modified>
</cp:coreProperties>
</file>